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4" r:id="rId3"/>
    <p:sldId id="325" r:id="rId4"/>
    <p:sldId id="330" r:id="rId5"/>
    <p:sldId id="336" r:id="rId6"/>
    <p:sldId id="323" r:id="rId7"/>
    <p:sldId id="259" r:id="rId8"/>
    <p:sldId id="261" r:id="rId9"/>
    <p:sldId id="264" r:id="rId10"/>
    <p:sldId id="331" r:id="rId11"/>
    <p:sldId id="306" r:id="rId12"/>
    <p:sldId id="333" r:id="rId13"/>
    <p:sldId id="266" r:id="rId14"/>
    <p:sldId id="324" r:id="rId15"/>
    <p:sldId id="334" r:id="rId16"/>
    <p:sldId id="271" r:id="rId17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l" initials="D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39" autoAdjust="0"/>
    <p:restoredTop sz="86279" autoAdjust="0"/>
  </p:normalViewPr>
  <p:slideViewPr>
    <p:cSldViewPr>
      <p:cViewPr>
        <p:scale>
          <a:sx n="76" d="100"/>
          <a:sy n="76" d="100"/>
        </p:scale>
        <p:origin x="-1498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88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938842666449468E-2"/>
          <c:y val="2.3362432664176914E-2"/>
          <c:w val="0.90442740158500912"/>
          <c:h val="0.5850667542787643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Arkusz1!$B$2:$B$13</c:f>
              <c:numCache>
                <c:formatCode>#,##0</c:formatCode>
                <c:ptCount val="12"/>
                <c:pt idx="0">
                  <c:v>1524</c:v>
                </c:pt>
                <c:pt idx="1">
                  <c:v>1475</c:v>
                </c:pt>
                <c:pt idx="2">
                  <c:v>1366</c:v>
                </c:pt>
                <c:pt idx="3">
                  <c:v>1209</c:v>
                </c:pt>
                <c:pt idx="4" formatCode="General">
                  <c:v>1027</c:v>
                </c:pt>
                <c:pt idx="5" formatCode="General">
                  <c:v>878</c:v>
                </c:pt>
                <c:pt idx="6" formatCode="General">
                  <c:v>737</c:v>
                </c:pt>
                <c:pt idx="7" formatCode="General">
                  <c:v>697</c:v>
                </c:pt>
                <c:pt idx="8" formatCode="General">
                  <c:v>753</c:v>
                </c:pt>
                <c:pt idx="9" formatCode="General">
                  <c:v>772</c:v>
                </c:pt>
                <c:pt idx="10" formatCode="General">
                  <c:v>744</c:v>
                </c:pt>
                <c:pt idx="11" formatCode="General">
                  <c:v>719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811</c:v>
                </c:pt>
                <c:pt idx="1">
                  <c:v>836</c:v>
                </c:pt>
                <c:pt idx="2">
                  <c:v>766</c:v>
                </c:pt>
                <c:pt idx="3">
                  <c:v>625</c:v>
                </c:pt>
                <c:pt idx="4">
                  <c:v>552</c:v>
                </c:pt>
                <c:pt idx="5" formatCode="#,##0">
                  <c:v>411</c:v>
                </c:pt>
                <c:pt idx="6" formatCode="#,##0">
                  <c:v>378</c:v>
                </c:pt>
                <c:pt idx="7" formatCode="#,##0">
                  <c:v>354</c:v>
                </c:pt>
                <c:pt idx="8" formatCode="#,##0">
                  <c:v>345</c:v>
                </c:pt>
                <c:pt idx="9" formatCode="#,##0">
                  <c:v>359</c:v>
                </c:pt>
                <c:pt idx="10" formatCode="#,##0">
                  <c:v>348</c:v>
                </c:pt>
                <c:pt idx="11" formatCode="#,##0">
                  <c:v>347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Pt>
            <c:idx val="11"/>
            <c:invertIfNegative val="0"/>
            <c:bubble3D val="0"/>
          </c:dPt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Arkusz1!$D$2:$D$13</c:f>
              <c:numCache>
                <c:formatCode>General</c:formatCode>
                <c:ptCount val="12"/>
                <c:pt idx="0">
                  <c:v>407</c:v>
                </c:pt>
                <c:pt idx="1">
                  <c:v>459</c:v>
                </c:pt>
                <c:pt idx="2">
                  <c:v>489</c:v>
                </c:pt>
                <c:pt idx="3">
                  <c:v>884</c:v>
                </c:pt>
                <c:pt idx="4">
                  <c:v>1057</c:v>
                </c:pt>
                <c:pt idx="5">
                  <c:v>1054</c:v>
                </c:pt>
                <c:pt idx="6">
                  <c:v>1014</c:v>
                </c:pt>
                <c:pt idx="7">
                  <c:v>1020</c:v>
                </c:pt>
                <c:pt idx="8">
                  <c:v>1086</c:v>
                </c:pt>
                <c:pt idx="9">
                  <c:v>1139</c:v>
                </c:pt>
                <c:pt idx="10">
                  <c:v>1266</c:v>
                </c:pt>
                <c:pt idx="11">
                  <c:v>1386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Arkusz1!$E$2:$E$13</c:f>
              <c:numCache>
                <c:formatCode>General</c:formatCode>
                <c:ptCount val="12"/>
                <c:pt idx="0">
                  <c:v>1559</c:v>
                </c:pt>
                <c:pt idx="1">
                  <c:v>1664</c:v>
                </c:pt>
                <c:pt idx="2">
                  <c:v>1667</c:v>
                </c:pt>
                <c:pt idx="3">
                  <c:v>1527</c:v>
                </c:pt>
                <c:pt idx="4">
                  <c:v>1499</c:v>
                </c:pt>
                <c:pt idx="5">
                  <c:v>1444</c:v>
                </c:pt>
                <c:pt idx="6">
                  <c:v>1336</c:v>
                </c:pt>
                <c:pt idx="7">
                  <c:v>1285</c:v>
                </c:pt>
                <c:pt idx="8">
                  <c:v>1261</c:v>
                </c:pt>
                <c:pt idx="9">
                  <c:v>1253</c:v>
                </c:pt>
                <c:pt idx="10">
                  <c:v>1202</c:v>
                </c:pt>
                <c:pt idx="11">
                  <c:v>1159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11736064"/>
        <c:axId val="211737600"/>
        <c:axId val="124013632"/>
      </c:bar3DChart>
      <c:catAx>
        <c:axId val="21173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1737600"/>
        <c:crosses val="autoZero"/>
        <c:auto val="1"/>
        <c:lblAlgn val="ctr"/>
        <c:lblOffset val="100"/>
        <c:noMultiLvlLbl val="0"/>
      </c:catAx>
      <c:valAx>
        <c:axId val="211737600"/>
        <c:scaling>
          <c:orientation val="minMax"/>
          <c:max val="1600"/>
        </c:scaling>
        <c:delete val="0"/>
        <c:axPos val="l"/>
        <c:numFmt formatCode="#,##0" sourceLinked="1"/>
        <c:majorTickMark val="none"/>
        <c:minorTickMark val="none"/>
        <c:tickLblPos val="nextTo"/>
        <c:crossAx val="211736064"/>
        <c:crosses val="autoZero"/>
        <c:crossBetween val="between"/>
        <c:majorUnit val="200"/>
        <c:minorUnit val="40"/>
      </c:valAx>
      <c:serAx>
        <c:axId val="124013632"/>
        <c:scaling>
          <c:orientation val="minMax"/>
        </c:scaling>
        <c:delete val="1"/>
        <c:axPos val="b"/>
        <c:majorTickMark val="none"/>
        <c:minorTickMark val="none"/>
        <c:tickLblPos val="nextTo"/>
        <c:crossAx val="211737600"/>
        <c:crosses val="autoZero"/>
      </c:ser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aseline="0"/>
            </a:pPr>
            <a:endParaRPr lang="pl-PL"/>
          </a:p>
        </c:txPr>
      </c:dTable>
      <c:spPr>
        <a:gradFill>
          <a:gsLst>
            <a:gs pos="0">
              <a:schemeClr val="accent1">
                <a:tint val="66000"/>
                <a:satMod val="160000"/>
              </a:schemeClr>
            </a:gs>
            <a:gs pos="4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>
        <c:manualLayout>
          <c:xMode val="edge"/>
          <c:yMode val="edge"/>
          <c:x val="0.5418381753879199"/>
          <c:y val="2.5229568509481853E-2"/>
          <c:w val="0.43871741032370948"/>
          <c:h val="4.88197180370272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styczeń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369</c:v>
                </c:pt>
                <c:pt idx="1">
                  <c:v>187</c:v>
                </c:pt>
                <c:pt idx="2">
                  <c:v>435</c:v>
                </c:pt>
                <c:pt idx="3">
                  <c:v>72</c:v>
                </c:pt>
                <c:pt idx="4">
                  <c:v>206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luty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400</c:v>
                </c:pt>
                <c:pt idx="1">
                  <c:v>214</c:v>
                </c:pt>
                <c:pt idx="2">
                  <c:v>443</c:v>
                </c:pt>
                <c:pt idx="3">
                  <c:v>73</c:v>
                </c:pt>
                <c:pt idx="4">
                  <c:v>225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marzec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408</c:v>
                </c:pt>
                <c:pt idx="1">
                  <c:v>240</c:v>
                </c:pt>
                <c:pt idx="2">
                  <c:v>441</c:v>
                </c:pt>
                <c:pt idx="3">
                  <c:v>69</c:v>
                </c:pt>
                <c:pt idx="4">
                  <c:v>231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kwiecień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0">
                  <c:v>383</c:v>
                </c:pt>
                <c:pt idx="1">
                  <c:v>305</c:v>
                </c:pt>
                <c:pt idx="2">
                  <c:v>410</c:v>
                </c:pt>
                <c:pt idx="3">
                  <c:v>72</c:v>
                </c:pt>
                <c:pt idx="4">
                  <c:v>226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maj 2021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Arkusz1!$F$2:$F$6</c:f>
              <c:numCache>
                <c:formatCode>General</c:formatCode>
                <c:ptCount val="5"/>
                <c:pt idx="0">
                  <c:v>353</c:v>
                </c:pt>
                <c:pt idx="1">
                  <c:v>352</c:v>
                </c:pt>
                <c:pt idx="2">
                  <c:v>389</c:v>
                </c:pt>
                <c:pt idx="3">
                  <c:v>71</c:v>
                </c:pt>
                <c:pt idx="4">
                  <c:v>223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czerwiec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Arkusz1!$G$2:$G$6</c:f>
              <c:numCache>
                <c:formatCode>General</c:formatCode>
                <c:ptCount val="5"/>
                <c:pt idx="0">
                  <c:v>339</c:v>
                </c:pt>
                <c:pt idx="1">
                  <c:v>377</c:v>
                </c:pt>
                <c:pt idx="2">
                  <c:v>369</c:v>
                </c:pt>
                <c:pt idx="3">
                  <c:v>73</c:v>
                </c:pt>
                <c:pt idx="4">
                  <c:v>225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lipiec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Arkusz1!$H$2:$H$6</c:f>
              <c:numCache>
                <c:formatCode>General</c:formatCode>
                <c:ptCount val="5"/>
                <c:pt idx="0">
                  <c:v>312</c:v>
                </c:pt>
                <c:pt idx="1">
                  <c:v>389</c:v>
                </c:pt>
                <c:pt idx="2">
                  <c:v>345</c:v>
                </c:pt>
                <c:pt idx="3">
                  <c:v>68</c:v>
                </c:pt>
                <c:pt idx="4">
                  <c:v>219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sierpień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Arkusz1!$I$2:$I$6</c:f>
              <c:numCache>
                <c:formatCode>General</c:formatCode>
                <c:ptCount val="5"/>
                <c:pt idx="0">
                  <c:v>292</c:v>
                </c:pt>
                <c:pt idx="1">
                  <c:v>399</c:v>
                </c:pt>
                <c:pt idx="2">
                  <c:v>333</c:v>
                </c:pt>
                <c:pt idx="3">
                  <c:v>69</c:v>
                </c:pt>
                <c:pt idx="4">
                  <c:v>207</c:v>
                </c:pt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wrzesień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Arkusz1!$J$2:$J$6</c:f>
              <c:numCache>
                <c:formatCode>General</c:formatCode>
                <c:ptCount val="5"/>
                <c:pt idx="0">
                  <c:v>307</c:v>
                </c:pt>
                <c:pt idx="1">
                  <c:v>434</c:v>
                </c:pt>
                <c:pt idx="2">
                  <c:v>331</c:v>
                </c:pt>
                <c:pt idx="3">
                  <c:v>80</c:v>
                </c:pt>
                <c:pt idx="4">
                  <c:v>209</c:v>
                </c:pt>
              </c:numCache>
            </c:numRef>
          </c:val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październik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Arkusz1!$K$2:$K$6</c:f>
              <c:numCache>
                <c:formatCode>General</c:formatCode>
                <c:ptCount val="5"/>
                <c:pt idx="0">
                  <c:v>304</c:v>
                </c:pt>
                <c:pt idx="1">
                  <c:v>467</c:v>
                </c:pt>
                <c:pt idx="2">
                  <c:v>329</c:v>
                </c:pt>
                <c:pt idx="3">
                  <c:v>81</c:v>
                </c:pt>
                <c:pt idx="4">
                  <c:v>208</c:v>
                </c:pt>
              </c:numCache>
            </c:numRef>
          </c:val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listopad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Arkusz1!$L$2:$L$6</c:f>
              <c:numCache>
                <c:formatCode>General</c:formatCode>
                <c:ptCount val="5"/>
                <c:pt idx="0">
                  <c:v>271</c:v>
                </c:pt>
                <c:pt idx="1">
                  <c:v>481</c:v>
                </c:pt>
                <c:pt idx="2">
                  <c:v>327</c:v>
                </c:pt>
                <c:pt idx="3">
                  <c:v>81</c:v>
                </c:pt>
                <c:pt idx="4">
                  <c:v>205</c:v>
                </c:pt>
              </c:numCache>
            </c:numRef>
          </c:val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grudzień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Arkusz1!$M$2:$M$6</c:f>
              <c:numCache>
                <c:formatCode>General</c:formatCode>
                <c:ptCount val="5"/>
                <c:pt idx="0">
                  <c:v>244</c:v>
                </c:pt>
                <c:pt idx="1">
                  <c:v>486</c:v>
                </c:pt>
                <c:pt idx="2">
                  <c:v>333</c:v>
                </c:pt>
                <c:pt idx="3">
                  <c:v>74</c:v>
                </c:pt>
                <c:pt idx="4">
                  <c:v>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76800"/>
        <c:axId val="214078976"/>
      </c:barChart>
      <c:catAx>
        <c:axId val="2140768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Book Antiqua" panose="02040602050305030304" pitchFamily="18" charset="0"/>
              </a:defRPr>
            </a:pPr>
            <a:endParaRPr lang="pl-PL"/>
          </a:p>
        </c:txPr>
        <c:crossAx val="214078976"/>
        <c:crosses val="autoZero"/>
        <c:auto val="1"/>
        <c:lblAlgn val="ctr"/>
        <c:lblOffset val="100"/>
        <c:noMultiLvlLbl val="0"/>
      </c:catAx>
      <c:valAx>
        <c:axId val="2140789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2140768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pl-PL"/>
          </a:p>
        </c:txPr>
      </c:dTable>
    </c:plotArea>
    <c:legend>
      <c:legendPos val="r"/>
      <c:layout/>
      <c:overlay val="0"/>
      <c:txPr>
        <a:bodyPr/>
        <a:lstStyle/>
        <a:p>
          <a:pPr>
            <a:defRPr sz="1050">
              <a:latin typeface="Book Antiqua" panose="02040602050305030304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pl-P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0.53782</cdr:x>
      <cdr:y>0.80092</cdr:y>
    </cdr:from>
    <cdr:to>
      <cdr:x>0.64453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608512" y="43924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5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D0A26-970B-4862-BBAC-2A5D3F721354}" type="datetimeFigureOut">
              <a:rPr lang="pl-PL" smtClean="0"/>
              <a:t>27.01.2022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5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F366-0C3B-430B-8481-37FC41BADF7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485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2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7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D6835D3-48D0-4F51-A0DF-8805ABBDD5DC}" type="slidenum">
              <a:rPr lang="pl-PL" altLang="pl-PL" smtClean="0"/>
              <a:pPr>
                <a:defRPr/>
              </a:pPr>
              <a:t>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7461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8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10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13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16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dirty="0" smtClean="0">
                <a:latin typeface="Book Antiqua" pitchFamily="18" charset="0"/>
              </a:rPr>
              <a:t>Powiatowy Urząd Pracy </a:t>
            </a:r>
            <a:br>
              <a:rPr lang="pl-PL" altLang="pl-PL" b="1" dirty="0" smtClean="0">
                <a:latin typeface="Book Antiqua" pitchFamily="18" charset="0"/>
              </a:rPr>
            </a:br>
            <a:r>
              <a:rPr lang="pl-PL" altLang="pl-PL" b="1" dirty="0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>
                <a:latin typeface="Book Antiqua" pitchFamily="18" charset="0"/>
              </a:rPr>
              <a:t>stan na dzień </a:t>
            </a:r>
            <a:r>
              <a:rPr lang="pl-PL" altLang="pl-PL" sz="2400" b="1" dirty="0" smtClean="0">
                <a:latin typeface="Book Antiqua" pitchFamily="18" charset="0"/>
              </a:rPr>
              <a:t>31.12.2021 </a:t>
            </a:r>
            <a:r>
              <a:rPr lang="pl-PL" altLang="pl-PL" sz="2400" b="1" dirty="0">
                <a:latin typeface="Book Antiqua" pitchFamily="18" charset="0"/>
              </a:rPr>
              <a:t>r.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1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latin typeface="Book Antiqua" panose="02040602050305030304" pitchFamily="18" charset="0"/>
              </a:rPr>
              <a:t>Współpraca z pracodawcami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endParaRPr lang="pl-PL" altLang="pl-PL" sz="2800" b="1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 Od 01.01.2021 r. do 31.12.2021 r. doradcy klienta wydali: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592 skierowań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do pracy, 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49 skierowań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na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staż;</a:t>
            </a: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W analogicznym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okresie wydano: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2020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r.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-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786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skierowania do pracy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				 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27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skierowań na staż	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2019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r. -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3.226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skierowania do pracy</a:t>
            </a:r>
          </a:p>
          <a:p>
            <a:pPr marL="338138" indent="-338138" algn="just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	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			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89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skierowań na staż 	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780132"/>
          </a:xfrm>
        </p:spPr>
        <p:txBody>
          <a:bodyPr/>
          <a:lstStyle/>
          <a:p>
            <a:r>
              <a:rPr lang="pl-PL" sz="2000" b="1" dirty="0" smtClean="0">
                <a:latin typeface="Book Antiqua" panose="02040602050305030304" pitchFamily="18" charset="0"/>
              </a:rPr>
              <a:t>Współpraca z pracodawcami - </a:t>
            </a:r>
            <a:r>
              <a:rPr lang="pl-PL" sz="2400" b="1" i="1" dirty="0" smtClean="0">
                <a:latin typeface="Book Antiqua" panose="02040602050305030304" pitchFamily="18" charset="0"/>
              </a:rPr>
              <a:t>zatrudnianie cudzoziemców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6408712"/>
          </a:xfrm>
        </p:spPr>
        <p:txBody>
          <a:bodyPr/>
          <a:lstStyle/>
          <a:p>
            <a:pPr marL="0" indent="0" algn="just"/>
            <a:endParaRPr lang="pl-PL" sz="1600" dirty="0"/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Od </a:t>
            </a:r>
            <a:r>
              <a:rPr lang="pl-PL" sz="1800" b="1" dirty="0" smtClean="0">
                <a:latin typeface="Book Antiqua" panose="02040602050305030304" pitchFamily="18" charset="0"/>
              </a:rPr>
              <a:t>01.01.2021 r. </a:t>
            </a:r>
            <a:r>
              <a:rPr lang="pl-PL" sz="1800" b="1" dirty="0">
                <a:latin typeface="Book Antiqua" panose="02040602050305030304" pitchFamily="18" charset="0"/>
              </a:rPr>
              <a:t>d</a:t>
            </a:r>
            <a:r>
              <a:rPr lang="pl-PL" sz="1800" b="1" dirty="0" smtClean="0">
                <a:latin typeface="Book Antiqua" panose="02040602050305030304" pitchFamily="18" charset="0"/>
              </a:rPr>
              <a:t>o 31.12.2021 r. </a:t>
            </a:r>
            <a:r>
              <a:rPr lang="pl-PL" sz="1800" dirty="0" smtClean="0">
                <a:latin typeface="Book Antiqua" panose="02040602050305030304" pitchFamily="18" charset="0"/>
              </a:rPr>
              <a:t>do Powiatowego Urzędu Pracy  </a:t>
            </a:r>
            <a:br>
              <a:rPr lang="pl-PL" sz="1800" dirty="0" smtClean="0">
                <a:latin typeface="Book Antiqua" panose="02040602050305030304" pitchFamily="18" charset="0"/>
              </a:rPr>
            </a:br>
            <a:r>
              <a:rPr lang="pl-PL" sz="1800" dirty="0" smtClean="0">
                <a:latin typeface="Book Antiqua" panose="02040602050305030304" pitchFamily="18" charset="0"/>
              </a:rPr>
              <a:t>w Kołobrzegu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Book Antiqua" panose="02040602050305030304" pitchFamily="18" charset="0"/>
              </a:rPr>
              <a:t> wpłynęło </a:t>
            </a:r>
            <a:r>
              <a:rPr lang="pl-PL" sz="1800" b="1" dirty="0" smtClean="0">
                <a:latin typeface="Book Antiqua" panose="02040602050305030304" pitchFamily="18" charset="0"/>
              </a:rPr>
              <a:t>3340 oświadczeń </a:t>
            </a:r>
            <a:r>
              <a:rPr lang="pl-PL" sz="1800" dirty="0" smtClean="0">
                <a:latin typeface="Book Antiqua" panose="02040602050305030304" pitchFamily="18" charset="0"/>
              </a:rPr>
              <a:t>o zamiarze powierzenia wykonywania pracy </a:t>
            </a:r>
            <a:r>
              <a:rPr lang="pl-PL" sz="1800" dirty="0">
                <a:latin typeface="Book Antiqua" panose="02040602050305030304" pitchFamily="18" charset="0"/>
              </a:rPr>
              <a:t>obywatelom </a:t>
            </a:r>
            <a:r>
              <a:rPr lang="pl-PL" sz="1800" dirty="0" smtClean="0">
                <a:latin typeface="Book Antiqua" panose="02040602050305030304" pitchFamily="18" charset="0"/>
              </a:rPr>
              <a:t>Ukrainy, Republiki Armenii, Republiki Białorusi, Republiki Gruzji, Republiki Mołdowy, Federacji Rosyjskiej </a:t>
            </a:r>
            <a:endParaRPr lang="pl-PL" sz="1800" dirty="0">
              <a:latin typeface="Book Antiqua" panose="0204060205030503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Book Antiqua" panose="02040602050305030304" pitchFamily="18" charset="0"/>
              </a:rPr>
              <a:t>przyjęto </a:t>
            </a:r>
            <a:r>
              <a:rPr lang="pl-PL" sz="1800" dirty="0">
                <a:latin typeface="Book Antiqua" panose="02040602050305030304" pitchFamily="18" charset="0"/>
              </a:rPr>
              <a:t>do realizacji </a:t>
            </a:r>
            <a:r>
              <a:rPr lang="pl-PL" sz="1800" b="1" dirty="0" smtClean="0">
                <a:latin typeface="Book Antiqua" panose="02040602050305030304" pitchFamily="18" charset="0"/>
              </a:rPr>
              <a:t>559 wniosków </a:t>
            </a:r>
            <a:r>
              <a:rPr lang="pl-PL" sz="1800" dirty="0" smtClean="0">
                <a:latin typeface="Book Antiqua" panose="02040602050305030304" pitchFamily="18" charset="0"/>
              </a:rPr>
              <a:t>o </a:t>
            </a:r>
            <a:r>
              <a:rPr lang="pl-PL" sz="1800" dirty="0">
                <a:latin typeface="Book Antiqua" panose="02040602050305030304" pitchFamily="18" charset="0"/>
              </a:rPr>
              <a:t>wydanie </a:t>
            </a:r>
            <a:r>
              <a:rPr lang="pl-PL" sz="1800" b="1" dirty="0">
                <a:latin typeface="Book Antiqua" panose="02040602050305030304" pitchFamily="18" charset="0"/>
              </a:rPr>
              <a:t>zezwolenia na </a:t>
            </a:r>
            <a:r>
              <a:rPr lang="pl-PL" sz="1800" b="1" dirty="0" smtClean="0">
                <a:latin typeface="Book Antiqua" panose="02040602050305030304" pitchFamily="18" charset="0"/>
              </a:rPr>
              <a:t>pracę sezonową </a:t>
            </a:r>
            <a:r>
              <a:rPr lang="pl-PL" sz="1800" dirty="0" smtClean="0">
                <a:latin typeface="Book Antiqua" panose="02040602050305030304" pitchFamily="18" charset="0"/>
              </a:rPr>
              <a:t>cudzoziemców.</a:t>
            </a:r>
          </a:p>
          <a:p>
            <a:pPr marL="0" indent="0" algn="just"/>
            <a:endParaRPr lang="pl-PL" sz="1800" dirty="0" smtClean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W analogicznym okresie:</a:t>
            </a: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2020 r. -  </a:t>
            </a:r>
            <a:r>
              <a:rPr lang="pl-PL" sz="1800" b="1" dirty="0" smtClean="0">
                <a:latin typeface="Book Antiqua" panose="02040602050305030304" pitchFamily="18" charset="0"/>
              </a:rPr>
              <a:t>2422</a:t>
            </a:r>
            <a:r>
              <a:rPr lang="pl-PL" sz="1800" dirty="0" smtClean="0">
                <a:latin typeface="Book Antiqua" panose="02040602050305030304" pitchFamily="18" charset="0"/>
              </a:rPr>
              <a:t> oświadczeń (…)</a:t>
            </a: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		 </a:t>
            </a:r>
            <a:r>
              <a:rPr lang="pl-PL" sz="1800" b="1" dirty="0" smtClean="0">
                <a:latin typeface="Book Antiqua" panose="02040602050305030304" pitchFamily="18" charset="0"/>
              </a:rPr>
              <a:t>398</a:t>
            </a:r>
            <a:r>
              <a:rPr lang="pl-PL" sz="1800" dirty="0" smtClean="0">
                <a:latin typeface="Book Antiqua" panose="02040602050305030304" pitchFamily="18" charset="0"/>
              </a:rPr>
              <a:t> </a:t>
            </a:r>
            <a:r>
              <a:rPr lang="pl-PL" sz="1800" dirty="0">
                <a:latin typeface="Book Antiqua" panose="02040602050305030304" pitchFamily="18" charset="0"/>
              </a:rPr>
              <a:t>wniosków o wyd. zezwolenia na pracę sezonową</a:t>
            </a: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2019 r. - </a:t>
            </a:r>
            <a:r>
              <a:rPr lang="pl-PL" sz="1800" b="1" dirty="0" smtClean="0">
                <a:latin typeface="Book Antiqua" panose="02040602050305030304" pitchFamily="18" charset="0"/>
              </a:rPr>
              <a:t>3367</a:t>
            </a:r>
            <a:r>
              <a:rPr lang="pl-PL" sz="1800" dirty="0" smtClean="0">
                <a:latin typeface="Book Antiqua" panose="02040602050305030304" pitchFamily="18" charset="0"/>
              </a:rPr>
              <a:t> oświadczeń (…)</a:t>
            </a:r>
          </a:p>
          <a:p>
            <a:pPr marL="0" indent="0" algn="just"/>
            <a:r>
              <a:rPr lang="pl-PL" sz="1800" b="1" dirty="0" smtClean="0">
                <a:latin typeface="Book Antiqua" panose="02040602050305030304" pitchFamily="18" charset="0"/>
              </a:rPr>
              <a:t>		 343</a:t>
            </a:r>
            <a:r>
              <a:rPr lang="pl-PL" sz="1800" dirty="0" smtClean="0">
                <a:latin typeface="Book Antiqua" panose="02040602050305030304" pitchFamily="18" charset="0"/>
              </a:rPr>
              <a:t> wniosków o wyd. zezwolenia na pracę sezonową</a:t>
            </a:r>
          </a:p>
          <a:p>
            <a:pPr marL="0" indent="0" algn="just"/>
            <a:endParaRPr lang="pl-PL" sz="1800" dirty="0" smtClean="0"/>
          </a:p>
          <a:p>
            <a:pPr marL="0" indent="0" algn="just"/>
            <a:endParaRPr lang="pl-PL" sz="16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0" indent="0" algn="just"/>
            <a:endParaRPr lang="pl-PL" sz="16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780132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b="1" dirty="0" smtClean="0">
                <a:latin typeface="Book Antiqua" panose="02040602050305030304" pitchFamily="18" charset="0"/>
              </a:rPr>
              <a:t>Współpraca z pracodawcami – </a:t>
            </a:r>
            <a:r>
              <a:rPr lang="pl-PL" sz="2400" b="1" i="1" dirty="0" smtClean="0">
                <a:latin typeface="Book Antiqua" panose="02040602050305030304" pitchFamily="18" charset="0"/>
              </a:rPr>
              <a:t>zatrudnianie cudzoziemców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124744"/>
            <a:ext cx="7992888" cy="5328592"/>
          </a:xfrm>
        </p:spPr>
        <p:txBody>
          <a:bodyPr/>
          <a:lstStyle/>
          <a:p>
            <a:pPr marL="0" indent="0" algn="just"/>
            <a:endParaRPr lang="pl-PL" sz="1600" dirty="0"/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Starosta wydał </a:t>
            </a:r>
            <a:r>
              <a:rPr lang="pl-PL" sz="2400" b="1" dirty="0" smtClean="0">
                <a:latin typeface="Book Antiqua" panose="02040602050305030304" pitchFamily="18" charset="0"/>
              </a:rPr>
              <a:t>184 informacji </a:t>
            </a:r>
            <a:r>
              <a:rPr lang="pl-PL" sz="2400" dirty="0" smtClean="0">
                <a:latin typeface="Book Antiqua" panose="02040602050305030304" pitchFamily="18" charset="0"/>
              </a:rPr>
              <a:t>nt</a:t>
            </a:r>
            <a:r>
              <a:rPr lang="pl-PL" sz="2400" dirty="0">
                <a:latin typeface="Book Antiqua" panose="02040602050305030304" pitchFamily="18" charset="0"/>
              </a:rPr>
              <a:t>. </a:t>
            </a:r>
            <a:r>
              <a:rPr lang="pl-PL" sz="2400" dirty="0" smtClean="0">
                <a:latin typeface="Book Antiqua" panose="02040602050305030304" pitchFamily="18" charset="0"/>
              </a:rPr>
              <a:t>możliwości zaspokojenia </a:t>
            </a:r>
            <a:r>
              <a:rPr lang="pl-PL" sz="2400" dirty="0">
                <a:latin typeface="Book Antiqua" panose="02040602050305030304" pitchFamily="18" charset="0"/>
              </a:rPr>
              <a:t>potrzeb kadrowych podmiotu </a:t>
            </a:r>
            <a:r>
              <a:rPr lang="pl-PL" sz="2400" dirty="0" smtClean="0">
                <a:latin typeface="Book Antiqua" panose="02040602050305030304" pitchFamily="18" charset="0"/>
              </a:rPr>
              <a:t>powierzającego wykonanie pracy </a:t>
            </a:r>
            <a:r>
              <a:rPr lang="pl-PL" sz="2400" dirty="0">
                <a:latin typeface="Book Antiqua" panose="02040602050305030304" pitchFamily="18" charset="0"/>
              </a:rPr>
              <a:t>cudzoziemcowi </a:t>
            </a:r>
            <a:r>
              <a:rPr lang="pl-PL" sz="2400" dirty="0" smtClean="0">
                <a:latin typeface="Book Antiqua" panose="02040602050305030304" pitchFamily="18" charset="0"/>
              </a:rPr>
              <a:t>                    w </a:t>
            </a:r>
            <a:r>
              <a:rPr lang="pl-PL" sz="2400" dirty="0">
                <a:latin typeface="Book Antiqua" panose="02040602050305030304" pitchFamily="18" charset="0"/>
              </a:rPr>
              <a:t>oparciu o rejestr osób bezrobotnych i poszukujących </a:t>
            </a:r>
            <a:r>
              <a:rPr lang="pl-PL" sz="2400" dirty="0" smtClean="0">
                <a:latin typeface="Book Antiqua" panose="02040602050305030304" pitchFamily="18" charset="0"/>
              </a:rPr>
              <a:t>pracy.</a:t>
            </a:r>
          </a:p>
          <a:p>
            <a:pPr marL="0" indent="0" algn="just"/>
            <a:endParaRPr lang="pl-PL" sz="2400" dirty="0" smtClean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W analogicznym okresie:</a:t>
            </a: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2020 r. – </a:t>
            </a:r>
            <a:r>
              <a:rPr lang="pl-PL" sz="2400" b="1" dirty="0" smtClean="0">
                <a:latin typeface="Book Antiqua" panose="02040602050305030304" pitchFamily="18" charset="0"/>
              </a:rPr>
              <a:t>138</a:t>
            </a:r>
            <a:r>
              <a:rPr lang="pl-PL" sz="2400" dirty="0" smtClean="0">
                <a:latin typeface="Book Antiqua" panose="02040602050305030304" pitchFamily="18" charset="0"/>
              </a:rPr>
              <a:t> informacje</a:t>
            </a:r>
            <a:r>
              <a:rPr lang="pl-PL" sz="2400" b="1" dirty="0" smtClean="0">
                <a:latin typeface="Book Antiqua" panose="02040602050305030304" pitchFamily="18" charset="0"/>
              </a:rPr>
              <a:t> </a:t>
            </a:r>
            <a:r>
              <a:rPr lang="pl-PL" sz="2400" dirty="0">
                <a:latin typeface="Book Antiqua" panose="02040602050305030304" pitchFamily="18" charset="0"/>
              </a:rPr>
              <a:t>nt. możliwości zaspokojenia potrzeb </a:t>
            </a:r>
            <a:r>
              <a:rPr lang="pl-PL" sz="2400" dirty="0" smtClean="0">
                <a:latin typeface="Book Antiqua" panose="02040602050305030304" pitchFamily="18" charset="0"/>
              </a:rPr>
              <a:t>kadrowych (…)  </a:t>
            </a: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2019 r. – </a:t>
            </a:r>
            <a:r>
              <a:rPr lang="pl-PL" sz="2400" b="1" dirty="0" smtClean="0">
                <a:latin typeface="Book Antiqua" panose="02040602050305030304" pitchFamily="18" charset="0"/>
              </a:rPr>
              <a:t>135</a:t>
            </a:r>
            <a:r>
              <a:rPr lang="pl-PL" sz="2400" dirty="0" smtClean="0">
                <a:latin typeface="Book Antiqua" panose="02040602050305030304" pitchFamily="18" charset="0"/>
              </a:rPr>
              <a:t> informacje</a:t>
            </a:r>
            <a:r>
              <a:rPr lang="pl-PL" sz="2400" b="1" dirty="0" smtClean="0">
                <a:latin typeface="Book Antiqua" panose="02040602050305030304" pitchFamily="18" charset="0"/>
              </a:rPr>
              <a:t> </a:t>
            </a:r>
            <a:r>
              <a:rPr lang="pl-PL" sz="2400" dirty="0">
                <a:latin typeface="Book Antiqua" panose="02040602050305030304" pitchFamily="18" charset="0"/>
              </a:rPr>
              <a:t>nt. możliwości zaspokojenia potrzeb kadrowych </a:t>
            </a:r>
            <a:r>
              <a:rPr lang="pl-PL" sz="2400" dirty="0" smtClean="0">
                <a:latin typeface="Book Antiqua" panose="02040602050305030304" pitchFamily="18" charset="0"/>
              </a:rPr>
              <a:t>(…)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0" indent="0" algn="just"/>
            <a:endParaRPr lang="pl-PL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26810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latin typeface="Book Antiqua" panose="02040602050305030304" pitchFamily="18" charset="0"/>
              </a:rPr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Od 01.01.2021 r. do 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31.12.2021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r. w powiecie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k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ołobrzeskim pracę podjęło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1097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  bezrobotnych,                  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pracę niesubsydiowaną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936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pracę subsydiowaną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161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</a:t>
            </a:r>
            <a:endParaRPr lang="pl-PL" altLang="pl-PL" sz="28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1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59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852140"/>
          </a:xfrm>
        </p:spPr>
        <p:txBody>
          <a:bodyPr/>
          <a:lstStyle/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>
                <a:latin typeface="Book Antiqua" panose="02040602050305030304" pitchFamily="18" charset="0"/>
              </a:rPr>
              <a:t>Aktywne formy promocji zatrudnienia realizowane przez Powiatowy Urząd Pracy w Kołobrzegu</a:t>
            </a:r>
            <a:r>
              <a:rPr lang="pl-PL" sz="2000" b="1" dirty="0">
                <a:latin typeface="Book Antiqua" panose="02040602050305030304" pitchFamily="18" charset="0"/>
              </a:rPr>
              <a:t/>
            </a:r>
            <a:br>
              <a:rPr lang="pl-PL" sz="2000" b="1" dirty="0">
                <a:latin typeface="Book Antiqua" panose="02040602050305030304" pitchFamily="18" charset="0"/>
              </a:rPr>
            </a:br>
            <a:r>
              <a:rPr lang="pl-PL" sz="2000" b="1" dirty="0" smtClean="0">
                <a:latin typeface="Book Antiqua" panose="02040602050305030304" pitchFamily="18" charset="0"/>
              </a:rPr>
              <a:t> </a:t>
            </a:r>
            <a:endParaRPr lang="pl-PL" sz="2000" b="1" dirty="0"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4838" cy="5877272"/>
          </a:xfrm>
        </p:spPr>
        <p:txBody>
          <a:bodyPr/>
          <a:lstStyle/>
          <a:p>
            <a:pPr marL="0" indent="0"/>
            <a:r>
              <a:rPr lang="pl-PL" sz="1600" b="1" i="1" dirty="0">
                <a:latin typeface="Book Antiqua" panose="02040602050305030304" pitchFamily="18" charset="0"/>
              </a:rPr>
              <a:t>Szkolenia </a:t>
            </a:r>
            <a:r>
              <a:rPr lang="pl-PL" sz="1600" i="1" dirty="0" smtClean="0">
                <a:latin typeface="Book Antiqua" panose="02040602050305030304" pitchFamily="18" charset="0"/>
              </a:rPr>
              <a:t>(Regionalny Program Operacyjny  oraz program Operacyjny Wiedza Edukacja, Rozwój)</a:t>
            </a:r>
          </a:p>
          <a:p>
            <a:pPr marL="0" indent="0"/>
            <a:r>
              <a:rPr lang="pl-PL" sz="1600" i="1" dirty="0" smtClean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Powiatowy Urząd Pracy w Kołobrzegu organizuje szkolenia</a:t>
            </a:r>
            <a:r>
              <a:rPr lang="pl-PL" sz="1600" dirty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o następującej tematyce :</a:t>
            </a:r>
          </a:p>
          <a:p>
            <a:pPr marL="0" indent="0" algn="just"/>
            <a:r>
              <a:rPr lang="pl-PL" sz="1600" dirty="0" smtClean="0">
                <a:latin typeface="Book Antiqua" panose="02040602050305030304" pitchFamily="18" charset="0"/>
              </a:rPr>
              <a:t>- obsługa i konserwacja urządzeń energetycznych o napięciu do 1kV,</a:t>
            </a:r>
          </a:p>
          <a:p>
            <a:pPr marL="0" indent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 operator koparki, ładowarki, koparko-ładowarki,</a:t>
            </a:r>
          </a:p>
          <a:p>
            <a:pPr marL="0" indent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 spawacz,</a:t>
            </a:r>
          </a:p>
          <a:p>
            <a:pPr marL="0" indent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prawo jazdy kat. D,</a:t>
            </a:r>
          </a:p>
          <a:p>
            <a:pPr marL="0" indent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 prawo jazdy kat. CE wraz z kwalifikacją wstępną przyspieszoną dla osób posiadających </a:t>
            </a:r>
            <a:r>
              <a:rPr lang="pl-PL" sz="1600" dirty="0" smtClean="0">
                <a:latin typeface="Book Antiqua" panose="02040602050305030304" pitchFamily="18" charset="0"/>
              </a:rPr>
              <a:t>   prawo </a:t>
            </a:r>
            <a:r>
              <a:rPr lang="pl-PL" sz="1600" dirty="0">
                <a:latin typeface="Book Antiqua" panose="02040602050305030304" pitchFamily="18" charset="0"/>
              </a:rPr>
              <a:t>jazdy kat. C itp</a:t>
            </a:r>
            <a:r>
              <a:rPr lang="pl-PL" sz="1600" dirty="0" smtClean="0">
                <a:latin typeface="Book Antiqua" panose="02040602050305030304" pitchFamily="18" charset="0"/>
              </a:rPr>
              <a:t>.</a:t>
            </a:r>
            <a:endParaRPr lang="pl-PL" sz="1600" b="1" dirty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1600" dirty="0" smtClean="0">
                <a:latin typeface="Book Antiqua" panose="02040602050305030304" pitchFamily="18" charset="0"/>
              </a:rPr>
              <a:t>Szkolenia adresowane są dla osób bezrobotnych, a w szczególności dla osób : </a:t>
            </a:r>
          </a:p>
          <a:p>
            <a:pPr marL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z niskimi kwalifikacjami,</a:t>
            </a:r>
          </a:p>
          <a:p>
            <a:pPr marL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długotrwale bezrobotnych,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n</a:t>
            </a:r>
            <a:r>
              <a:rPr lang="pl-PL" sz="1600" dirty="0" smtClean="0">
                <a:latin typeface="Book Antiqua" panose="02040602050305030304" pitchFamily="18" charset="0"/>
              </a:rPr>
              <a:t>iepełnosprawnych,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d</a:t>
            </a:r>
            <a:r>
              <a:rPr lang="pl-PL" sz="1600" dirty="0" smtClean="0">
                <a:latin typeface="Book Antiqua" panose="02040602050305030304" pitchFamily="18" charset="0"/>
              </a:rPr>
              <a:t>o 30 roku życia,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p</a:t>
            </a:r>
            <a:r>
              <a:rPr lang="pl-PL" sz="1600" dirty="0" smtClean="0">
                <a:latin typeface="Book Antiqua" panose="02040602050305030304" pitchFamily="18" charset="0"/>
              </a:rPr>
              <a:t>o 50 roku życia.</a:t>
            </a:r>
            <a:endParaRPr lang="pl-PL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>
                <a:latin typeface="Book Antiqua" panose="02040602050305030304" pitchFamily="18" charset="0"/>
              </a:rPr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>
                <a:latin typeface="Book Antiqua" panose="02040602050305030304" pitchFamily="18" charset="0"/>
              </a:rPr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78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>
                <a:latin typeface="Book Antiqua" panose="02040602050305030304" pitchFamily="18" charset="0"/>
              </a:rPr>
              <a:t>Stopa bezrobocia </a:t>
            </a:r>
            <a:r>
              <a:rPr lang="pl-PL" altLang="pl-PL" sz="2000" b="1" i="1" dirty="0" smtClean="0">
                <a:latin typeface="Book Antiqua" panose="02040602050305030304" pitchFamily="18" charset="0"/>
              </a:rPr>
              <a:t>(stosunek osób bezrobotnych do ludności aktywnej zawodowo)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 na obszarze kraju, terenie powiatu </a:t>
            </a:r>
            <a:r>
              <a:rPr lang="pl-PL" altLang="pl-PL" sz="2000" b="1" dirty="0">
                <a:latin typeface="Book Antiqua" panose="02040602050305030304" pitchFamily="18" charset="0"/>
              </a:rPr>
              <a:t>k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ołobrzeskiego oraz województwa </a:t>
            </a:r>
            <a:r>
              <a:rPr lang="pl-PL" altLang="pl-PL" sz="2000" b="1" dirty="0">
                <a:latin typeface="Book Antiqua" panose="02040602050305030304" pitchFamily="18" charset="0"/>
              </a:rPr>
              <a:t>z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achodniopomorskiego </a:t>
            </a:r>
            <a:br>
              <a:rPr lang="pl-PL" altLang="pl-PL" sz="2000" b="1" dirty="0" smtClean="0">
                <a:latin typeface="Book Antiqua" panose="02040602050305030304" pitchFamily="18" charset="0"/>
              </a:rPr>
            </a:br>
            <a:r>
              <a:rPr lang="pl-PL" alt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styczeń 2021– marzec 2021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757666"/>
              </p:ext>
            </p:extLst>
          </p:nvPr>
        </p:nvGraphicFramePr>
        <p:xfrm>
          <a:off x="900113" y="1340768"/>
          <a:ext cx="6751300" cy="5122932"/>
        </p:xfrm>
        <a:graphic>
          <a:graphicData uri="http://schemas.openxmlformats.org/drawingml/2006/table">
            <a:tbl>
              <a:tblPr/>
              <a:tblGrid>
                <a:gridCol w="1655663"/>
                <a:gridCol w="1480162"/>
                <a:gridCol w="1742225"/>
                <a:gridCol w="1873250"/>
              </a:tblGrid>
              <a:tr h="72008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</a:t>
                      </a: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58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styczeń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(407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577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(1.559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6,5 %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(459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luty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(1.664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6,5  %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74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(489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5,4 %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marzec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5,9 %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(1.667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6,4 %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765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000" b="1" dirty="0">
                <a:latin typeface="Book Antiqua" panose="02040602050305030304" pitchFamily="18" charset="0"/>
              </a:rPr>
              <a:t>Stopa bezrobocia </a:t>
            </a:r>
            <a:r>
              <a:rPr lang="pl-PL" sz="2000" b="1" dirty="0" smtClean="0">
                <a:latin typeface="Book Antiqua" panose="02040602050305030304" pitchFamily="18" charset="0"/>
              </a:rPr>
              <a:t>– c.d. </a:t>
            </a:r>
            <a:br>
              <a:rPr lang="pl-PL" sz="2000" b="1" dirty="0" smtClean="0">
                <a:latin typeface="Book Antiqua" panose="02040602050305030304" pitchFamily="18" charset="0"/>
              </a:rPr>
            </a:br>
            <a:r>
              <a:rPr 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kwiecień 2021 – czerwiec 2021</a:t>
            </a:r>
            <a:endParaRPr lang="pl-PL" sz="2000" b="1" dirty="0">
              <a:solidFill>
                <a:schemeClr val="accent6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399991"/>
              </p:ext>
            </p:extLst>
          </p:nvPr>
        </p:nvGraphicFramePr>
        <p:xfrm>
          <a:off x="755576" y="1196752"/>
          <a:ext cx="7416824" cy="5152431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90051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miesiąc</a:t>
                      </a:r>
                      <a:endParaRPr lang="pl-PL" dirty="0"/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64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kwiecień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(884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kwiecień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(1.572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6,3 %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8,4 %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(1.057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6,0 %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8,0 %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maj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5,3 %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 .99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czerwiec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(1.054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8,0 %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czerwiec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5,1  %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(1.444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89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000" b="1" dirty="0">
                <a:latin typeface="Book Antiqua" panose="02040602050305030304" pitchFamily="18" charset="0"/>
              </a:rPr>
              <a:t>Stopa bezrobocia </a:t>
            </a:r>
            <a:r>
              <a:rPr lang="pl-PL" sz="2000" b="1" dirty="0" smtClean="0">
                <a:latin typeface="Book Antiqua" panose="02040602050305030304" pitchFamily="18" charset="0"/>
              </a:rPr>
              <a:t>– c.d. </a:t>
            </a:r>
            <a:br>
              <a:rPr lang="pl-PL" sz="2000" b="1" dirty="0" smtClean="0">
                <a:latin typeface="Book Antiqua" panose="02040602050305030304" pitchFamily="18" charset="0"/>
              </a:rPr>
            </a:br>
            <a:r>
              <a:rPr 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lipiec 2021 – wrzesień 2021</a:t>
            </a:r>
            <a:endParaRPr lang="pl-PL" sz="2000" b="1" dirty="0">
              <a:solidFill>
                <a:schemeClr val="accent6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953691"/>
              </p:ext>
            </p:extLst>
          </p:nvPr>
        </p:nvGraphicFramePr>
        <p:xfrm>
          <a:off x="755576" y="1196752"/>
          <a:ext cx="7416824" cy="5152431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90051">
                <a:tc>
                  <a:txBody>
                    <a:bodyPr/>
                    <a:lstStyle/>
                    <a:p>
                      <a:pPr algn="ctr"/>
                      <a:endParaRPr lang="pl-PL" dirty="0" smtClean="0">
                        <a:latin typeface="+mj-lt"/>
                      </a:endParaRPr>
                    </a:p>
                    <a:p>
                      <a:pPr algn="ctr"/>
                      <a:r>
                        <a:rPr lang="pl-PL" dirty="0" smtClean="0">
                          <a:latin typeface="+mj-lt"/>
                        </a:rPr>
                        <a:t>miesiąc</a:t>
                      </a:r>
                      <a:endParaRPr lang="pl-PL" dirty="0">
                        <a:latin typeface="+mj-lt"/>
                      </a:endParaRP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województwo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64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lipiec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(1.014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lipiec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4,8 %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(1.336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5,8 %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7,6 %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sierpień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(1.020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sierpień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4,7 %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(1.285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5,8 %</a:t>
                      </a:r>
                      <a:endParaRPr kumimoji="0" lang="pl-PL" altLang="pl-PL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7,5 %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wrzesień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(1.086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wrzesień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4,6 %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(1.261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5,6 %</a:t>
                      </a:r>
                      <a:endParaRPr kumimoji="0" lang="pl-PL" altLang="pl-PL" sz="11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7,3 %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909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000" b="1" dirty="0">
                <a:latin typeface="Book Antiqua" panose="02040602050305030304" pitchFamily="18" charset="0"/>
              </a:rPr>
              <a:t>Stopa bezrobocia </a:t>
            </a:r>
            <a:r>
              <a:rPr lang="pl-PL" sz="2000" b="1" dirty="0" smtClean="0">
                <a:latin typeface="Book Antiqua" panose="02040602050305030304" pitchFamily="18" charset="0"/>
              </a:rPr>
              <a:t>– c.d. </a:t>
            </a:r>
            <a:br>
              <a:rPr lang="pl-PL" sz="2000" b="1" dirty="0" smtClean="0">
                <a:latin typeface="Book Antiqua" panose="02040602050305030304" pitchFamily="18" charset="0"/>
              </a:rPr>
            </a:br>
            <a:r>
              <a:rPr 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październik 2021 – grudzień 2021</a:t>
            </a:r>
            <a:endParaRPr lang="pl-PL" sz="2000" b="1" dirty="0">
              <a:solidFill>
                <a:schemeClr val="accent6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357352"/>
              </p:ext>
            </p:extLst>
          </p:nvPr>
        </p:nvGraphicFramePr>
        <p:xfrm>
          <a:off x="755576" y="1196752"/>
          <a:ext cx="7416824" cy="4940087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90051">
                <a:tc>
                  <a:txBody>
                    <a:bodyPr/>
                    <a:lstStyle/>
                    <a:p>
                      <a:pPr algn="ctr"/>
                      <a:endParaRPr lang="pl-PL" dirty="0" smtClean="0">
                        <a:latin typeface="+mj-lt"/>
                      </a:endParaRPr>
                    </a:p>
                    <a:p>
                      <a:pPr algn="ctr"/>
                      <a:r>
                        <a:rPr lang="pl-PL" dirty="0" smtClean="0">
                          <a:latin typeface="+mj-lt"/>
                        </a:rPr>
                        <a:t>miesiąc</a:t>
                      </a:r>
                      <a:endParaRPr lang="pl-PL" dirty="0">
                        <a:latin typeface="+mj-lt"/>
                      </a:endParaRP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województwo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64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październik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4,1 %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(1.139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październik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4,6 %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(1.253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5,5 %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7,1 %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listopad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4,5 %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(1.266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listopad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4,4 %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(1.202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5,4 %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7,0 %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grudzień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5,0 %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(1 386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8,4 %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Grudzień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(1.159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anose="02040602050305030304" pitchFamily="18" charset="0"/>
                        </a:rPr>
                        <a:t>Brak danych – stan na dzień 24.01.2022 r.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Brak danych – stan na dzień 24.01.2022 r.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8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400" dirty="0" smtClean="0">
                <a:latin typeface="Book Antiqua" panose="02040602050305030304" pitchFamily="18" charset="0"/>
              </a:rPr>
              <a:t>Liczba osób bezrobotnych na terenie powiatu kołobrzeskiego lata 2018-2021</a:t>
            </a:r>
            <a:endParaRPr lang="pl-PL" sz="24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4428349"/>
              </p:ext>
            </p:extLst>
          </p:nvPr>
        </p:nvGraphicFramePr>
        <p:xfrm>
          <a:off x="0" y="1052736"/>
          <a:ext cx="90364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829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800" b="1" dirty="0" smtClean="0">
                <a:latin typeface="Book Antiqua" panose="02040602050305030304" pitchFamily="18" charset="0"/>
              </a:rPr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u="sng" dirty="0" smtClean="0">
                <a:latin typeface="Book Antiqua" panose="02040602050305030304" pitchFamily="18" charset="0"/>
              </a:rPr>
              <a:t>na dzień 31.12.2021 r</a:t>
            </a:r>
            <a:r>
              <a:rPr lang="pl-PL" altLang="pl-PL" sz="2000" dirty="0" smtClean="0">
                <a:latin typeface="Book Antiqua" panose="02040602050305030304" pitchFamily="18" charset="0"/>
              </a:rPr>
              <a:t>. zarejestrowanych było 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1.159</a:t>
            </a:r>
            <a:r>
              <a:rPr lang="pl-PL" altLang="pl-PL" sz="2000" dirty="0" smtClean="0">
                <a:latin typeface="Book Antiqua" panose="02040602050305030304" pitchFamily="18" charset="0"/>
              </a:rPr>
              <a:t>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osób, w tym </a:t>
            </a:r>
            <a:r>
              <a:rPr lang="pl-PL" altLang="pl-PL" sz="2000" b="1" dirty="0">
                <a:solidFill>
                  <a:schemeClr val="tx1"/>
                </a:solidFill>
                <a:latin typeface="Book Antiqua" panose="02040602050305030304" pitchFamily="18" charset="0"/>
              </a:rPr>
              <a:t>583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kobiety, dla porównania: 31.12.2020 r. zarejestrowanych było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1 386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osób, w tym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678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kobiet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– nastąpił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spadek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o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227 osób;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0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1028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 to osoby poprzednio pracujące,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53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osoby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tej grupie to osoby zwolnione z przyczyn dotyczących zakładu pracy;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dirty="0">
                <a:solidFill>
                  <a:schemeClr val="tx1"/>
                </a:solidFill>
                <a:latin typeface="Book Antiqua" panose="02040602050305030304" pitchFamily="18" charset="0"/>
              </a:rPr>
              <a:t>74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osoby to osoby niepełnosprawne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/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Bezrobotni będący w szczególnej sytuacji na rynku pracy w okresie styczeń 2021 – grudzień 2021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/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</a:t>
            </a: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wybrane kategorie </a:t>
            </a:r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dirty="0"/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475954"/>
              </p:ext>
            </p:extLst>
          </p:nvPr>
        </p:nvGraphicFramePr>
        <p:xfrm>
          <a:off x="459581" y="1412776"/>
          <a:ext cx="822483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b="1" dirty="0" smtClean="0">
                <a:latin typeface="Book Antiqua" panose="02040602050305030304" pitchFamily="18" charset="0"/>
              </a:rPr>
              <a:t>Współpraca z pracodawcami</a:t>
            </a:r>
            <a:r>
              <a:rPr lang="pl-PL" altLang="pl-PL" sz="2800" b="1" dirty="0" smtClean="0">
                <a:latin typeface="Book Antiqua" panose="02040602050305030304" pitchFamily="18" charset="0"/>
              </a:rPr>
              <a:t/>
            </a:r>
            <a:br>
              <a:rPr lang="pl-PL" altLang="pl-PL" sz="2800" b="1" dirty="0" smtClean="0">
                <a:latin typeface="Book Antiqua" panose="02040602050305030304" pitchFamily="18" charset="0"/>
              </a:rPr>
            </a:br>
            <a:endParaRPr lang="pl-PL" altLang="pl-PL" sz="2800" b="1" dirty="0" smtClean="0">
              <a:latin typeface="Book Antiqua" panose="02040602050305030304" pitchFamily="18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	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Od 01.01.2021 r. do 31.12.2021 r. do Powiatowego Urzędu Pracy w Kołobrzegu wpłynęło 1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.978 ofert pracy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Najwięcej ofert wpływa w zawodach: kucharz, pomoc kuchenna, kelner, barman pokojowa, recepcjonista, nauczyciel, konserwator, magazynier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analogicznym okresie wpłynęło: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2020 r. –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1.235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ofert pracy </a:t>
            </a:r>
          </a:p>
          <a:p>
            <a:pPr marL="338138" indent="-338138" algn="just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  <a:latin typeface="Book Antiqua" panose="02040602050305030304" pitchFamily="18" charset="0"/>
              </a:rPr>
              <a:t>2019 r. 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2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.102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oferty pracy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8704</TotalTime>
  <Words>727</Words>
  <Application>Microsoft Office PowerPoint</Application>
  <PresentationFormat>Pokaz na ekranie (4:3)</PresentationFormat>
  <Paragraphs>240</Paragraphs>
  <Slides>16</Slides>
  <Notes>9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8" baseType="lpstr">
      <vt:lpstr>Projekt domyślny</vt:lpstr>
      <vt:lpstr>Microsoft Word Picture</vt:lpstr>
      <vt:lpstr>Powiatowy Urząd Pracy  w Kołobrzegu</vt:lpstr>
      <vt:lpstr>Stopa bezrobocia (stosunek osób bezrobotnych do ludności aktywnej zawodowo) na obszarze kraju, terenie powiatu kołobrzeskiego oraz województwa zachodniopomorskiego  styczeń 2021– marzec 2021 </vt:lpstr>
      <vt:lpstr>Stopa bezrobocia – c.d.  kwiecień 2021 – czerwiec 2021</vt:lpstr>
      <vt:lpstr>Stopa bezrobocia – c.d.  lipiec 2021 – wrzesień 2021</vt:lpstr>
      <vt:lpstr>Stopa bezrobocia – c.d.  październik 2021 – grudzień 2021</vt:lpstr>
      <vt:lpstr>Liczba osób bezrobotnych na terenie powiatu kołobrzeskiego lata 2018-2021</vt:lpstr>
      <vt:lpstr>    Liczba zarejestrowanych osób</vt:lpstr>
      <vt:lpstr> Bezrobotni będący w szczególnej sytuacji na rynku pracy w okresie styczeń 2021 – grudzień 2021  – wybrane kategorie </vt:lpstr>
      <vt:lpstr> Współpraca z pracodawcami </vt:lpstr>
      <vt:lpstr>Współpraca z pracodawcami </vt:lpstr>
      <vt:lpstr>Współpraca z pracodawcami - zatrudnianie cudzoziemców</vt:lpstr>
      <vt:lpstr> Współpraca z pracodawcami – zatrudnianie cudzoziemców</vt:lpstr>
      <vt:lpstr>Podjęcia pracy</vt:lpstr>
      <vt:lpstr>Prezentacja programu PowerPoint</vt:lpstr>
      <vt:lpstr> Aktywne formy promocji zatrudnienia realizowane przez Powiatowy Urząd Pracy w Kołobrzegu 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799</cp:revision>
  <cp:lastPrinted>2021-06-15T12:11:15Z</cp:lastPrinted>
  <dcterms:created xsi:type="dcterms:W3CDTF">2009-09-25T08:36:06Z</dcterms:created>
  <dcterms:modified xsi:type="dcterms:W3CDTF">2022-01-27T07:19:04Z</dcterms:modified>
</cp:coreProperties>
</file>