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314" r:id="rId3"/>
    <p:sldId id="325" r:id="rId4"/>
    <p:sldId id="337" r:id="rId5"/>
    <p:sldId id="336" r:id="rId6"/>
    <p:sldId id="259" r:id="rId7"/>
    <p:sldId id="261" r:id="rId8"/>
    <p:sldId id="264" r:id="rId9"/>
    <p:sldId id="331" r:id="rId10"/>
    <p:sldId id="306" r:id="rId11"/>
    <p:sldId id="333" r:id="rId12"/>
    <p:sldId id="266" r:id="rId13"/>
    <p:sldId id="324" r:id="rId14"/>
    <p:sldId id="334" r:id="rId15"/>
    <p:sldId id="271" r:id="rId16"/>
  </p:sldIdLst>
  <p:sldSz cx="9144000" cy="6858000" type="screen4x3"/>
  <p:notesSz cx="6761163" cy="9942513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1pPr>
    <a:lvl2pPr marL="742950" indent="-28575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ell" initials="D" lastIdx="1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739" autoAdjust="0"/>
    <p:restoredTop sz="86279" autoAdjust="0"/>
  </p:normalViewPr>
  <p:slideViewPr>
    <p:cSldViewPr>
      <p:cViewPr>
        <p:scale>
          <a:sx n="76" d="100"/>
          <a:sy n="76" d="100"/>
        </p:scale>
        <p:origin x="-2634" y="-61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108888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19"/>
        <p:guide pos="220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7938842666449468E-2"/>
          <c:y val="2.3362432664176914E-2"/>
          <c:w val="0.90442740158500912"/>
          <c:h val="0.58506675427876431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cat>
            <c:strRef>
              <c:f>Arkusz1!$A$2:$A$13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Arkusz1!$B$2:$B$13</c:f>
              <c:numCache>
                <c:formatCode>General</c:formatCode>
                <c:ptCount val="12"/>
                <c:pt idx="0">
                  <c:v>1245</c:v>
                </c:pt>
                <c:pt idx="1">
                  <c:v>1255</c:v>
                </c:pt>
                <c:pt idx="2">
                  <c:v>1214</c:v>
                </c:pt>
                <c:pt idx="3">
                  <c:v>1108</c:v>
                </c:pt>
                <c:pt idx="4">
                  <c:v>922</c:v>
                </c:pt>
                <c:pt idx="5" formatCode="#,##0">
                  <c:v>623</c:v>
                </c:pt>
                <c:pt idx="6" formatCode="#,##0">
                  <c:v>490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cat>
            <c:strRef>
              <c:f>Arkusz1!$A$2:$A$13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Arkusz1!$C$2:$C$13</c:f>
              <c:numCache>
                <c:formatCode>General</c:formatCode>
                <c:ptCount val="12"/>
                <c:pt idx="0">
                  <c:v>1559</c:v>
                </c:pt>
                <c:pt idx="1">
                  <c:v>1664</c:v>
                </c:pt>
                <c:pt idx="2">
                  <c:v>1667</c:v>
                </c:pt>
                <c:pt idx="3">
                  <c:v>1527</c:v>
                </c:pt>
                <c:pt idx="4">
                  <c:v>1499</c:v>
                </c:pt>
                <c:pt idx="5">
                  <c:v>1444</c:v>
                </c:pt>
                <c:pt idx="6">
                  <c:v>1336</c:v>
                </c:pt>
                <c:pt idx="7">
                  <c:v>1285</c:v>
                </c:pt>
                <c:pt idx="8">
                  <c:v>1261</c:v>
                </c:pt>
                <c:pt idx="9">
                  <c:v>1253</c:v>
                </c:pt>
                <c:pt idx="10">
                  <c:v>1202</c:v>
                </c:pt>
                <c:pt idx="11">
                  <c:v>1159</c:v>
                </c:pt>
              </c:numCache>
            </c:numRef>
          </c:val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Pt>
            <c:idx val="11"/>
            <c:invertIfNegative val="0"/>
            <c:bubble3D val="0"/>
          </c:dPt>
          <c:cat>
            <c:strRef>
              <c:f>Arkusz1!$A$2:$A$13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Arkusz1!$D$2:$D$13</c:f>
              <c:numCache>
                <c:formatCode>General</c:formatCode>
                <c:ptCount val="12"/>
                <c:pt idx="0">
                  <c:v>407</c:v>
                </c:pt>
                <c:pt idx="1">
                  <c:v>459</c:v>
                </c:pt>
                <c:pt idx="2">
                  <c:v>489</c:v>
                </c:pt>
                <c:pt idx="3">
                  <c:v>884</c:v>
                </c:pt>
                <c:pt idx="4">
                  <c:v>1057</c:v>
                </c:pt>
                <c:pt idx="5">
                  <c:v>1054</c:v>
                </c:pt>
                <c:pt idx="6">
                  <c:v>1014</c:v>
                </c:pt>
                <c:pt idx="7">
                  <c:v>1020</c:v>
                </c:pt>
                <c:pt idx="8">
                  <c:v>1086</c:v>
                </c:pt>
                <c:pt idx="9">
                  <c:v>1139</c:v>
                </c:pt>
                <c:pt idx="10">
                  <c:v>1266</c:v>
                </c:pt>
                <c:pt idx="11">
                  <c:v>1386</c:v>
                </c:pt>
              </c:numCache>
            </c:numRef>
          </c:val>
        </c:ser>
        <c:ser>
          <c:idx val="3"/>
          <c:order val="3"/>
          <c:tx>
            <c:strRef>
              <c:f>Arkusz1!$E$1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cat>
            <c:strRef>
              <c:f>Arkusz1!$A$2:$A$13</c:f>
              <c:strCache>
                <c:ptCount val="12"/>
                <c:pt idx="0">
                  <c:v>styczeń</c:v>
                </c:pt>
                <c:pt idx="1">
                  <c:v>luty</c:v>
                </c:pt>
                <c:pt idx="2">
                  <c:v>marzec</c:v>
                </c:pt>
                <c:pt idx="3">
                  <c:v>kwiecień</c:v>
                </c:pt>
                <c:pt idx="4">
                  <c:v>maj</c:v>
                </c:pt>
                <c:pt idx="5">
                  <c:v>czerwiec</c:v>
                </c:pt>
                <c:pt idx="6">
                  <c:v>lipiec</c:v>
                </c:pt>
                <c:pt idx="7">
                  <c:v>sierpień</c:v>
                </c:pt>
                <c:pt idx="8">
                  <c:v>wrzesień</c:v>
                </c:pt>
                <c:pt idx="9">
                  <c:v>październik</c:v>
                </c:pt>
                <c:pt idx="10">
                  <c:v>listopad</c:v>
                </c:pt>
                <c:pt idx="11">
                  <c:v>grudzień</c:v>
                </c:pt>
              </c:strCache>
            </c:strRef>
          </c:cat>
          <c:val>
            <c:numRef>
              <c:f>Arkusz1!$E$2:$E$13</c:f>
              <c:numCache>
                <c:formatCode>General</c:formatCode>
                <c:ptCount val="12"/>
                <c:pt idx="0">
                  <c:v>811</c:v>
                </c:pt>
                <c:pt idx="1">
                  <c:v>836</c:v>
                </c:pt>
                <c:pt idx="2">
                  <c:v>766</c:v>
                </c:pt>
                <c:pt idx="3">
                  <c:v>625</c:v>
                </c:pt>
                <c:pt idx="4">
                  <c:v>552</c:v>
                </c:pt>
                <c:pt idx="5">
                  <c:v>411</c:v>
                </c:pt>
                <c:pt idx="6">
                  <c:v>378</c:v>
                </c:pt>
                <c:pt idx="7">
                  <c:v>354</c:v>
                </c:pt>
                <c:pt idx="8">
                  <c:v>345</c:v>
                </c:pt>
                <c:pt idx="9">
                  <c:v>359</c:v>
                </c:pt>
                <c:pt idx="10">
                  <c:v>348</c:v>
                </c:pt>
                <c:pt idx="11">
                  <c:v>347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shape val="box"/>
        <c:axId val="35269632"/>
        <c:axId val="35279616"/>
        <c:axId val="34648064"/>
      </c:bar3DChart>
      <c:catAx>
        <c:axId val="35269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35279616"/>
        <c:crosses val="autoZero"/>
        <c:auto val="1"/>
        <c:lblAlgn val="ctr"/>
        <c:lblOffset val="100"/>
        <c:noMultiLvlLbl val="0"/>
      </c:catAx>
      <c:valAx>
        <c:axId val="35279616"/>
        <c:scaling>
          <c:orientation val="minMax"/>
          <c:max val="1600"/>
        </c:scaling>
        <c:delete val="0"/>
        <c:axPos val="l"/>
        <c:numFmt formatCode="General" sourceLinked="1"/>
        <c:majorTickMark val="none"/>
        <c:minorTickMark val="none"/>
        <c:tickLblPos val="nextTo"/>
        <c:crossAx val="35269632"/>
        <c:crosses val="autoZero"/>
        <c:crossBetween val="between"/>
        <c:majorUnit val="200"/>
        <c:minorUnit val="40"/>
      </c:valAx>
      <c:serAx>
        <c:axId val="34648064"/>
        <c:scaling>
          <c:orientation val="minMax"/>
        </c:scaling>
        <c:delete val="1"/>
        <c:axPos val="b"/>
        <c:majorTickMark val="none"/>
        <c:minorTickMark val="none"/>
        <c:tickLblPos val="nextTo"/>
        <c:crossAx val="35279616"/>
        <c:crosses val="autoZero"/>
      </c:ser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100" baseline="0"/>
            </a:pPr>
            <a:endParaRPr lang="pl-PL"/>
          </a:p>
        </c:txPr>
      </c:dTable>
      <c:spPr>
        <a:gradFill>
          <a:gsLst>
            <a:gs pos="0">
              <a:schemeClr val="accent1">
                <a:tint val="66000"/>
                <a:satMod val="160000"/>
              </a:schemeClr>
            </a:gs>
            <a:gs pos="44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plotArea>
    <c:legend>
      <c:legendPos val="t"/>
      <c:layout>
        <c:manualLayout>
          <c:xMode val="edge"/>
          <c:yMode val="edge"/>
          <c:x val="0.5418381753879199"/>
          <c:y val="2.5229568509481853E-2"/>
          <c:w val="0.39220467756528643"/>
          <c:h val="5.8583768470169981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l-PL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1028732723975838"/>
          <c:y val="2.6945308545964029E-2"/>
          <c:w val="0.53129897512875024"/>
          <c:h val="0.4029060428470910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styczeń 2022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Arkusz1!$B$2:$B$6</c:f>
              <c:numCache>
                <c:formatCode>General</c:formatCode>
                <c:ptCount val="5"/>
                <c:pt idx="0">
                  <c:v>271</c:v>
                </c:pt>
                <c:pt idx="1">
                  <c:v>528</c:v>
                </c:pt>
                <c:pt idx="2">
                  <c:v>359</c:v>
                </c:pt>
                <c:pt idx="3">
                  <c:v>73</c:v>
                </c:pt>
                <c:pt idx="4">
                  <c:v>226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luty 2022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Arkusz1!$C$2:$C$6</c:f>
              <c:numCache>
                <c:formatCode>General</c:formatCode>
                <c:ptCount val="5"/>
                <c:pt idx="0">
                  <c:v>268</c:v>
                </c:pt>
                <c:pt idx="1">
                  <c:v>542</c:v>
                </c:pt>
                <c:pt idx="2">
                  <c:v>355</c:v>
                </c:pt>
                <c:pt idx="3">
                  <c:v>71</c:v>
                </c:pt>
                <c:pt idx="4">
                  <c:v>241</c:v>
                </c:pt>
              </c:numCache>
            </c:numRef>
          </c:val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marzec 2022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Arkusz1!$D$2:$D$6</c:f>
              <c:numCache>
                <c:formatCode>General</c:formatCode>
                <c:ptCount val="5"/>
                <c:pt idx="0">
                  <c:v>254</c:v>
                </c:pt>
                <c:pt idx="1">
                  <c:v>539</c:v>
                </c:pt>
                <c:pt idx="2">
                  <c:v>344</c:v>
                </c:pt>
                <c:pt idx="3">
                  <c:v>75</c:v>
                </c:pt>
                <c:pt idx="4">
                  <c:v>229</c:v>
                </c:pt>
              </c:numCache>
            </c:numRef>
          </c:val>
        </c:ser>
        <c:ser>
          <c:idx val="3"/>
          <c:order val="3"/>
          <c:tx>
            <c:strRef>
              <c:f>Arkusz1!$E$1</c:f>
              <c:strCache>
                <c:ptCount val="1"/>
                <c:pt idx="0">
                  <c:v>kwiecień 2022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Arkusz1!$E$2:$E$6</c:f>
              <c:numCache>
                <c:formatCode>General</c:formatCode>
                <c:ptCount val="5"/>
                <c:pt idx="0">
                  <c:v>207</c:v>
                </c:pt>
                <c:pt idx="1">
                  <c:v>497</c:v>
                </c:pt>
                <c:pt idx="2">
                  <c:v>337</c:v>
                </c:pt>
                <c:pt idx="3">
                  <c:v>69</c:v>
                </c:pt>
                <c:pt idx="4">
                  <c:v>202</c:v>
                </c:pt>
              </c:numCache>
            </c:numRef>
          </c:val>
        </c:ser>
        <c:ser>
          <c:idx val="4"/>
          <c:order val="4"/>
          <c:tx>
            <c:strRef>
              <c:f>Arkusz1!$F$1</c:f>
              <c:strCache>
                <c:ptCount val="1"/>
                <c:pt idx="0">
                  <c:v>maj 2022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Arkusz1!$F$2:$F$6</c:f>
              <c:numCache>
                <c:formatCode>General</c:formatCode>
                <c:ptCount val="5"/>
                <c:pt idx="0">
                  <c:v>171</c:v>
                </c:pt>
                <c:pt idx="1">
                  <c:v>407</c:v>
                </c:pt>
                <c:pt idx="2">
                  <c:v>292</c:v>
                </c:pt>
                <c:pt idx="3">
                  <c:v>60</c:v>
                </c:pt>
                <c:pt idx="4">
                  <c:v>165</c:v>
                </c:pt>
              </c:numCache>
            </c:numRef>
          </c:val>
        </c:ser>
        <c:ser>
          <c:idx val="5"/>
          <c:order val="5"/>
          <c:tx>
            <c:strRef>
              <c:f>Arkusz1!$G$1</c:f>
              <c:strCache>
                <c:ptCount val="1"/>
                <c:pt idx="0">
                  <c:v>czerwiec 2022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Arkusz1!$G$2:$G$6</c:f>
              <c:numCache>
                <c:formatCode>General</c:formatCode>
                <c:ptCount val="5"/>
                <c:pt idx="0">
                  <c:v>103</c:v>
                </c:pt>
                <c:pt idx="1">
                  <c:v>277</c:v>
                </c:pt>
                <c:pt idx="2">
                  <c:v>209</c:v>
                </c:pt>
                <c:pt idx="3">
                  <c:v>45</c:v>
                </c:pt>
                <c:pt idx="4">
                  <c:v>103</c:v>
                </c:pt>
              </c:numCache>
            </c:numRef>
          </c:val>
        </c:ser>
        <c:ser>
          <c:idx val="6"/>
          <c:order val="6"/>
          <c:tx>
            <c:strRef>
              <c:f>Arkusz1!$H$1</c:f>
              <c:strCache>
                <c:ptCount val="1"/>
                <c:pt idx="0">
                  <c:v>lipiec 2022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Arkusz1!$H$2:$H$6</c:f>
              <c:numCache>
                <c:formatCode>General</c:formatCode>
                <c:ptCount val="5"/>
                <c:pt idx="0">
                  <c:v>85</c:v>
                </c:pt>
                <c:pt idx="1">
                  <c:v>204</c:v>
                </c:pt>
                <c:pt idx="2">
                  <c:v>181</c:v>
                </c:pt>
                <c:pt idx="3">
                  <c:v>43</c:v>
                </c:pt>
                <c:pt idx="4">
                  <c:v>82</c:v>
                </c:pt>
              </c:numCache>
            </c:numRef>
          </c:val>
        </c:ser>
        <c:ser>
          <c:idx val="7"/>
          <c:order val="7"/>
          <c:tx>
            <c:strRef>
              <c:f>Arkusz1!$I$1</c:f>
              <c:strCache>
                <c:ptCount val="1"/>
                <c:pt idx="0">
                  <c:v>sierpień 2022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Arkusz1!$I$2:$I$6</c:f>
              <c:numCache>
                <c:formatCode>General</c:formatCode>
                <c:ptCount val="5"/>
                <c:pt idx="0">
                  <c:v>81</c:v>
                </c:pt>
                <c:pt idx="1">
                  <c:v>168</c:v>
                </c:pt>
                <c:pt idx="2">
                  <c:v>147</c:v>
                </c:pt>
                <c:pt idx="3">
                  <c:v>40</c:v>
                </c:pt>
                <c:pt idx="4">
                  <c:v>72</c:v>
                </c:pt>
              </c:numCache>
            </c:numRef>
          </c:val>
        </c:ser>
        <c:ser>
          <c:idx val="8"/>
          <c:order val="8"/>
          <c:tx>
            <c:strRef>
              <c:f>Arkusz1!$J$1</c:f>
              <c:strCache>
                <c:ptCount val="1"/>
                <c:pt idx="0">
                  <c:v>wrzesień 2022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Arkusz1!$J$2:$J$6</c:f>
              <c:numCache>
                <c:formatCode>General</c:formatCode>
                <c:ptCount val="5"/>
              </c:numCache>
            </c:numRef>
          </c:val>
        </c:ser>
        <c:ser>
          <c:idx val="9"/>
          <c:order val="9"/>
          <c:tx>
            <c:strRef>
              <c:f>Arkusz1!$K$1</c:f>
              <c:strCache>
                <c:ptCount val="1"/>
                <c:pt idx="0">
                  <c:v>październik 2022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Arkusz1!$K$2:$K$6</c:f>
              <c:numCache>
                <c:formatCode>General</c:formatCode>
                <c:ptCount val="5"/>
              </c:numCache>
            </c:numRef>
          </c:val>
        </c:ser>
        <c:ser>
          <c:idx val="10"/>
          <c:order val="10"/>
          <c:tx>
            <c:strRef>
              <c:f>Arkusz1!$L$1</c:f>
              <c:strCache>
                <c:ptCount val="1"/>
                <c:pt idx="0">
                  <c:v>listopad 2022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Arkusz1!$L$2:$L$6</c:f>
              <c:numCache>
                <c:formatCode>General</c:formatCode>
                <c:ptCount val="5"/>
              </c:numCache>
            </c:numRef>
          </c:val>
        </c:ser>
        <c:ser>
          <c:idx val="11"/>
          <c:order val="11"/>
          <c:tx>
            <c:strRef>
              <c:f>Arkusz1!$M$1</c:f>
              <c:strCache>
                <c:ptCount val="1"/>
                <c:pt idx="0">
                  <c:v>grudzień 2022</c:v>
                </c:pt>
              </c:strCache>
            </c:strRef>
          </c:tx>
          <c:invertIfNegative val="0"/>
          <c:cat>
            <c:strRef>
              <c:f>Arkusz1!$A$2:$A$6</c:f>
              <c:strCache>
                <c:ptCount val="5"/>
                <c:pt idx="0">
                  <c:v>do 30 r.ż.</c:v>
                </c:pt>
                <c:pt idx="1">
                  <c:v>długotrwale bezrobotni</c:v>
                </c:pt>
                <c:pt idx="2">
                  <c:v>powyżej 50 r.ż.</c:v>
                </c:pt>
                <c:pt idx="3">
                  <c:v>niepełnosprawni</c:v>
                </c:pt>
                <c:pt idx="4">
                  <c:v>posiadający co najmniej jedno dziecko do 6 r.ż.</c:v>
                </c:pt>
              </c:strCache>
            </c:strRef>
          </c:cat>
          <c:val>
            <c:numRef>
              <c:f>Arkusz1!$M$2:$M$6</c:f>
              <c:numCache>
                <c:formatCode>General</c:formatCode>
                <c:ptCount val="5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8155008"/>
        <c:axId val="38156544"/>
      </c:barChart>
      <c:catAx>
        <c:axId val="38155008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Book Antiqua" panose="02040602050305030304" pitchFamily="18" charset="0"/>
              </a:defRPr>
            </a:pPr>
            <a:endParaRPr lang="pl-PL"/>
          </a:p>
        </c:txPr>
        <c:crossAx val="38156544"/>
        <c:crosses val="autoZero"/>
        <c:auto val="1"/>
        <c:lblAlgn val="ctr"/>
        <c:lblOffset val="100"/>
        <c:noMultiLvlLbl val="0"/>
      </c:catAx>
      <c:valAx>
        <c:axId val="3815654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pl-PL"/>
          </a:p>
        </c:txPr>
        <c:crossAx val="38155008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000"/>
            </a:pPr>
            <a:endParaRPr lang="pl-PL"/>
          </a:p>
        </c:txPr>
      </c:dTable>
    </c:plotArea>
    <c:legend>
      <c:legendPos val="r"/>
      <c:overlay val="0"/>
      <c:txPr>
        <a:bodyPr/>
        <a:lstStyle/>
        <a:p>
          <a:pPr>
            <a:defRPr sz="1050">
              <a:latin typeface="Book Antiqua" panose="02040602050305030304" pitchFamily="18" charset="0"/>
            </a:defRPr>
          </a:pPr>
          <a:endParaRPr lang="pl-PL"/>
        </a:p>
      </c:txPr>
    </c:legend>
    <c:plotVisOnly val="1"/>
    <c:dispBlanksAs val="gap"/>
    <c:showDLblsOverMax val="0"/>
  </c:chart>
  <c:txPr>
    <a:bodyPr/>
    <a:lstStyle/>
    <a:p>
      <a:pPr>
        <a:defRPr sz="1100"/>
      </a:pPr>
      <a:endParaRPr lang="pl-PL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0.53782</cdr:x>
      <cdr:y>0.80092</cdr:y>
    </cdr:from>
    <cdr:to>
      <cdr:x>0.64453</cdr:x>
      <cdr:y>1</cdr:y>
    </cdr:to>
    <cdr:sp macro="" textlink="">
      <cdr:nvSpPr>
        <cdr:cNvPr id="2" name="pole tekstowe 1"/>
        <cdr:cNvSpPr txBox="1"/>
      </cdr:nvSpPr>
      <cdr:spPr>
        <a:xfrm xmlns:a="http://schemas.openxmlformats.org/drawingml/2006/main">
          <a:off x="4608512" y="439248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29051" y="1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ED0A26-970B-4862-BBAC-2A5D3F721354}" type="datetimeFigureOut">
              <a:rPr lang="pl-PL" smtClean="0"/>
              <a:t>2022-09-21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1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29051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F6F366-0C3B-430B-8481-37FC41BADF7B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948590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2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2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2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2" y="2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3829050" y="2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>
            <a:lvl1pPr algn="r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16391" name="Rectangle 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896938" y="746125"/>
            <a:ext cx="4960937" cy="37226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5" name="Rectangle 7"/>
          <p:cNvSpPr>
            <a:spLocks noGrp="1" noChangeArrowheads="1"/>
          </p:cNvSpPr>
          <p:nvPr>
            <p:ph type="body"/>
          </p:nvPr>
        </p:nvSpPr>
        <p:spPr bwMode="auto">
          <a:xfrm>
            <a:off x="676277" y="4722813"/>
            <a:ext cx="5402263" cy="4470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/>
          <a:p>
            <a:pPr lvl="0"/>
            <a:endParaRPr lang="pl-PL" altLang="pl-PL" noProof="0" smtClean="0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ftr"/>
          </p:nvPr>
        </p:nvSpPr>
        <p:spPr bwMode="auto">
          <a:xfrm>
            <a:off x="2" y="9444040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b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ldNum"/>
          </p:nvPr>
        </p:nvSpPr>
        <p:spPr bwMode="auto">
          <a:xfrm>
            <a:off x="3829050" y="9444040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b" anchorCtr="0" compatLnSpc="1">
            <a:prstTxWarp prst="textNoShape">
              <a:avLst/>
            </a:prstTxWarp>
          </a:bodyPr>
          <a:lstStyle>
            <a:lvl1pPr algn="r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7D6835D3-48D0-4F51-A0DF-8805ABBDD5DC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5930745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F8CDD277-6BEC-479C-B061-90B536B9FBA9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19459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194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CE1795D8-B36D-4B9E-BAD2-0C68A6C5A4D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2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2150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D6835D3-48D0-4F51-A0DF-8805ABBDD5DC}" type="slidenum">
              <a:rPr lang="pl-PL" altLang="pl-PL" smtClean="0">
                <a:solidFill>
                  <a:prstClr val="white"/>
                </a:solidFill>
              </a:rPr>
              <a:pPr>
                <a:defRPr/>
              </a:pPr>
              <a:t>5</a:t>
            </a:fld>
            <a:endParaRPr lang="pl-PL" altLang="pl-PL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46152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9C271C10-389C-45F9-A69A-44594B967EF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6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3379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337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A1A0E2FE-4957-4E3B-A869-3DC43314AA3C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7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3686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368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6990D031-C921-4F37-A624-D642D70C122A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8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4403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440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6990D031-C921-4F37-A624-D642D70C122A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9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4403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440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E3209786-41B5-441F-8916-7E843CD4F7FB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12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5222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5222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58FBAC74-5B84-47D9-B42E-F3034893221E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15</a:t>
            </a:fld>
            <a:endParaRPr lang="pl-PL" altLang="pl-PL" dirty="0" smtClean="0">
              <a:cs typeface="Arial" charset="0"/>
            </a:endParaRPr>
          </a:p>
        </p:txBody>
      </p:sp>
      <p:sp>
        <p:nvSpPr>
          <p:cNvPr id="6451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645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5"/>
            <a:ext cx="5403850" cy="4473575"/>
          </a:xfrm>
          <a:noFill/>
        </p:spPr>
        <p:txBody>
          <a:bodyPr wrap="none" anchor="ctr"/>
          <a:lstStyle/>
          <a:p>
            <a:endParaRPr lang="pl-PL" altLang="pl-PL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33AC5-2569-44D9-862F-CD68569EFE30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90DFB-CDD7-47F5-9D1A-ECDADD01E17B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6225" y="128588"/>
            <a:ext cx="2055813" cy="5992812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6625" cy="5992812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F5318-3C03-41D4-906A-740915F3FE8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F5037-8C5F-435E-AD5E-5C005ECC66F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5425" cy="452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77BD0-3294-4055-89C8-FD0A15DF632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ytuł i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abeli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4838" cy="4521200"/>
          </a:xfrm>
        </p:spPr>
        <p:txBody>
          <a:bodyPr/>
          <a:lstStyle/>
          <a:p>
            <a:pPr lvl="0"/>
            <a:endParaRPr lang="pl-PL" noProof="0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DACA9-42C1-41E0-BA0A-FB22ACBD34B2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7EBC3-1D97-4BD2-993C-E3FFFAC42AB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E7E2D-B28F-4924-9844-1D8EF9842F3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5425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C1D7EC-EBF2-48A7-9341-2F78085C9D3B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4A42B-4C3B-4D44-814B-0E9172F657DF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56BAD-828E-4568-B49A-1625CE0FD80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6FA9C-BD98-4193-8784-FA3C4B3D788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4F6EB-7126-414B-831D-E679C012E678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958A1-5399-4C01-9AB0-C485D89D6555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24838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format tekstu tytułu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4838" cy="452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format tekstu konspektu</a:t>
            </a:r>
          </a:p>
          <a:p>
            <a:pPr lvl="1"/>
            <a:r>
              <a:rPr lang="en-GB" altLang="pl-PL" smtClean="0"/>
              <a:t>Drugi poziom konspektu</a:t>
            </a:r>
          </a:p>
          <a:p>
            <a:pPr lvl="2"/>
            <a:r>
              <a:rPr lang="en-GB" altLang="pl-PL" smtClean="0"/>
              <a:t>Trzeci poziom konspektu</a:t>
            </a:r>
          </a:p>
          <a:p>
            <a:pPr lvl="3"/>
            <a:r>
              <a:rPr lang="en-GB" altLang="pl-PL" smtClean="0"/>
              <a:t>Czwarty poziom konspektu</a:t>
            </a:r>
          </a:p>
          <a:p>
            <a:pPr lvl="4"/>
            <a:r>
              <a:rPr lang="en-GB" altLang="pl-PL" smtClean="0"/>
              <a:t>Piąty poziom konspektu</a:t>
            </a:r>
          </a:p>
          <a:p>
            <a:pPr lvl="4"/>
            <a:r>
              <a:rPr lang="en-GB" altLang="pl-PL" smtClean="0"/>
              <a:t>Szósty poziom konspektu</a:t>
            </a:r>
          </a:p>
          <a:p>
            <a:pPr lvl="4"/>
            <a:r>
              <a:rPr lang="en-GB" altLang="pl-PL" smtClean="0"/>
              <a:t>Siódmy poziom konspektu</a:t>
            </a:r>
          </a:p>
          <a:p>
            <a:pPr lvl="4"/>
            <a:r>
              <a:rPr lang="en-GB" altLang="pl-PL" smtClean="0"/>
              <a:t>Ósmy poziom konspektu</a:t>
            </a:r>
          </a:p>
          <a:p>
            <a:pPr lvl="4"/>
            <a:r>
              <a:rPr lang="en-GB" altLang="pl-PL" smtClean="0"/>
              <a:t>Dziewiąty poziom konspektu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28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28838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0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8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7E4F010E-44B5-43E2-80E7-2F97CB510E4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5pPr>
      <a:lvl6pPr marL="25146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6pPr>
      <a:lvl7pPr marL="29718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7pPr>
      <a:lvl8pPr marL="34290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8pPr>
      <a:lvl9pPr marL="38862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0" name="Rectangle 1"/>
          <p:cNvSpPr>
            <a:spLocks noGrp="1" noChangeArrowheads="1"/>
          </p:cNvSpPr>
          <p:nvPr>
            <p:ph type="title"/>
          </p:nvPr>
        </p:nvSpPr>
        <p:spPr>
          <a:xfrm>
            <a:off x="715963" y="692150"/>
            <a:ext cx="7024687" cy="158432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b="1" dirty="0" smtClean="0">
                <a:latin typeface="Book Antiqua" pitchFamily="18" charset="0"/>
              </a:rPr>
              <a:t>Powiatowy Urząd Pracy </a:t>
            </a:r>
            <a:br>
              <a:rPr lang="pl-PL" altLang="pl-PL" b="1" dirty="0" smtClean="0">
                <a:latin typeface="Book Antiqua" pitchFamily="18" charset="0"/>
              </a:rPr>
            </a:br>
            <a:r>
              <a:rPr lang="pl-PL" altLang="pl-PL" b="1" dirty="0" smtClean="0">
                <a:latin typeface="Book Antiqua" pitchFamily="18" charset="0"/>
              </a:rPr>
              <a:t>w Kołobrzegu</a:t>
            </a:r>
          </a:p>
        </p:txBody>
      </p:sp>
      <p:sp>
        <p:nvSpPr>
          <p:cNvPr id="3251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1042988" y="4724400"/>
            <a:ext cx="6337300" cy="936625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pl-PL" altLang="pl-PL" sz="2400" b="1" dirty="0" smtClean="0">
                <a:latin typeface="Book Antiqua" pitchFamily="18" charset="0"/>
              </a:rPr>
              <a:t>Sytuacja na kołobrzeskim rynku pracy</a:t>
            </a:r>
          </a:p>
          <a:p>
            <a:pPr marL="0" indent="0" algn="ctr"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pl-PL" altLang="pl-PL" sz="2400" b="1" dirty="0">
                <a:latin typeface="Book Antiqua" pitchFamily="18" charset="0"/>
              </a:rPr>
              <a:t>stan na dzień </a:t>
            </a:r>
            <a:r>
              <a:rPr lang="pl-PL" altLang="pl-PL" sz="2400" b="1" dirty="0" smtClean="0">
                <a:latin typeface="Book Antiqua" pitchFamily="18" charset="0"/>
              </a:rPr>
              <a:t>31.08.2022 </a:t>
            </a:r>
            <a:r>
              <a:rPr lang="pl-PL" altLang="pl-PL" sz="2400" b="1" dirty="0">
                <a:latin typeface="Book Antiqua" pitchFamily="18" charset="0"/>
              </a:rPr>
              <a:t>r.</a:t>
            </a:r>
          </a:p>
          <a:p>
            <a:pPr marL="0" indent="0" algn="ctr"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pl-PL" altLang="pl-PL" sz="2400" b="1" dirty="0" smtClean="0">
                <a:latin typeface="Book Antiqua" pitchFamily="18" charset="0"/>
              </a:rPr>
              <a:t> </a:t>
            </a:r>
          </a:p>
        </p:txBody>
      </p:sp>
      <p:graphicFrame>
        <p:nvGraphicFramePr>
          <p:cNvPr id="3249" name="Object 177"/>
          <p:cNvGraphicFramePr>
            <a:graphicFrameLocks noChangeAspect="1"/>
          </p:cNvGraphicFramePr>
          <p:nvPr/>
        </p:nvGraphicFramePr>
        <p:xfrm>
          <a:off x="3708400" y="2636838"/>
          <a:ext cx="1512888" cy="1004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35" r:id="rId4" imgW="1372361" imgH="914400" progId="Word.Picture.8">
                  <p:embed/>
                </p:oleObj>
              </mc:Choice>
              <mc:Fallback>
                <p:oleObj r:id="rId4" imgW="1372361" imgH="914400" progId="Word.Picture.8">
                  <p:embed/>
                  <p:pic>
                    <p:nvPicPr>
                      <p:cNvPr id="0" name="Picture 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636838"/>
                        <a:ext cx="1512888" cy="1004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780132"/>
          </a:xfrm>
        </p:spPr>
        <p:txBody>
          <a:bodyPr/>
          <a:lstStyle/>
          <a:p>
            <a:r>
              <a:rPr lang="pl-PL" sz="2000" b="1" dirty="0" smtClean="0">
                <a:latin typeface="Book Antiqua" panose="02040602050305030304" pitchFamily="18" charset="0"/>
              </a:rPr>
              <a:t>Współpraca z pracodawcami - </a:t>
            </a:r>
            <a:r>
              <a:rPr lang="pl-PL" sz="2400" b="1" i="1" dirty="0" smtClean="0">
                <a:latin typeface="Book Antiqua" panose="02040602050305030304" pitchFamily="18" charset="0"/>
              </a:rPr>
              <a:t>zatrudnianie cudzoziemców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980728"/>
            <a:ext cx="8352928" cy="6408712"/>
          </a:xfrm>
        </p:spPr>
        <p:txBody>
          <a:bodyPr/>
          <a:lstStyle/>
          <a:p>
            <a:pPr marL="0" indent="0" algn="just"/>
            <a:endParaRPr lang="pl-PL" sz="1600" dirty="0"/>
          </a:p>
          <a:p>
            <a:pPr marL="0" indent="0" algn="just"/>
            <a:r>
              <a:rPr lang="pl-PL" sz="1800" dirty="0" smtClean="0">
                <a:latin typeface="Book Antiqua" panose="02040602050305030304" pitchFamily="18" charset="0"/>
              </a:rPr>
              <a:t>Od </a:t>
            </a:r>
            <a:r>
              <a:rPr lang="pl-PL" sz="1800" b="1" dirty="0" smtClean="0">
                <a:latin typeface="Book Antiqua" panose="02040602050305030304" pitchFamily="18" charset="0"/>
              </a:rPr>
              <a:t>01.01.2022 r. </a:t>
            </a:r>
            <a:r>
              <a:rPr lang="pl-PL" sz="1800" b="1" dirty="0">
                <a:latin typeface="Book Antiqua" panose="02040602050305030304" pitchFamily="18" charset="0"/>
              </a:rPr>
              <a:t>d</a:t>
            </a:r>
            <a:r>
              <a:rPr lang="pl-PL" sz="1800" b="1" dirty="0" smtClean="0">
                <a:latin typeface="Book Antiqua" panose="02040602050305030304" pitchFamily="18" charset="0"/>
              </a:rPr>
              <a:t>o </a:t>
            </a:r>
            <a:r>
              <a:rPr lang="pl-PL" sz="1800" b="1" dirty="0" smtClean="0">
                <a:latin typeface="Book Antiqua" panose="02040602050305030304" pitchFamily="18" charset="0"/>
              </a:rPr>
              <a:t>31.08.2022 </a:t>
            </a:r>
            <a:r>
              <a:rPr lang="pl-PL" sz="1800" b="1" dirty="0" smtClean="0">
                <a:latin typeface="Book Antiqua" panose="02040602050305030304" pitchFamily="18" charset="0"/>
              </a:rPr>
              <a:t>r. </a:t>
            </a:r>
            <a:r>
              <a:rPr lang="pl-PL" sz="1800" dirty="0" smtClean="0">
                <a:latin typeface="Book Antiqua" panose="02040602050305030304" pitchFamily="18" charset="0"/>
              </a:rPr>
              <a:t>do Powiatowego Urzędu Pracy  </a:t>
            </a:r>
            <a:br>
              <a:rPr lang="pl-PL" sz="1800" dirty="0" smtClean="0">
                <a:latin typeface="Book Antiqua" panose="02040602050305030304" pitchFamily="18" charset="0"/>
              </a:rPr>
            </a:br>
            <a:r>
              <a:rPr lang="pl-PL" sz="1800" dirty="0" smtClean="0">
                <a:latin typeface="Book Antiqua" panose="02040602050305030304" pitchFamily="18" charset="0"/>
              </a:rPr>
              <a:t>w Kołobrzegu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1800" dirty="0" smtClean="0">
                <a:latin typeface="Book Antiqua" panose="02040602050305030304" pitchFamily="18" charset="0"/>
              </a:rPr>
              <a:t> wpłynęło </a:t>
            </a:r>
            <a:r>
              <a:rPr lang="pl-PL" sz="1800" b="1" dirty="0" smtClean="0">
                <a:latin typeface="Book Antiqua" panose="02040602050305030304" pitchFamily="18" charset="0"/>
              </a:rPr>
              <a:t>1541 </a:t>
            </a:r>
            <a:r>
              <a:rPr lang="pl-PL" sz="1800" b="1" dirty="0" smtClean="0">
                <a:latin typeface="Book Antiqua" panose="02040602050305030304" pitchFamily="18" charset="0"/>
              </a:rPr>
              <a:t>oświadczeń </a:t>
            </a:r>
            <a:r>
              <a:rPr lang="pl-PL" sz="1800" dirty="0" smtClean="0">
                <a:latin typeface="Book Antiqua" panose="02040602050305030304" pitchFamily="18" charset="0"/>
              </a:rPr>
              <a:t>o zamiarze powierzenia wykonywania pracy </a:t>
            </a:r>
            <a:r>
              <a:rPr lang="pl-PL" sz="1800" dirty="0">
                <a:latin typeface="Book Antiqua" panose="02040602050305030304" pitchFamily="18" charset="0"/>
              </a:rPr>
              <a:t>obywatelom </a:t>
            </a:r>
            <a:r>
              <a:rPr lang="pl-PL" sz="1800" dirty="0" smtClean="0">
                <a:latin typeface="Book Antiqua" panose="02040602050305030304" pitchFamily="18" charset="0"/>
              </a:rPr>
              <a:t>Ukrainy, Republiki Armenii, Republiki Białorusi, Republiki Gruzji, Republiki Mołdowy, Federacji Rosyjskiej </a:t>
            </a:r>
            <a:endParaRPr lang="pl-PL" sz="1800" dirty="0">
              <a:latin typeface="Book Antiqua" panose="0204060205030503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pl-PL" sz="1800" dirty="0" smtClean="0">
                <a:latin typeface="Book Antiqua" panose="02040602050305030304" pitchFamily="18" charset="0"/>
              </a:rPr>
              <a:t>przyjęto </a:t>
            </a:r>
            <a:r>
              <a:rPr lang="pl-PL" sz="1800" dirty="0">
                <a:latin typeface="Book Antiqua" panose="02040602050305030304" pitchFamily="18" charset="0"/>
              </a:rPr>
              <a:t>do realizacji </a:t>
            </a:r>
            <a:r>
              <a:rPr lang="pl-PL" sz="1800" b="1" dirty="0" smtClean="0">
                <a:latin typeface="Book Antiqua" panose="02040602050305030304" pitchFamily="18" charset="0"/>
              </a:rPr>
              <a:t>341 </a:t>
            </a:r>
            <a:r>
              <a:rPr lang="pl-PL" sz="1800" b="1" dirty="0" smtClean="0">
                <a:latin typeface="Book Antiqua" panose="02040602050305030304" pitchFamily="18" charset="0"/>
              </a:rPr>
              <a:t>wniosków </a:t>
            </a:r>
            <a:r>
              <a:rPr lang="pl-PL" sz="1800" dirty="0" smtClean="0">
                <a:latin typeface="Book Antiqua" panose="02040602050305030304" pitchFamily="18" charset="0"/>
              </a:rPr>
              <a:t>o </a:t>
            </a:r>
            <a:r>
              <a:rPr lang="pl-PL" sz="1800" dirty="0">
                <a:latin typeface="Book Antiqua" panose="02040602050305030304" pitchFamily="18" charset="0"/>
              </a:rPr>
              <a:t>wydanie </a:t>
            </a:r>
            <a:r>
              <a:rPr lang="pl-PL" sz="1800" b="1" dirty="0">
                <a:latin typeface="Book Antiqua" panose="02040602050305030304" pitchFamily="18" charset="0"/>
              </a:rPr>
              <a:t>zezwolenia na </a:t>
            </a:r>
            <a:r>
              <a:rPr lang="pl-PL" sz="1800" b="1" dirty="0" smtClean="0">
                <a:latin typeface="Book Antiqua" panose="02040602050305030304" pitchFamily="18" charset="0"/>
              </a:rPr>
              <a:t>pracę sezonową </a:t>
            </a:r>
            <a:r>
              <a:rPr lang="pl-PL" sz="1800" dirty="0" smtClean="0">
                <a:latin typeface="Book Antiqua" panose="02040602050305030304" pitchFamily="18" charset="0"/>
              </a:rPr>
              <a:t>cudzoziemców.</a:t>
            </a:r>
          </a:p>
          <a:p>
            <a:pPr marL="0" indent="0" algn="just"/>
            <a:endParaRPr lang="pl-PL" sz="1800" dirty="0" smtClean="0">
              <a:latin typeface="Book Antiqua" panose="02040602050305030304" pitchFamily="18" charset="0"/>
            </a:endParaRPr>
          </a:p>
          <a:p>
            <a:pPr marL="0" indent="0" algn="just"/>
            <a:r>
              <a:rPr lang="pl-PL" sz="1800" dirty="0" smtClean="0">
                <a:latin typeface="Book Antiqua" panose="02040602050305030304" pitchFamily="18" charset="0"/>
              </a:rPr>
              <a:t>W analogicznym okresie:</a:t>
            </a:r>
          </a:p>
          <a:p>
            <a:pPr marL="0" indent="0" algn="just"/>
            <a:r>
              <a:rPr lang="pl-PL" sz="1800" dirty="0" smtClean="0">
                <a:latin typeface="Book Antiqua" panose="02040602050305030304" pitchFamily="18" charset="0"/>
              </a:rPr>
              <a:t>2021 r. </a:t>
            </a:r>
            <a:r>
              <a:rPr lang="pl-PL" sz="1800" dirty="0">
                <a:latin typeface="Book Antiqua" panose="02040602050305030304" pitchFamily="18" charset="0"/>
              </a:rPr>
              <a:t>- </a:t>
            </a:r>
            <a:r>
              <a:rPr lang="pl-PL" sz="1800" b="1" dirty="0" smtClean="0">
                <a:latin typeface="Book Antiqua" panose="02040602050305030304" pitchFamily="18" charset="0"/>
              </a:rPr>
              <a:t>2323</a:t>
            </a:r>
            <a:r>
              <a:rPr lang="pl-PL" sz="1800" dirty="0" smtClean="0">
                <a:latin typeface="Book Antiqua" panose="02040602050305030304" pitchFamily="18" charset="0"/>
              </a:rPr>
              <a:t> </a:t>
            </a:r>
            <a:r>
              <a:rPr lang="pl-PL" sz="1800" dirty="0">
                <a:latin typeface="Book Antiqua" panose="02040602050305030304" pitchFamily="18" charset="0"/>
              </a:rPr>
              <a:t>oświadczeń </a:t>
            </a:r>
            <a:r>
              <a:rPr lang="pl-PL" sz="1800" dirty="0" smtClean="0">
                <a:latin typeface="Book Antiqua" panose="02040602050305030304" pitchFamily="18" charset="0"/>
              </a:rPr>
              <a:t>(…)</a:t>
            </a:r>
            <a:endParaRPr lang="pl-PL" sz="1800" dirty="0" smtClean="0">
              <a:latin typeface="Book Antiqua" panose="02040602050305030304" pitchFamily="18" charset="0"/>
            </a:endParaRPr>
          </a:p>
          <a:p>
            <a:pPr marL="0" lvl="0" indent="0" algn="just"/>
            <a:r>
              <a:rPr lang="pl-PL" sz="1800" dirty="0">
                <a:latin typeface="Book Antiqua" panose="02040602050305030304" pitchFamily="18" charset="0"/>
              </a:rPr>
              <a:t>               </a:t>
            </a:r>
            <a:r>
              <a:rPr lang="pl-PL" sz="1800" b="1" dirty="0" smtClean="0">
                <a:latin typeface="Book Antiqua" panose="02040602050305030304" pitchFamily="18" charset="0"/>
              </a:rPr>
              <a:t>369 </a:t>
            </a:r>
            <a:r>
              <a:rPr lang="pl-PL" sz="1800" dirty="0">
                <a:latin typeface="Book Antiqua" panose="02040602050305030304" pitchFamily="18" charset="0"/>
              </a:rPr>
              <a:t>wniosków o wyd. zezwolenia na pracę </a:t>
            </a:r>
            <a:r>
              <a:rPr lang="pl-PL" sz="1800" dirty="0" smtClean="0">
                <a:latin typeface="Book Antiqua" panose="02040602050305030304" pitchFamily="18" charset="0"/>
              </a:rPr>
              <a:t>sezonową</a:t>
            </a:r>
            <a:endParaRPr lang="pl-PL" sz="1800" b="1" dirty="0" smtClean="0">
              <a:latin typeface="Book Antiqua" panose="02040602050305030304" pitchFamily="18" charset="0"/>
            </a:endParaRPr>
          </a:p>
          <a:p>
            <a:pPr marL="0" indent="0" algn="just"/>
            <a:r>
              <a:rPr lang="pl-PL" sz="1800" dirty="0" smtClean="0">
                <a:latin typeface="Book Antiqua" panose="02040602050305030304" pitchFamily="18" charset="0"/>
              </a:rPr>
              <a:t>2020 r. -  </a:t>
            </a:r>
            <a:r>
              <a:rPr lang="pl-PL" sz="1800" b="1" dirty="0" smtClean="0">
                <a:latin typeface="Book Antiqua" panose="02040602050305030304" pitchFamily="18" charset="0"/>
              </a:rPr>
              <a:t>1671</a:t>
            </a:r>
            <a:r>
              <a:rPr lang="pl-PL" sz="1800" dirty="0" smtClean="0">
                <a:latin typeface="Book Antiqua" panose="02040602050305030304" pitchFamily="18" charset="0"/>
              </a:rPr>
              <a:t> </a:t>
            </a:r>
            <a:r>
              <a:rPr lang="pl-PL" sz="1800" dirty="0" smtClean="0">
                <a:latin typeface="Book Antiqua" panose="02040602050305030304" pitchFamily="18" charset="0"/>
              </a:rPr>
              <a:t>oświadczeń (…)</a:t>
            </a:r>
          </a:p>
          <a:p>
            <a:pPr marL="0" indent="0" algn="just"/>
            <a:r>
              <a:rPr lang="pl-PL" sz="1800" dirty="0" smtClean="0">
                <a:latin typeface="Book Antiqua" panose="02040602050305030304" pitchFamily="18" charset="0"/>
              </a:rPr>
              <a:t>		</a:t>
            </a:r>
            <a:r>
              <a:rPr lang="pl-PL" sz="1800" b="1" dirty="0" smtClean="0">
                <a:latin typeface="Book Antiqua" panose="02040602050305030304" pitchFamily="18" charset="0"/>
              </a:rPr>
              <a:t>331</a:t>
            </a:r>
            <a:r>
              <a:rPr lang="pl-PL" sz="1800" dirty="0" smtClean="0">
                <a:latin typeface="Book Antiqua" panose="02040602050305030304" pitchFamily="18" charset="0"/>
              </a:rPr>
              <a:t> </a:t>
            </a:r>
            <a:r>
              <a:rPr lang="pl-PL" sz="1800" dirty="0">
                <a:latin typeface="Book Antiqua" panose="02040602050305030304" pitchFamily="18" charset="0"/>
              </a:rPr>
              <a:t>wniosków o wyd. zezwolenia na pracę </a:t>
            </a:r>
            <a:r>
              <a:rPr lang="pl-PL" sz="1800" dirty="0" smtClean="0">
                <a:latin typeface="Book Antiqua" panose="02040602050305030304" pitchFamily="18" charset="0"/>
              </a:rPr>
              <a:t>sezonową</a:t>
            </a:r>
            <a:endParaRPr lang="pl-PL" sz="1800" dirty="0" smtClean="0"/>
          </a:p>
          <a:p>
            <a:pPr marL="0" indent="0" algn="just"/>
            <a:endParaRPr lang="pl-PL" sz="1600" dirty="0" smtClean="0"/>
          </a:p>
          <a:p>
            <a:pPr algn="just">
              <a:buFont typeface="Arial" panose="020B0604020202020204" pitchFamily="34" charset="0"/>
              <a:buChar char="•"/>
            </a:pPr>
            <a:endParaRPr lang="pl-PL" sz="1600" dirty="0"/>
          </a:p>
          <a:p>
            <a:pPr marL="0" indent="0" algn="just"/>
            <a:endParaRPr lang="pl-PL" sz="1600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780132"/>
          </a:xfrm>
        </p:spPr>
        <p:txBody>
          <a:bodyPr/>
          <a:lstStyle/>
          <a:p>
            <a:r>
              <a:rPr lang="pl-PL" sz="2400" b="1" dirty="0" smtClean="0"/>
              <a:t/>
            </a:r>
            <a:br>
              <a:rPr lang="pl-PL" sz="2400" b="1" dirty="0" smtClean="0"/>
            </a:br>
            <a:r>
              <a:rPr lang="pl-PL" sz="2000" b="1" dirty="0" smtClean="0">
                <a:latin typeface="Book Antiqua" panose="02040602050305030304" pitchFamily="18" charset="0"/>
              </a:rPr>
              <a:t>Współpraca z pracodawcami – </a:t>
            </a:r>
            <a:r>
              <a:rPr lang="pl-PL" sz="2400" b="1" i="1" dirty="0" smtClean="0">
                <a:latin typeface="Book Antiqua" panose="02040602050305030304" pitchFamily="18" charset="0"/>
              </a:rPr>
              <a:t>zatrudnianie cudzoziemców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55576" y="1124744"/>
            <a:ext cx="7992888" cy="5328592"/>
          </a:xfrm>
        </p:spPr>
        <p:txBody>
          <a:bodyPr/>
          <a:lstStyle/>
          <a:p>
            <a:pPr marL="0" indent="0" algn="just"/>
            <a:endParaRPr lang="pl-PL" sz="1600" dirty="0"/>
          </a:p>
          <a:p>
            <a:pPr marL="0" indent="0" algn="just"/>
            <a:r>
              <a:rPr lang="pl-PL" sz="2400" dirty="0" smtClean="0">
                <a:latin typeface="Book Antiqua" panose="02040602050305030304" pitchFamily="18" charset="0"/>
              </a:rPr>
              <a:t>Starosta wydał </a:t>
            </a:r>
            <a:r>
              <a:rPr lang="pl-PL" sz="2400" b="1" dirty="0" smtClean="0">
                <a:latin typeface="Book Antiqua" panose="02040602050305030304" pitchFamily="18" charset="0"/>
              </a:rPr>
              <a:t>70 </a:t>
            </a:r>
            <a:r>
              <a:rPr lang="pl-PL" sz="2400" b="1" dirty="0" smtClean="0">
                <a:latin typeface="Book Antiqua" panose="02040602050305030304" pitchFamily="18" charset="0"/>
              </a:rPr>
              <a:t>informacji </a:t>
            </a:r>
            <a:r>
              <a:rPr lang="pl-PL" sz="2400" dirty="0" smtClean="0">
                <a:latin typeface="Book Antiqua" panose="02040602050305030304" pitchFamily="18" charset="0"/>
              </a:rPr>
              <a:t>nt</a:t>
            </a:r>
            <a:r>
              <a:rPr lang="pl-PL" sz="2400" dirty="0">
                <a:latin typeface="Book Antiqua" panose="02040602050305030304" pitchFamily="18" charset="0"/>
              </a:rPr>
              <a:t>. </a:t>
            </a:r>
            <a:r>
              <a:rPr lang="pl-PL" sz="2400" dirty="0" smtClean="0">
                <a:latin typeface="Book Antiqua" panose="02040602050305030304" pitchFamily="18" charset="0"/>
              </a:rPr>
              <a:t>możliwości zaspokojenia </a:t>
            </a:r>
            <a:r>
              <a:rPr lang="pl-PL" sz="2400" dirty="0">
                <a:latin typeface="Book Antiqua" panose="02040602050305030304" pitchFamily="18" charset="0"/>
              </a:rPr>
              <a:t>potrzeb kadrowych podmiotu </a:t>
            </a:r>
            <a:r>
              <a:rPr lang="pl-PL" sz="2400" dirty="0" smtClean="0">
                <a:latin typeface="Book Antiqua" panose="02040602050305030304" pitchFamily="18" charset="0"/>
              </a:rPr>
              <a:t>powierzającego wykonanie pracy </a:t>
            </a:r>
            <a:r>
              <a:rPr lang="pl-PL" sz="2400" dirty="0">
                <a:latin typeface="Book Antiqua" panose="02040602050305030304" pitchFamily="18" charset="0"/>
              </a:rPr>
              <a:t>cudzoziemcowi </a:t>
            </a:r>
            <a:r>
              <a:rPr lang="pl-PL" sz="2400" dirty="0" smtClean="0">
                <a:latin typeface="Book Antiqua" panose="02040602050305030304" pitchFamily="18" charset="0"/>
              </a:rPr>
              <a:t>                    w </a:t>
            </a:r>
            <a:r>
              <a:rPr lang="pl-PL" sz="2400" dirty="0">
                <a:latin typeface="Book Antiqua" panose="02040602050305030304" pitchFamily="18" charset="0"/>
              </a:rPr>
              <a:t>oparciu o rejestr osób bezrobotnych i poszukujących </a:t>
            </a:r>
            <a:r>
              <a:rPr lang="pl-PL" sz="2400" dirty="0" smtClean="0">
                <a:latin typeface="Book Antiqua" panose="02040602050305030304" pitchFamily="18" charset="0"/>
              </a:rPr>
              <a:t>pracy.</a:t>
            </a:r>
          </a:p>
          <a:p>
            <a:pPr marL="0" indent="0" algn="just"/>
            <a:endParaRPr lang="pl-PL" sz="2400" dirty="0" smtClean="0">
              <a:latin typeface="Book Antiqua" panose="02040602050305030304" pitchFamily="18" charset="0"/>
            </a:endParaRPr>
          </a:p>
          <a:p>
            <a:pPr marL="0" indent="0" algn="just"/>
            <a:r>
              <a:rPr lang="pl-PL" sz="2400" dirty="0" smtClean="0">
                <a:latin typeface="Book Antiqua" panose="02040602050305030304" pitchFamily="18" charset="0"/>
              </a:rPr>
              <a:t>W analogicznym okresie:</a:t>
            </a:r>
          </a:p>
          <a:p>
            <a:pPr marL="0" indent="0" algn="just"/>
            <a:r>
              <a:rPr lang="pl-PL" sz="2400" dirty="0" smtClean="0">
                <a:latin typeface="Book Antiqua" panose="02040602050305030304" pitchFamily="18" charset="0"/>
              </a:rPr>
              <a:t>2021 r.- </a:t>
            </a:r>
            <a:r>
              <a:rPr lang="pl-PL" sz="2400" dirty="0" smtClean="0">
                <a:latin typeface="Book Antiqua" panose="02040602050305030304" pitchFamily="18" charset="0"/>
              </a:rPr>
              <a:t>116 </a:t>
            </a:r>
            <a:r>
              <a:rPr lang="pl-PL" sz="2400" dirty="0">
                <a:latin typeface="Book Antiqua" panose="02040602050305030304" pitchFamily="18" charset="0"/>
              </a:rPr>
              <a:t>informacji nt. możliwości zaspokojenia potrzeb kadrowych </a:t>
            </a:r>
            <a:r>
              <a:rPr lang="pl-PL" sz="2400" dirty="0" smtClean="0">
                <a:latin typeface="Book Antiqua" panose="02040602050305030304" pitchFamily="18" charset="0"/>
              </a:rPr>
              <a:t>(…);</a:t>
            </a:r>
          </a:p>
          <a:p>
            <a:pPr marL="0" indent="0" algn="just"/>
            <a:r>
              <a:rPr lang="pl-PL" sz="2400" dirty="0" smtClean="0">
                <a:latin typeface="Book Antiqua" panose="02040602050305030304" pitchFamily="18" charset="0"/>
              </a:rPr>
              <a:t>2020 r.- </a:t>
            </a:r>
            <a:r>
              <a:rPr lang="pl-PL" sz="2400" b="1" dirty="0" smtClean="0">
                <a:latin typeface="Book Antiqua" panose="02040602050305030304" pitchFamily="18" charset="0"/>
              </a:rPr>
              <a:t>83</a:t>
            </a:r>
            <a:r>
              <a:rPr lang="pl-PL" sz="2400" dirty="0" smtClean="0">
                <a:latin typeface="Book Antiqua" panose="02040602050305030304" pitchFamily="18" charset="0"/>
              </a:rPr>
              <a:t> </a:t>
            </a:r>
            <a:r>
              <a:rPr lang="pl-PL" sz="2400" dirty="0" smtClean="0">
                <a:latin typeface="Book Antiqua" panose="02040602050305030304" pitchFamily="18" charset="0"/>
              </a:rPr>
              <a:t>informacji</a:t>
            </a:r>
            <a:r>
              <a:rPr lang="pl-PL" sz="2400" b="1" dirty="0" smtClean="0">
                <a:latin typeface="Book Antiqua" panose="02040602050305030304" pitchFamily="18" charset="0"/>
              </a:rPr>
              <a:t> </a:t>
            </a:r>
            <a:r>
              <a:rPr lang="pl-PL" sz="2400" dirty="0">
                <a:latin typeface="Book Antiqua" panose="02040602050305030304" pitchFamily="18" charset="0"/>
              </a:rPr>
              <a:t>nt. możliwości zaspokojenia potrzeb </a:t>
            </a:r>
            <a:r>
              <a:rPr lang="pl-PL" sz="2400" dirty="0" smtClean="0">
                <a:latin typeface="Book Antiqua" panose="02040602050305030304" pitchFamily="18" charset="0"/>
              </a:rPr>
              <a:t>kadrowych (…)  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pl-PL" sz="1600" dirty="0"/>
          </a:p>
          <a:p>
            <a:pPr marL="0" indent="0" algn="just"/>
            <a:endParaRPr lang="pl-PL" sz="1600" u="sng" dirty="0" smtClean="0"/>
          </a:p>
        </p:txBody>
      </p:sp>
    </p:spTree>
    <p:extLst>
      <p:ext uri="{BB962C8B-B14F-4D97-AF65-F5344CB8AC3E}">
        <p14:creationId xmlns:p14="http://schemas.microsoft.com/office/powerpoint/2010/main" val="2681062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400" b="1" dirty="0" smtClean="0">
                <a:latin typeface="Book Antiqua" panose="02040602050305030304" pitchFamily="18" charset="0"/>
              </a:rPr>
              <a:t>Podjęcia pracy</a:t>
            </a: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557338"/>
            <a:ext cx="8101013" cy="4535487"/>
          </a:xfrm>
        </p:spPr>
        <p:txBody>
          <a:bodyPr/>
          <a:lstStyle/>
          <a:p>
            <a:pPr marL="0" indent="0" algn="just" eaLnBrk="1" hangingPunct="1"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  Od 01.01.2022 r. do  31.08.2022 r. w powiecie </a:t>
            </a:r>
            <a:r>
              <a:rPr lang="pl-PL" altLang="pl-PL" sz="2400" dirty="0">
                <a:solidFill>
                  <a:schemeClr val="tx1"/>
                </a:solidFill>
                <a:latin typeface="Book Antiqua" panose="02040602050305030304" pitchFamily="18" charset="0"/>
              </a:rPr>
              <a:t>k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ołobrzeskim pracę podjęło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623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osób  bezrobotnych,                   z czego:</a:t>
            </a:r>
          </a:p>
          <a:p>
            <a:pPr marL="338138" indent="-338138" eaLnBrk="1" hangingPunct="1">
              <a:lnSpc>
                <a:spcPct val="150000"/>
              </a:lnSpc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pracę niesubsydiowaną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– 496 osób</a:t>
            </a:r>
          </a:p>
          <a:p>
            <a:pPr marL="338138" indent="-338138" eaLnBrk="1" hangingPunct="1">
              <a:lnSpc>
                <a:spcPct val="150000"/>
              </a:lnSpc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pracę subsydiowaną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– 127 osób</a:t>
            </a:r>
            <a:endParaRPr lang="pl-PL" altLang="pl-PL" sz="2800" b="1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      </a:t>
            </a: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28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928992" cy="6617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5598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852140"/>
          </a:xfrm>
        </p:spPr>
        <p:txBody>
          <a:bodyPr/>
          <a:lstStyle/>
          <a:p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2000" b="1" dirty="0" smtClean="0">
                <a:latin typeface="Book Antiqua" panose="02040602050305030304" pitchFamily="18" charset="0"/>
              </a:rPr>
              <a:t>Aktywne formy promocji zatrudnienia realizowane przez Powiatowy Urząd Pracy w Kołobrzegu</a:t>
            </a:r>
            <a:r>
              <a:rPr lang="pl-PL" sz="2000" b="1" dirty="0">
                <a:latin typeface="Book Antiqua" panose="02040602050305030304" pitchFamily="18" charset="0"/>
              </a:rPr>
              <a:t/>
            </a:r>
            <a:br>
              <a:rPr lang="pl-PL" sz="2000" b="1" dirty="0">
                <a:latin typeface="Book Antiqua" panose="02040602050305030304" pitchFamily="18" charset="0"/>
              </a:rPr>
            </a:br>
            <a:r>
              <a:rPr lang="pl-PL" sz="2000" b="1" dirty="0" smtClean="0">
                <a:latin typeface="Book Antiqua" panose="02040602050305030304" pitchFamily="18" charset="0"/>
              </a:rPr>
              <a:t> </a:t>
            </a:r>
            <a:endParaRPr lang="pl-PL" sz="2000" b="1" dirty="0">
              <a:latin typeface="Book Antiqua" panose="0204060205030503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980728"/>
            <a:ext cx="8224838" cy="5877272"/>
          </a:xfrm>
        </p:spPr>
        <p:txBody>
          <a:bodyPr/>
          <a:lstStyle/>
          <a:p>
            <a:pPr marL="0" indent="0"/>
            <a:r>
              <a:rPr lang="pl-PL" sz="1600" b="1" i="1" dirty="0">
                <a:latin typeface="Book Antiqua" panose="02040602050305030304" pitchFamily="18" charset="0"/>
              </a:rPr>
              <a:t>Szkolenia </a:t>
            </a:r>
            <a:r>
              <a:rPr lang="pl-PL" sz="1600" i="1" dirty="0" smtClean="0">
                <a:latin typeface="Book Antiqua" panose="02040602050305030304" pitchFamily="18" charset="0"/>
              </a:rPr>
              <a:t>(Regionalny Program Operacyjny  oraz program Operacyjny Wiedza Edukacja, Rozwój)</a:t>
            </a:r>
          </a:p>
          <a:p>
            <a:pPr marL="0" indent="0"/>
            <a:r>
              <a:rPr lang="pl-PL" sz="1600" i="1" dirty="0" smtClean="0">
                <a:latin typeface="Book Antiqua" panose="02040602050305030304" pitchFamily="18" charset="0"/>
              </a:rPr>
              <a:t> </a:t>
            </a:r>
            <a:r>
              <a:rPr lang="pl-PL" sz="1600" dirty="0" smtClean="0">
                <a:latin typeface="Book Antiqua" panose="02040602050305030304" pitchFamily="18" charset="0"/>
              </a:rPr>
              <a:t>Powiatowy Urząd Pracy w Kołobrzegu organizuje szkolenia</a:t>
            </a:r>
            <a:r>
              <a:rPr lang="pl-PL" sz="1600" dirty="0">
                <a:latin typeface="Book Antiqua" panose="02040602050305030304" pitchFamily="18" charset="0"/>
              </a:rPr>
              <a:t> </a:t>
            </a:r>
            <a:r>
              <a:rPr lang="pl-PL" sz="1600" dirty="0" smtClean="0">
                <a:latin typeface="Book Antiqua" panose="02040602050305030304" pitchFamily="18" charset="0"/>
              </a:rPr>
              <a:t>o następującej tematyce :</a:t>
            </a:r>
          </a:p>
          <a:p>
            <a:pPr marL="0" indent="0" algn="just"/>
            <a:r>
              <a:rPr lang="pl-PL" sz="1600" dirty="0" smtClean="0">
                <a:latin typeface="Book Antiqua" panose="02040602050305030304" pitchFamily="18" charset="0"/>
              </a:rPr>
              <a:t>- obsługa i konserwacja urządzeń energetycznych o napięciu do 1kV,</a:t>
            </a:r>
          </a:p>
          <a:p>
            <a:pPr marL="0" indent="0" algn="just">
              <a:buFontTx/>
              <a:buChar char="-"/>
            </a:pPr>
            <a:r>
              <a:rPr lang="pl-PL" sz="1600" dirty="0" smtClean="0">
                <a:latin typeface="Book Antiqua" panose="02040602050305030304" pitchFamily="18" charset="0"/>
              </a:rPr>
              <a:t> operator koparki, ładowarki, koparko-ładowarki,</a:t>
            </a:r>
          </a:p>
          <a:p>
            <a:pPr marL="0" indent="0" algn="just">
              <a:buFontTx/>
              <a:buChar char="-"/>
            </a:pPr>
            <a:r>
              <a:rPr lang="pl-PL" sz="1600" dirty="0" smtClean="0">
                <a:latin typeface="Book Antiqua" panose="02040602050305030304" pitchFamily="18" charset="0"/>
              </a:rPr>
              <a:t> spawacz,</a:t>
            </a:r>
          </a:p>
          <a:p>
            <a:pPr marL="0" indent="0" algn="just">
              <a:buFontTx/>
              <a:buChar char="-"/>
            </a:pPr>
            <a:r>
              <a:rPr lang="pl-PL" sz="1600" dirty="0">
                <a:latin typeface="Book Antiqua" panose="02040602050305030304" pitchFamily="18" charset="0"/>
              </a:rPr>
              <a:t> </a:t>
            </a:r>
            <a:r>
              <a:rPr lang="pl-PL" sz="1600" dirty="0" smtClean="0">
                <a:latin typeface="Book Antiqua" panose="02040602050305030304" pitchFamily="18" charset="0"/>
              </a:rPr>
              <a:t>prawo jazdy kat. D,</a:t>
            </a:r>
          </a:p>
          <a:p>
            <a:pPr marL="0" indent="0" algn="just">
              <a:buFontTx/>
              <a:buChar char="-"/>
            </a:pPr>
            <a:r>
              <a:rPr lang="pl-PL" sz="1600" dirty="0">
                <a:latin typeface="Book Antiqua" panose="02040602050305030304" pitchFamily="18" charset="0"/>
              </a:rPr>
              <a:t> prawo jazdy kat. CE wraz z kwalifikacją wstępną przyspieszoną dla osób posiadających </a:t>
            </a:r>
            <a:r>
              <a:rPr lang="pl-PL" sz="1600" dirty="0" smtClean="0">
                <a:latin typeface="Book Antiqua" panose="02040602050305030304" pitchFamily="18" charset="0"/>
              </a:rPr>
              <a:t>   prawo </a:t>
            </a:r>
            <a:r>
              <a:rPr lang="pl-PL" sz="1600" dirty="0">
                <a:latin typeface="Book Antiqua" panose="02040602050305030304" pitchFamily="18" charset="0"/>
              </a:rPr>
              <a:t>jazdy kat. C itp</a:t>
            </a:r>
            <a:r>
              <a:rPr lang="pl-PL" sz="1600" dirty="0" smtClean="0">
                <a:latin typeface="Book Antiqua" panose="02040602050305030304" pitchFamily="18" charset="0"/>
              </a:rPr>
              <a:t>.</a:t>
            </a:r>
            <a:endParaRPr lang="pl-PL" sz="1600" b="1" dirty="0">
              <a:latin typeface="Book Antiqua" panose="02040602050305030304" pitchFamily="18" charset="0"/>
            </a:endParaRPr>
          </a:p>
          <a:p>
            <a:pPr marL="0" indent="0" algn="just"/>
            <a:r>
              <a:rPr lang="pl-PL" sz="1600" dirty="0" smtClean="0">
                <a:latin typeface="Book Antiqua" panose="02040602050305030304" pitchFamily="18" charset="0"/>
              </a:rPr>
              <a:t>Szkolenia adresowane są dla osób bezrobotnych, a w szczególności dla osób : </a:t>
            </a:r>
          </a:p>
          <a:p>
            <a:pPr marL="0" algn="just">
              <a:buFontTx/>
              <a:buChar char="-"/>
            </a:pPr>
            <a:r>
              <a:rPr lang="pl-PL" sz="1600" dirty="0" smtClean="0">
                <a:latin typeface="Book Antiqua" panose="02040602050305030304" pitchFamily="18" charset="0"/>
              </a:rPr>
              <a:t>z niskimi kwalifikacjami,</a:t>
            </a:r>
          </a:p>
          <a:p>
            <a:pPr marL="0" algn="just">
              <a:buFontTx/>
              <a:buChar char="-"/>
            </a:pPr>
            <a:r>
              <a:rPr lang="pl-PL" sz="1600" dirty="0" smtClean="0">
                <a:latin typeface="Book Antiqua" panose="02040602050305030304" pitchFamily="18" charset="0"/>
              </a:rPr>
              <a:t>długotrwale bezrobotnych,</a:t>
            </a:r>
          </a:p>
          <a:p>
            <a:pPr marL="0" algn="just">
              <a:buFontTx/>
              <a:buChar char="-"/>
            </a:pPr>
            <a:r>
              <a:rPr lang="pl-PL" sz="1600" dirty="0">
                <a:latin typeface="Book Antiqua" panose="02040602050305030304" pitchFamily="18" charset="0"/>
              </a:rPr>
              <a:t>n</a:t>
            </a:r>
            <a:r>
              <a:rPr lang="pl-PL" sz="1600" dirty="0" smtClean="0">
                <a:latin typeface="Book Antiqua" panose="02040602050305030304" pitchFamily="18" charset="0"/>
              </a:rPr>
              <a:t>iepełnosprawnych,</a:t>
            </a:r>
          </a:p>
          <a:p>
            <a:pPr marL="0" algn="just">
              <a:buFontTx/>
              <a:buChar char="-"/>
            </a:pPr>
            <a:r>
              <a:rPr lang="pl-PL" sz="1600" dirty="0">
                <a:latin typeface="Book Antiqua" panose="02040602050305030304" pitchFamily="18" charset="0"/>
              </a:rPr>
              <a:t>d</a:t>
            </a:r>
            <a:r>
              <a:rPr lang="pl-PL" sz="1600" dirty="0" smtClean="0">
                <a:latin typeface="Book Antiqua" panose="02040602050305030304" pitchFamily="18" charset="0"/>
              </a:rPr>
              <a:t>o 30 roku życia,</a:t>
            </a:r>
          </a:p>
          <a:p>
            <a:pPr marL="0" algn="just">
              <a:buFontTx/>
              <a:buChar char="-"/>
            </a:pPr>
            <a:r>
              <a:rPr lang="pl-PL" sz="1600" dirty="0">
                <a:latin typeface="Book Antiqua" panose="02040602050305030304" pitchFamily="18" charset="0"/>
              </a:rPr>
              <a:t>p</a:t>
            </a:r>
            <a:r>
              <a:rPr lang="pl-PL" sz="1600" dirty="0" smtClean="0">
                <a:latin typeface="Book Antiqua" panose="02040602050305030304" pitchFamily="18" charset="0"/>
              </a:rPr>
              <a:t>o 50 roku życia.</a:t>
            </a:r>
            <a:endParaRPr lang="pl-PL" sz="16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9357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body"/>
          </p:nvPr>
        </p:nvSpPr>
        <p:spPr>
          <a:xfrm>
            <a:off x="755650" y="981075"/>
            <a:ext cx="7858125" cy="2232025"/>
          </a:xfrm>
          <a:extLst/>
        </p:spPr>
        <p:txBody>
          <a:bodyPr anchor="t"/>
          <a:lstStyle/>
          <a:p>
            <a:pPr marL="342900" indent="-338138" eaLnBrk="1" hangingPunct="1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l-PL" altLang="pl-PL" sz="2800" b="1" i="1" dirty="0"/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200" b="1" dirty="0" smtClean="0">
                <a:latin typeface="Book Antiqua" panose="02040602050305030304" pitchFamily="18" charset="0"/>
              </a:rPr>
              <a:t>http://pupkolobrzeg.finn.pl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200" b="1" dirty="0" smtClean="0">
                <a:latin typeface="Book Antiqua" panose="02040602050305030304" pitchFamily="18" charset="0"/>
              </a:rPr>
              <a:t>www.facebook.com/pupkolobrzeg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l-PL" altLang="pl-PL" sz="3200" b="1" dirty="0"/>
          </a:p>
        </p:txBody>
      </p:sp>
      <p:graphicFrame>
        <p:nvGraphicFramePr>
          <p:cNvPr id="18608" name="Object 176"/>
          <p:cNvGraphicFramePr>
            <a:graphicFrameLocks noChangeAspect="1"/>
          </p:cNvGraphicFramePr>
          <p:nvPr/>
        </p:nvGraphicFramePr>
        <p:xfrm>
          <a:off x="3779838" y="4076700"/>
          <a:ext cx="1728787" cy="1150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992" r:id="rId4" imgW="1372361" imgH="914400" progId="Word.Picture.8">
                  <p:embed/>
                </p:oleObj>
              </mc:Choice>
              <mc:Fallback>
                <p:oleObj r:id="rId4" imgW="1372361" imgH="914400" progId="Word.Picture.8">
                  <p:embed/>
                  <p:pic>
                    <p:nvPicPr>
                      <p:cNvPr id="0" name="Picture 1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4076700"/>
                        <a:ext cx="1728787" cy="1150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16632"/>
            <a:ext cx="8229600" cy="1224136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000" b="1" dirty="0" smtClean="0">
                <a:latin typeface="Book Antiqua" panose="02040602050305030304" pitchFamily="18" charset="0"/>
              </a:rPr>
              <a:t>Stopa bezrobocia </a:t>
            </a:r>
            <a:r>
              <a:rPr lang="pl-PL" altLang="pl-PL" sz="2000" b="1" i="1" dirty="0" smtClean="0">
                <a:latin typeface="Book Antiqua" panose="02040602050305030304" pitchFamily="18" charset="0"/>
              </a:rPr>
              <a:t>(stosunek osób bezrobotnych do ludności aktywnej zawodowo)</a:t>
            </a:r>
            <a:r>
              <a:rPr lang="pl-PL" altLang="pl-PL" sz="2000" b="1" dirty="0" smtClean="0">
                <a:latin typeface="Book Antiqua" panose="02040602050305030304" pitchFamily="18" charset="0"/>
              </a:rPr>
              <a:t> na obszarze kraju, terenie powiatu </a:t>
            </a:r>
            <a:r>
              <a:rPr lang="pl-PL" altLang="pl-PL" sz="2000" b="1" dirty="0">
                <a:latin typeface="Book Antiqua" panose="02040602050305030304" pitchFamily="18" charset="0"/>
              </a:rPr>
              <a:t>k</a:t>
            </a:r>
            <a:r>
              <a:rPr lang="pl-PL" altLang="pl-PL" sz="2000" b="1" dirty="0" smtClean="0">
                <a:latin typeface="Book Antiqua" panose="02040602050305030304" pitchFamily="18" charset="0"/>
              </a:rPr>
              <a:t>ołobrzeskiego oraz województwa </a:t>
            </a:r>
            <a:r>
              <a:rPr lang="pl-PL" altLang="pl-PL" sz="2000" b="1" dirty="0">
                <a:latin typeface="Book Antiqua" panose="02040602050305030304" pitchFamily="18" charset="0"/>
              </a:rPr>
              <a:t>z</a:t>
            </a:r>
            <a:r>
              <a:rPr lang="pl-PL" altLang="pl-PL" sz="2000" b="1" dirty="0" smtClean="0">
                <a:latin typeface="Book Antiqua" panose="02040602050305030304" pitchFamily="18" charset="0"/>
              </a:rPr>
              <a:t>achodniopomorskiego </a:t>
            </a:r>
            <a:br>
              <a:rPr lang="pl-PL" altLang="pl-PL" sz="2000" b="1" dirty="0" smtClean="0">
                <a:latin typeface="Book Antiqua" panose="02040602050305030304" pitchFamily="18" charset="0"/>
              </a:rPr>
            </a:br>
            <a:r>
              <a:rPr lang="pl-PL" altLang="pl-PL" sz="2000" b="1" dirty="0" smtClean="0">
                <a:solidFill>
                  <a:schemeClr val="accent6"/>
                </a:solidFill>
                <a:latin typeface="Book Antiqua" panose="02040602050305030304" pitchFamily="18" charset="0"/>
              </a:rPr>
              <a:t>styczeń 2022– marzec 2022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dirty="0" smtClean="0"/>
          </a:p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dirty="0" smtClean="0"/>
          </a:p>
        </p:txBody>
      </p:sp>
      <p:graphicFrame>
        <p:nvGraphicFramePr>
          <p:cNvPr id="4204" name="Group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7226184"/>
              </p:ext>
            </p:extLst>
          </p:nvPr>
        </p:nvGraphicFramePr>
        <p:xfrm>
          <a:off x="900113" y="1340768"/>
          <a:ext cx="6751300" cy="5122932"/>
        </p:xfrm>
        <a:graphic>
          <a:graphicData uri="http://schemas.openxmlformats.org/drawingml/2006/table">
            <a:tbl>
              <a:tblPr/>
              <a:tblGrid>
                <a:gridCol w="1655663"/>
                <a:gridCol w="1480162"/>
                <a:gridCol w="1742225"/>
                <a:gridCol w="1873250"/>
              </a:tblGrid>
              <a:tr h="72008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miesiąc</a:t>
                      </a:r>
                    </a:p>
                  </a:txBody>
                  <a:tcPr marL="90000" marR="90000" marT="145080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</a:t>
                      </a: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zachodniopomorskie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958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styczeń 2021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5,6 %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(1.559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6,5 %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8,7 %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0577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styczeń 2022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accent2"/>
                          </a:solidFill>
                        </a:rPr>
                        <a:t>4,5 %</a:t>
                      </a:r>
                    </a:p>
                    <a:p>
                      <a:pPr algn="ctr"/>
                      <a:r>
                        <a:rPr lang="pl-PL" sz="1600" b="1" dirty="0" smtClean="0">
                          <a:solidFill>
                            <a:schemeClr val="accent2"/>
                          </a:solidFill>
                        </a:rPr>
                        <a:t>(1 245 osób)</a:t>
                      </a:r>
                      <a:endParaRPr lang="pl-PL" sz="16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accent2"/>
                          </a:solidFill>
                        </a:rPr>
                        <a:t>5,5 %</a:t>
                      </a:r>
                      <a:endParaRPr lang="pl-PL" sz="16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accent2"/>
                          </a:solidFill>
                        </a:rPr>
                        <a:t>7,3%</a:t>
                      </a:r>
                      <a:endParaRPr lang="pl-PL" sz="16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2821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luty 2021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5,6 %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(1.664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6,5  %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8,8 %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0444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luty 2022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accent2"/>
                          </a:solidFill>
                        </a:rPr>
                        <a:t>4,5 %</a:t>
                      </a:r>
                    </a:p>
                    <a:p>
                      <a:pPr algn="ctr"/>
                      <a:r>
                        <a:rPr lang="pl-PL" sz="1600" b="1" dirty="0" smtClean="0">
                          <a:solidFill>
                            <a:schemeClr val="accent2"/>
                          </a:solidFill>
                        </a:rPr>
                        <a:t>(1 255 osób)</a:t>
                      </a:r>
                      <a:endParaRPr lang="pl-PL" sz="16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accent2"/>
                          </a:solidFill>
                        </a:rPr>
                        <a:t>5,5 %</a:t>
                      </a:r>
                      <a:endParaRPr lang="pl-PL" sz="16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accent2"/>
                          </a:solidFill>
                        </a:rPr>
                        <a:t>7,3 %</a:t>
                      </a:r>
                      <a:endParaRPr lang="pl-PL" sz="16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6742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marzec 2021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5,9 %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(1.667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6,4 %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8,6 %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0444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marzec 2022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accent2"/>
                          </a:solidFill>
                        </a:rPr>
                        <a:t>4,4 %</a:t>
                      </a:r>
                    </a:p>
                    <a:p>
                      <a:pPr algn="ctr"/>
                      <a:r>
                        <a:rPr lang="pl-PL" sz="1600" b="1" i="0" kern="1200" dirty="0" smtClean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(1 214 osób)</a:t>
                      </a:r>
                      <a:endParaRPr lang="pl-PL" sz="14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accent2"/>
                          </a:solidFill>
                        </a:rPr>
                        <a:t>5,4 %</a:t>
                      </a:r>
                      <a:endParaRPr lang="pl-PL" sz="16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accent2"/>
                          </a:solidFill>
                        </a:rPr>
                        <a:t>7,1 %</a:t>
                      </a:r>
                      <a:endParaRPr lang="pl-PL" sz="16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57655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068164"/>
          </a:xfrm>
        </p:spPr>
        <p:txBody>
          <a:bodyPr/>
          <a:lstStyle/>
          <a:p>
            <a:r>
              <a:rPr lang="pl-PL" sz="2000" b="1" dirty="0">
                <a:latin typeface="Book Antiqua" panose="02040602050305030304" pitchFamily="18" charset="0"/>
              </a:rPr>
              <a:t>Stopa bezrobocia </a:t>
            </a:r>
            <a:r>
              <a:rPr lang="pl-PL" sz="2000" b="1" dirty="0" smtClean="0">
                <a:latin typeface="Book Antiqua" panose="02040602050305030304" pitchFamily="18" charset="0"/>
              </a:rPr>
              <a:t>– c.d. </a:t>
            </a:r>
            <a:br>
              <a:rPr lang="pl-PL" sz="2000" b="1" dirty="0" smtClean="0">
                <a:latin typeface="Book Antiqua" panose="02040602050305030304" pitchFamily="18" charset="0"/>
              </a:rPr>
            </a:br>
            <a:r>
              <a:rPr lang="pl-PL" sz="2000" b="1" dirty="0" smtClean="0">
                <a:solidFill>
                  <a:schemeClr val="accent6"/>
                </a:solidFill>
                <a:latin typeface="Book Antiqua" panose="02040602050305030304" pitchFamily="18" charset="0"/>
              </a:rPr>
              <a:t>kwiecień 2022 – maj 2022</a:t>
            </a:r>
            <a:endParaRPr lang="pl-PL" sz="2000" b="1" dirty="0">
              <a:solidFill>
                <a:schemeClr val="accent6"/>
              </a:solidFill>
              <a:latin typeface="Book Antiqua" panose="02040602050305030304" pitchFamily="18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6121886"/>
              </p:ext>
            </p:extLst>
          </p:nvPr>
        </p:nvGraphicFramePr>
        <p:xfrm>
          <a:off x="755576" y="1196752"/>
          <a:ext cx="7416824" cy="5167671"/>
        </p:xfrm>
        <a:graphic>
          <a:graphicData uri="http://schemas.openxmlformats.org/drawingml/2006/table">
            <a:tbl>
              <a:tblPr/>
              <a:tblGrid>
                <a:gridCol w="1872208"/>
                <a:gridCol w="2016224"/>
                <a:gridCol w="1584176"/>
                <a:gridCol w="1944216"/>
              </a:tblGrid>
              <a:tr h="790051">
                <a:tc>
                  <a:txBody>
                    <a:bodyPr/>
                    <a:lstStyle/>
                    <a:p>
                      <a:pPr algn="ctr"/>
                      <a:endParaRPr lang="pl-PL" dirty="0" smtClean="0"/>
                    </a:p>
                    <a:p>
                      <a:pPr algn="ctr"/>
                      <a:r>
                        <a:rPr lang="pl-PL" dirty="0" smtClean="0"/>
                        <a:t>miesiąc</a:t>
                      </a:r>
                      <a:endParaRPr lang="pl-PL" dirty="0"/>
                    </a:p>
                  </a:txBody>
                  <a:tcPr marL="90000" marR="90000" marT="145080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zachodniopomorskie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64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kwiecień 2021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5,6 %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(1.572 osoby)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6,3 %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8,4 %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65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kwiecień 2022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accent2"/>
                          </a:solidFill>
                        </a:rPr>
                        <a:t>4,0 %</a:t>
                      </a:r>
                    </a:p>
                    <a:p>
                      <a:pPr algn="ctr"/>
                      <a:r>
                        <a:rPr lang="pl-PL" sz="1600" b="1" dirty="0" smtClean="0">
                          <a:solidFill>
                            <a:schemeClr val="accent2"/>
                          </a:solidFill>
                        </a:rPr>
                        <a:t>(1 108 osób)</a:t>
                      </a:r>
                      <a:endParaRPr lang="pl-PL" sz="16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accent2"/>
                          </a:solidFill>
                        </a:rPr>
                        <a:t>5,2</a:t>
                      </a:r>
                      <a:r>
                        <a:rPr lang="pl-PL" sz="1600" b="1" baseline="0" dirty="0" smtClean="0">
                          <a:solidFill>
                            <a:schemeClr val="accent2"/>
                          </a:solidFill>
                        </a:rPr>
                        <a:t> %</a:t>
                      </a:r>
                      <a:endParaRPr lang="pl-PL" sz="16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accent2"/>
                          </a:solidFill>
                        </a:rPr>
                        <a:t>6,9 %</a:t>
                      </a:r>
                      <a:endParaRPr lang="pl-PL" sz="16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65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maj 2021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5,3 %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(1.099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6,1 %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8,2 %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658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maj 2022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accent6"/>
                          </a:solidFill>
                        </a:rPr>
                        <a:t>3,4 %</a:t>
                      </a:r>
                    </a:p>
                    <a:p>
                      <a:pPr algn="ctr"/>
                      <a:r>
                        <a:rPr lang="pl-PL" sz="1600" b="1" dirty="0" smtClean="0">
                          <a:solidFill>
                            <a:schemeClr val="accent6"/>
                          </a:solidFill>
                        </a:rPr>
                        <a:t>(922 osoby)</a:t>
                      </a:r>
                      <a:endParaRPr lang="pl-PL" sz="1600" b="1" dirty="0">
                        <a:solidFill>
                          <a:schemeClr val="accent6"/>
                        </a:solidFill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accent6"/>
                          </a:solidFill>
                        </a:rPr>
                        <a:t>5,1</a:t>
                      </a:r>
                      <a:r>
                        <a:rPr lang="pl-PL" sz="1600" b="1" baseline="0" dirty="0" smtClean="0">
                          <a:solidFill>
                            <a:schemeClr val="accent6"/>
                          </a:solidFill>
                        </a:rPr>
                        <a:t>  %</a:t>
                      </a:r>
                      <a:endParaRPr lang="pl-PL" sz="1600" b="1" dirty="0">
                        <a:solidFill>
                          <a:schemeClr val="accent6"/>
                        </a:solidFill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 smtClean="0">
                          <a:solidFill>
                            <a:schemeClr val="accent6"/>
                          </a:solidFill>
                        </a:rPr>
                        <a:t>6,7 %</a:t>
                      </a:r>
                    </a:p>
                    <a:p>
                      <a:pPr algn="ctr"/>
                      <a:endParaRPr lang="pl-PL" sz="1600" b="1" dirty="0">
                        <a:solidFill>
                          <a:schemeClr val="accent6"/>
                        </a:solidFill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658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czerwiec 2021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0" dirty="0" smtClean="0">
                          <a:solidFill>
                            <a:schemeClr val="tx1"/>
                          </a:solidFill>
                        </a:rPr>
                        <a:t>5,2 %</a:t>
                      </a:r>
                    </a:p>
                    <a:p>
                      <a:pPr algn="ctr"/>
                      <a:r>
                        <a:rPr lang="pl-PL" sz="1600" b="0" dirty="0" smtClean="0">
                          <a:solidFill>
                            <a:schemeClr val="tx1"/>
                          </a:solidFill>
                        </a:rPr>
                        <a:t>(1.444</a:t>
                      </a:r>
                      <a:r>
                        <a:rPr lang="pl-PL" sz="1600" b="0" baseline="0" dirty="0" smtClean="0">
                          <a:solidFill>
                            <a:schemeClr val="tx1"/>
                          </a:solidFill>
                        </a:rPr>
                        <a:t> osoby)</a:t>
                      </a:r>
                      <a:endParaRPr lang="pl-PL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0" dirty="0" smtClean="0">
                          <a:solidFill>
                            <a:schemeClr val="tx1"/>
                          </a:solidFill>
                        </a:rPr>
                        <a:t>6,0 %</a:t>
                      </a:r>
                      <a:endParaRPr lang="pl-PL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0" dirty="0" smtClean="0">
                          <a:solidFill>
                            <a:schemeClr val="tx1"/>
                          </a:solidFill>
                        </a:rPr>
                        <a:t>7,9 %</a:t>
                      </a:r>
                      <a:endParaRPr lang="pl-PL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658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czerwiec 2022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accent6"/>
                          </a:solidFill>
                        </a:rPr>
                        <a:t>2,3 %</a:t>
                      </a:r>
                    </a:p>
                    <a:p>
                      <a:pPr algn="ctr"/>
                      <a:r>
                        <a:rPr lang="pl-PL" sz="1600" b="1" dirty="0" smtClean="0">
                          <a:solidFill>
                            <a:schemeClr val="accent6"/>
                          </a:solidFill>
                        </a:rPr>
                        <a:t>(623 osoby)</a:t>
                      </a:r>
                      <a:endParaRPr lang="pl-PL" sz="1600" b="1" dirty="0">
                        <a:solidFill>
                          <a:schemeClr val="accent6"/>
                        </a:solidFill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accent6"/>
                          </a:solidFill>
                        </a:rPr>
                        <a:t>4,9</a:t>
                      </a:r>
                      <a:r>
                        <a:rPr lang="pl-PL" sz="1600" b="1" baseline="0" dirty="0" smtClean="0">
                          <a:solidFill>
                            <a:schemeClr val="accent6"/>
                          </a:solidFill>
                        </a:rPr>
                        <a:t> %</a:t>
                      </a:r>
                      <a:endParaRPr lang="pl-PL" sz="1600" b="1" dirty="0">
                        <a:solidFill>
                          <a:schemeClr val="accent6"/>
                        </a:solidFill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accent6"/>
                          </a:solidFill>
                        </a:rPr>
                        <a:t>6,4 %</a:t>
                      </a:r>
                      <a:endParaRPr lang="pl-PL" sz="1600" b="1" dirty="0">
                        <a:solidFill>
                          <a:schemeClr val="accent6"/>
                        </a:solidFill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1898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068164"/>
          </a:xfrm>
        </p:spPr>
        <p:txBody>
          <a:bodyPr/>
          <a:lstStyle/>
          <a:p>
            <a:r>
              <a:rPr lang="pl-PL" sz="2000" b="1" dirty="0">
                <a:latin typeface="Book Antiqua" panose="02040602050305030304" pitchFamily="18" charset="0"/>
              </a:rPr>
              <a:t>Stopa bezrobocia </a:t>
            </a:r>
            <a:r>
              <a:rPr lang="pl-PL" sz="2000" b="1" dirty="0" smtClean="0">
                <a:latin typeface="Book Antiqua" panose="02040602050305030304" pitchFamily="18" charset="0"/>
              </a:rPr>
              <a:t>– c.d. </a:t>
            </a:r>
            <a:br>
              <a:rPr lang="pl-PL" sz="2000" b="1" dirty="0" smtClean="0">
                <a:latin typeface="Book Antiqua" panose="02040602050305030304" pitchFamily="18" charset="0"/>
              </a:rPr>
            </a:br>
            <a:r>
              <a:rPr lang="pl-PL" sz="2000" b="1" dirty="0" smtClean="0">
                <a:solidFill>
                  <a:schemeClr val="accent6"/>
                </a:solidFill>
                <a:latin typeface="Book Antiqua" panose="02040602050305030304" pitchFamily="18" charset="0"/>
              </a:rPr>
              <a:t>lipiec 2022 – sierpień 2022</a:t>
            </a:r>
            <a:endParaRPr lang="pl-PL" sz="2000" b="1" dirty="0">
              <a:solidFill>
                <a:schemeClr val="accent6"/>
              </a:solidFill>
              <a:latin typeface="Book Antiqua" panose="02040602050305030304" pitchFamily="18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5111073"/>
              </p:ext>
            </p:extLst>
          </p:nvPr>
        </p:nvGraphicFramePr>
        <p:xfrm>
          <a:off x="755576" y="1196752"/>
          <a:ext cx="7416824" cy="3439732"/>
        </p:xfrm>
        <a:graphic>
          <a:graphicData uri="http://schemas.openxmlformats.org/drawingml/2006/table">
            <a:tbl>
              <a:tblPr/>
              <a:tblGrid>
                <a:gridCol w="1872208"/>
                <a:gridCol w="2016224"/>
                <a:gridCol w="1584176"/>
                <a:gridCol w="1944216"/>
              </a:tblGrid>
              <a:tr h="790051">
                <a:tc>
                  <a:txBody>
                    <a:bodyPr/>
                    <a:lstStyle/>
                    <a:p>
                      <a:pPr algn="ctr"/>
                      <a:endParaRPr lang="pl-PL" dirty="0" smtClean="0"/>
                    </a:p>
                    <a:p>
                      <a:pPr algn="ctr"/>
                      <a:r>
                        <a:rPr lang="pl-PL" dirty="0" smtClean="0"/>
                        <a:t>miesiąc</a:t>
                      </a:r>
                      <a:endParaRPr lang="pl-PL" dirty="0"/>
                    </a:p>
                  </a:txBody>
                  <a:tcPr marL="90000" marR="90000" marT="145080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zachodniopomorskie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64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lipiec 2021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4,8 %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(1.336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5,9 %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7,7 %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65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lipiec 2022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accent2"/>
                          </a:solidFill>
                        </a:rPr>
                        <a:t>1,8 %</a:t>
                      </a:r>
                    </a:p>
                    <a:p>
                      <a:pPr algn="ctr"/>
                      <a:r>
                        <a:rPr lang="pl-PL" sz="1600" b="1" dirty="0" smtClean="0">
                          <a:solidFill>
                            <a:schemeClr val="accent2"/>
                          </a:solidFill>
                        </a:rPr>
                        <a:t>(490 osób)</a:t>
                      </a:r>
                      <a:endParaRPr lang="pl-PL" sz="16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accent2"/>
                          </a:solidFill>
                        </a:rPr>
                        <a:t>6,3</a:t>
                      </a:r>
                      <a:r>
                        <a:rPr lang="pl-PL" sz="1600" b="1" baseline="0" dirty="0" smtClean="0">
                          <a:solidFill>
                            <a:schemeClr val="accent2"/>
                          </a:solidFill>
                        </a:rPr>
                        <a:t> %</a:t>
                      </a:r>
                      <a:endParaRPr lang="pl-PL" sz="16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>
                          <a:solidFill>
                            <a:schemeClr val="accent2"/>
                          </a:solidFill>
                        </a:rPr>
                        <a:t>6,9 %</a:t>
                      </a:r>
                      <a:endParaRPr lang="pl-PL" sz="1600" b="1" dirty="0">
                        <a:solidFill>
                          <a:schemeClr val="accent2"/>
                        </a:solidFill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65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sierpień 2021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4,7 %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(1.285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5,8 %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7,5 %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658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sierpień 2022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(430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Brak danych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Brak danych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9271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068164"/>
          </a:xfrm>
        </p:spPr>
        <p:txBody>
          <a:bodyPr/>
          <a:lstStyle/>
          <a:p>
            <a:r>
              <a:rPr lang="pl-PL" sz="2400" dirty="0" smtClean="0">
                <a:latin typeface="Book Antiqua" panose="02040602050305030304" pitchFamily="18" charset="0"/>
              </a:rPr>
              <a:t>Liczba osób bezrobotnych na terenie powiatu kołobrzeskiego lata 2018-2021</a:t>
            </a:r>
            <a:endParaRPr lang="pl-PL" sz="2400" dirty="0">
              <a:latin typeface="Book Antiqua" panose="02040602050305030304" pitchFamily="18" charset="0"/>
            </a:endParaRPr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49097855"/>
              </p:ext>
            </p:extLst>
          </p:nvPr>
        </p:nvGraphicFramePr>
        <p:xfrm>
          <a:off x="0" y="1052736"/>
          <a:ext cx="9036496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01093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xfrm>
            <a:off x="539750" y="-663575"/>
            <a:ext cx="8158163" cy="157162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400" b="1" dirty="0" smtClean="0"/>
              <a:t/>
            </a:r>
            <a:br>
              <a:rPr lang="pl-PL" altLang="pl-PL" sz="2400" b="1" dirty="0" smtClean="0"/>
            </a:br>
            <a:r>
              <a:rPr lang="pl-PL" altLang="pl-PL" sz="2400" b="1" dirty="0" smtClean="0"/>
              <a:t/>
            </a:r>
            <a:br>
              <a:rPr lang="pl-PL" altLang="pl-PL" sz="2400" b="1" dirty="0" smtClean="0"/>
            </a:br>
            <a:r>
              <a:rPr lang="pl-PL" altLang="pl-PL" sz="2400" b="1" dirty="0" smtClean="0"/>
              <a:t/>
            </a:r>
            <a:br>
              <a:rPr lang="pl-PL" altLang="pl-PL" sz="2400" b="1" dirty="0" smtClean="0"/>
            </a:br>
            <a:r>
              <a:rPr lang="pl-PL" altLang="pl-PL" sz="2400" b="1" dirty="0" smtClean="0"/>
              <a:t/>
            </a:r>
            <a:br>
              <a:rPr lang="pl-PL" altLang="pl-PL" sz="2400" b="1" dirty="0" smtClean="0"/>
            </a:br>
            <a:r>
              <a:rPr lang="pl-PL" altLang="pl-PL" sz="2800" b="1" dirty="0" smtClean="0">
                <a:latin typeface="Book Antiqua" panose="02040602050305030304" pitchFamily="18" charset="0"/>
              </a:rPr>
              <a:t>Liczba zarejestrowanych osób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412875"/>
            <a:ext cx="8229600" cy="4525963"/>
          </a:xfrm>
        </p:spPr>
        <p:txBody>
          <a:bodyPr/>
          <a:lstStyle/>
          <a:p>
            <a:pPr marL="338138" indent="-338138" eaLnBrk="1" hangingPunct="1">
              <a:lnSpc>
                <a:spcPct val="15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000" b="1" u="sng" dirty="0" smtClean="0">
                <a:latin typeface="Book Antiqua" panose="02040602050305030304" pitchFamily="18" charset="0"/>
              </a:rPr>
              <a:t>na dzień 31.08.2022 r</a:t>
            </a:r>
            <a:r>
              <a:rPr lang="pl-PL" altLang="pl-PL" sz="2000" dirty="0" smtClean="0">
                <a:latin typeface="Book Antiqua" panose="02040602050305030304" pitchFamily="18" charset="0"/>
              </a:rPr>
              <a:t>. zarejestrowanych było </a:t>
            </a:r>
            <a:r>
              <a:rPr lang="pl-PL" altLang="pl-PL" sz="2000" b="1" dirty="0" smtClean="0">
                <a:latin typeface="Book Antiqua" panose="02040602050305030304" pitchFamily="18" charset="0"/>
              </a:rPr>
              <a:t>430</a:t>
            </a:r>
            <a:r>
              <a:rPr lang="pl-PL" altLang="pl-PL" sz="2000" dirty="0" smtClean="0">
                <a:latin typeface="Book Antiqua" panose="02040602050305030304" pitchFamily="18" charset="0"/>
              </a:rPr>
              <a:t> </a:t>
            </a:r>
            <a:r>
              <a:rPr lang="pl-PL" altLang="pl-PL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osób, w tym</a:t>
            </a:r>
            <a:br>
              <a:rPr lang="pl-PL" altLang="pl-PL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</a:br>
            <a:r>
              <a:rPr lang="pl-PL" altLang="pl-PL" sz="20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218 </a:t>
            </a:r>
            <a:r>
              <a:rPr lang="pl-PL" altLang="pl-PL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kobiet, dla porównania: 31.08.2021 r. zarejestrowanych było 1.285 osób, w tym 615 kobiet </a:t>
            </a:r>
            <a:r>
              <a:rPr lang="pl-PL" altLang="pl-PL" sz="2000" dirty="0">
                <a:solidFill>
                  <a:schemeClr val="tx1"/>
                </a:solidFill>
                <a:latin typeface="Book Antiqua" panose="02040602050305030304" pitchFamily="18" charset="0"/>
              </a:rPr>
              <a:t>– nastąpił </a:t>
            </a:r>
            <a:r>
              <a:rPr lang="pl-PL" altLang="pl-PL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spadek </a:t>
            </a:r>
            <a:r>
              <a:rPr lang="pl-PL" altLang="pl-PL" sz="2000" dirty="0">
                <a:solidFill>
                  <a:schemeClr val="tx1"/>
                </a:solidFill>
                <a:latin typeface="Book Antiqua" panose="02040602050305030304" pitchFamily="18" charset="0"/>
              </a:rPr>
              <a:t>o </a:t>
            </a:r>
            <a:r>
              <a:rPr lang="pl-PL" altLang="pl-PL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855 osób;</a:t>
            </a:r>
          </a:p>
          <a:p>
            <a:pPr marL="0" indent="0" eaLnBrk="1" hangingPunct="1">
              <a:lnSpc>
                <a:spcPct val="150000"/>
              </a:lnSpc>
              <a:spcBef>
                <a:spcPts val="6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000" b="1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338138" indent="-338138" algn="just" eaLnBrk="1" hangingPunct="1">
              <a:lnSpc>
                <a:spcPct val="15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0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386 </a:t>
            </a:r>
            <a:r>
              <a:rPr lang="pl-PL" altLang="pl-PL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osób to osoby poprzednio pracujące, 24 osoby w tej grupie to osoby zwolnione z przyczyn dotyczących zakładu pracy;</a:t>
            </a:r>
          </a:p>
          <a:p>
            <a:pPr marL="0" indent="0" algn="just" eaLnBrk="1" hangingPunct="1">
              <a:lnSpc>
                <a:spcPct val="150000"/>
              </a:lnSpc>
              <a:spcBef>
                <a:spcPts val="6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0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40 </a:t>
            </a:r>
            <a:r>
              <a:rPr lang="pl-PL" altLang="pl-PL" sz="20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osoby to osoby niepełnosprawne</a:t>
            </a:r>
            <a:r>
              <a:rPr lang="pl-PL" altLang="pl-PL" sz="2400" dirty="0">
                <a:solidFill>
                  <a:schemeClr val="tx1"/>
                </a:solidFill>
                <a:latin typeface="Book Antiqua" panose="02040602050305030304" pitchFamily="18" charset="0"/>
              </a:rPr>
              <a:t>.</a:t>
            </a:r>
            <a:endParaRPr lang="pl-PL" altLang="pl-PL" sz="24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9" name="Rectangle 1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25538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400" b="1" dirty="0" smtClean="0">
                <a:solidFill>
                  <a:schemeClr val="tx1"/>
                </a:solidFill>
              </a:rPr>
              <a:t/>
            </a:r>
            <a:br>
              <a:rPr lang="pl-PL" altLang="pl-PL" sz="2400" b="1" dirty="0" smtClean="0">
                <a:solidFill>
                  <a:schemeClr val="tx1"/>
                </a:solidFill>
              </a:rPr>
            </a:b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Bezrobotni będący w szczególnej sytuacji na rynku pracy w okresie styczeń 2022 – sierpień 2022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/>
            </a:r>
            <a:br>
              <a:rPr lang="pl-PL" altLang="pl-PL" sz="2400" b="1" dirty="0" smtClean="0">
                <a:solidFill>
                  <a:schemeClr val="tx1"/>
                </a:solidFill>
              </a:rPr>
            </a:br>
            <a:r>
              <a:rPr lang="pl-PL" altLang="pl-PL" sz="28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– </a:t>
            </a:r>
            <a:r>
              <a:rPr lang="pl-PL" altLang="pl-PL" sz="20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wybrane kategorie </a:t>
            </a:r>
          </a:p>
        </p:txBody>
      </p:sp>
      <p:sp>
        <p:nvSpPr>
          <p:cNvPr id="8381" name="Rectangle 3"/>
          <p:cNvSpPr>
            <a:spLocks noChangeArrowheads="1"/>
          </p:cNvSpPr>
          <p:nvPr/>
        </p:nvSpPr>
        <p:spPr bwMode="auto">
          <a:xfrm>
            <a:off x="0" y="2109788"/>
            <a:ext cx="9144000" cy="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pl-PL" dirty="0"/>
          </a:p>
        </p:txBody>
      </p:sp>
      <p:graphicFrame>
        <p:nvGraphicFramePr>
          <p:cNvPr id="3" name="Symbol zastępczy zawartości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0474340"/>
              </p:ext>
            </p:extLst>
          </p:nvPr>
        </p:nvGraphicFramePr>
        <p:xfrm>
          <a:off x="459581" y="1340768"/>
          <a:ext cx="8224838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/>
          </p:nvPr>
        </p:nvSpPr>
        <p:spPr>
          <a:xfrm>
            <a:off x="611188" y="260350"/>
            <a:ext cx="8086725" cy="88265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400" dirty="0" smtClean="0"/>
              <a:t/>
            </a:r>
            <a:br>
              <a:rPr lang="pl-PL" altLang="pl-PL" sz="2400" dirty="0" smtClean="0"/>
            </a:br>
            <a:r>
              <a:rPr lang="pl-PL" altLang="pl-PL" sz="2400" b="1" dirty="0" smtClean="0">
                <a:latin typeface="Book Antiqua" panose="02040602050305030304" pitchFamily="18" charset="0"/>
              </a:rPr>
              <a:t>Współpraca z pracodawcami</a:t>
            </a:r>
            <a:r>
              <a:rPr lang="pl-PL" altLang="pl-PL" sz="2800" b="1" dirty="0" smtClean="0">
                <a:latin typeface="Book Antiqua" panose="02040602050305030304" pitchFamily="18" charset="0"/>
              </a:rPr>
              <a:t/>
            </a:r>
            <a:br>
              <a:rPr lang="pl-PL" altLang="pl-PL" sz="2800" b="1" dirty="0" smtClean="0">
                <a:latin typeface="Book Antiqua" panose="02040602050305030304" pitchFamily="18" charset="0"/>
              </a:rPr>
            </a:br>
            <a:endParaRPr lang="pl-PL" altLang="pl-PL" sz="2800" b="1" dirty="0" smtClean="0">
              <a:latin typeface="Book Antiqua" panose="02040602050305030304" pitchFamily="18" charset="0"/>
            </a:endParaRPr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363" y="900113"/>
            <a:ext cx="8229600" cy="5624512"/>
          </a:xfrm>
        </p:spPr>
        <p:txBody>
          <a:bodyPr/>
          <a:lstStyle/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b="1" dirty="0" smtClean="0">
                <a:solidFill>
                  <a:schemeClr val="tx1"/>
                </a:solidFill>
              </a:rPr>
              <a:t>   </a:t>
            </a:r>
            <a:endParaRPr lang="pl-PL" altLang="pl-PL" sz="2800" b="1" dirty="0">
              <a:solidFill>
                <a:schemeClr val="tx1"/>
              </a:solidFill>
            </a:endParaRP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b="1" dirty="0" smtClean="0">
                <a:solidFill>
                  <a:schemeClr val="tx1"/>
                </a:solidFill>
              </a:rPr>
              <a:t>	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Od 01.01.2022 r. do 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31.08.2022 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r. do Powiatowego Urzędu Pracy w Kołobrzegu wpłynęło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1778 ofert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pracy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.</a:t>
            </a: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   Najwięcej ofert wpływa w zawodach: kucharz, pomoc kuchenna, kelner, barman pokojowa, recepcjonista, nauczyciel, konserwator, 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magazynier, pracownik budowlany.</a:t>
            </a:r>
            <a:endParaRPr lang="pl-PL" altLang="pl-PL" sz="24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8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W analogicznym okresie wpłynęło:</a:t>
            </a: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2021 r. </a:t>
            </a:r>
            <a:r>
              <a:rPr lang="pl-PL" altLang="pl-PL" sz="2800" dirty="0">
                <a:solidFill>
                  <a:schemeClr val="tx1"/>
                </a:solidFill>
                <a:latin typeface="Book Antiqua" panose="02040602050305030304" pitchFamily="18" charset="0"/>
              </a:rPr>
              <a:t>- </a:t>
            </a:r>
            <a:r>
              <a:rPr lang="pl-PL" altLang="pl-PL" sz="28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1277</a:t>
            </a:r>
            <a:r>
              <a:rPr lang="pl-PL" altLang="pl-PL" sz="2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pl-PL" altLang="pl-PL" sz="2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ofert pracy</a:t>
            </a: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2020 r. – </a:t>
            </a:r>
            <a:r>
              <a:rPr lang="pl-PL" altLang="pl-PL" sz="28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944</a:t>
            </a:r>
            <a:r>
              <a:rPr lang="pl-PL" altLang="pl-PL" sz="2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pl-PL" altLang="pl-PL" sz="2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oferty pracy </a:t>
            </a: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8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/>
          </p:nvPr>
        </p:nvSpPr>
        <p:spPr>
          <a:xfrm>
            <a:off x="611188" y="260350"/>
            <a:ext cx="8086725" cy="88265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400" b="1" dirty="0" smtClean="0">
                <a:latin typeface="Book Antiqua" panose="02040602050305030304" pitchFamily="18" charset="0"/>
              </a:rPr>
              <a:t>Współpraca z pracodawcami</a:t>
            </a:r>
            <a:r>
              <a:rPr lang="pl-PL" altLang="pl-PL" sz="2800" b="1" dirty="0" smtClean="0"/>
              <a:t/>
            </a:r>
            <a:br>
              <a:rPr lang="pl-PL" altLang="pl-PL" sz="2800" b="1" dirty="0" smtClean="0"/>
            </a:br>
            <a:endParaRPr lang="pl-PL" altLang="pl-PL" sz="2800" b="1" dirty="0" smtClean="0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363" y="900113"/>
            <a:ext cx="8229600" cy="5624512"/>
          </a:xfrm>
        </p:spPr>
        <p:txBody>
          <a:bodyPr/>
          <a:lstStyle/>
          <a:p>
            <a:pPr marL="0" indent="0" algn="just" eaLnBrk="1" hangingPunct="1"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    Od 01.01.2022 r. do 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31.08.2022 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r. doradcy klienta wydali:</a:t>
            </a:r>
          </a:p>
          <a:p>
            <a:pPr marL="457200" indent="-457200" algn="just" eaLnBrk="1" hangingPunct="1">
              <a:buFontTx/>
              <a:buChar char="-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1137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skierowań 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do pracy, </a:t>
            </a:r>
          </a:p>
          <a:p>
            <a:pPr marL="457200" indent="-457200" algn="just" eaLnBrk="1" hangingPunct="1">
              <a:buFontTx/>
              <a:buChar char="-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45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skierowań 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na staż;</a:t>
            </a:r>
          </a:p>
          <a:p>
            <a:pPr marL="0" indent="0" algn="just" eaLnBrk="1" hangingPunct="1"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>
                <a:solidFill>
                  <a:schemeClr val="tx1"/>
                </a:solidFill>
                <a:latin typeface="Book Antiqua" panose="02040602050305030304" pitchFamily="18" charset="0"/>
              </a:rPr>
              <a:t>W analogicznym 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okresie wydano:</a:t>
            </a: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w 2021 r. </a:t>
            </a:r>
            <a:r>
              <a:rPr lang="pl-PL" altLang="pl-PL" sz="2400" dirty="0">
                <a:solidFill>
                  <a:schemeClr val="tx1"/>
                </a:solidFill>
                <a:latin typeface="Book Antiqua" panose="02040602050305030304" pitchFamily="18" charset="0"/>
              </a:rPr>
              <a:t>-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265 </a:t>
            </a:r>
            <a:r>
              <a:rPr lang="pl-PL" altLang="pl-PL" sz="2400" dirty="0">
                <a:solidFill>
                  <a:schemeClr val="tx1"/>
                </a:solidFill>
                <a:latin typeface="Book Antiqua" panose="02040602050305030304" pitchFamily="18" charset="0"/>
              </a:rPr>
              <a:t>skierowań do pracy, </a:t>
            </a: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                 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34 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skierowania </a:t>
            </a:r>
            <a:r>
              <a:rPr lang="pl-PL" altLang="pl-PL" sz="2400" dirty="0">
                <a:solidFill>
                  <a:schemeClr val="tx1"/>
                </a:solidFill>
                <a:latin typeface="Book Antiqua" panose="02040602050305030304" pitchFamily="18" charset="0"/>
              </a:rPr>
              <a:t>na staż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;</a:t>
            </a: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w 2020 </a:t>
            </a:r>
            <a:r>
              <a:rPr lang="pl-PL" altLang="pl-PL" sz="2400" dirty="0">
                <a:solidFill>
                  <a:schemeClr val="tx1"/>
                </a:solidFill>
                <a:latin typeface="Book Antiqua" panose="02040602050305030304" pitchFamily="18" charset="0"/>
              </a:rPr>
              <a:t>r. 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- 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640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skierowań 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do pracy</a:t>
            </a:r>
          </a:p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				   </a:t>
            </a:r>
            <a:r>
              <a:rPr lang="pl-PL" altLang="pl-PL" sz="24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26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pl-PL" altLang="pl-PL" sz="24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skierowań na staż	</a:t>
            </a:r>
            <a:endParaRPr lang="pl-PL" altLang="pl-PL" sz="2400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marL="457200" indent="-457200" algn="just" eaLnBrk="1" hangingPunct="1">
              <a:buFontTx/>
              <a:buChar char="-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8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ojekt domyśl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pl-PL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pl-PL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9019</TotalTime>
  <Words>567</Words>
  <Application>Microsoft Office PowerPoint</Application>
  <PresentationFormat>Pokaz na ekranie (4:3)</PresentationFormat>
  <Paragraphs>187</Paragraphs>
  <Slides>15</Slides>
  <Notes>9</Notes>
  <HiddenSlides>0</HiddenSlides>
  <MMClips>0</MMClips>
  <ScaleCrop>false</ScaleCrop>
  <HeadingPairs>
    <vt:vector size="6" baseType="variant"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17" baseType="lpstr">
      <vt:lpstr>Projekt domyślny</vt:lpstr>
      <vt:lpstr>Microsoft Word Picture</vt:lpstr>
      <vt:lpstr>Powiatowy Urząd Pracy  w Kołobrzegu</vt:lpstr>
      <vt:lpstr>Stopa bezrobocia (stosunek osób bezrobotnych do ludności aktywnej zawodowo) na obszarze kraju, terenie powiatu kołobrzeskiego oraz województwa zachodniopomorskiego  styczeń 2022– marzec 2022</vt:lpstr>
      <vt:lpstr>Stopa bezrobocia – c.d.  kwiecień 2022 – maj 2022</vt:lpstr>
      <vt:lpstr>Stopa bezrobocia – c.d.  lipiec 2022 – sierpień 2022</vt:lpstr>
      <vt:lpstr>Liczba osób bezrobotnych na terenie powiatu kołobrzeskiego lata 2018-2021</vt:lpstr>
      <vt:lpstr>    Liczba zarejestrowanych osób</vt:lpstr>
      <vt:lpstr> Bezrobotni będący w szczególnej sytuacji na rynku pracy w okresie styczeń 2022 – sierpień 2022  – wybrane kategorie </vt:lpstr>
      <vt:lpstr> Współpraca z pracodawcami </vt:lpstr>
      <vt:lpstr>Współpraca z pracodawcami </vt:lpstr>
      <vt:lpstr>Współpraca z pracodawcami - zatrudnianie cudzoziemców</vt:lpstr>
      <vt:lpstr> Współpraca z pracodawcami – zatrudnianie cudzoziemców</vt:lpstr>
      <vt:lpstr>Podjęcia pracy</vt:lpstr>
      <vt:lpstr>Prezentacja programu PowerPoint</vt:lpstr>
      <vt:lpstr> Aktywne formy promocji zatrudnienia realizowane przez Powiatowy Urząd Pracy w Kołobrzegu  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Powiatowy Urząd Pracy  w Kołobrzegu</dc:title>
  <dc:creator>PUP K-G</dc:creator>
  <cp:lastModifiedBy>Lenovo</cp:lastModifiedBy>
  <cp:revision>823</cp:revision>
  <cp:lastPrinted>2021-06-15T12:11:15Z</cp:lastPrinted>
  <dcterms:created xsi:type="dcterms:W3CDTF">2009-09-25T08:36:06Z</dcterms:created>
  <dcterms:modified xsi:type="dcterms:W3CDTF">2022-09-21T07:38:45Z</dcterms:modified>
</cp:coreProperties>
</file>