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325" r:id="rId4"/>
    <p:sldId id="336" r:id="rId5"/>
    <p:sldId id="259" r:id="rId6"/>
    <p:sldId id="261" r:id="rId7"/>
    <p:sldId id="264" r:id="rId8"/>
    <p:sldId id="331" r:id="rId9"/>
    <p:sldId id="306" r:id="rId10"/>
    <p:sldId id="333" r:id="rId11"/>
    <p:sldId id="266" r:id="rId12"/>
    <p:sldId id="324" r:id="rId13"/>
    <p:sldId id="334" r:id="rId14"/>
    <p:sldId id="271" r:id="rId15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39" autoAdjust="0"/>
    <p:restoredTop sz="86279" autoAdjust="0"/>
  </p:normalViewPr>
  <p:slideViewPr>
    <p:cSldViewPr>
      <p:cViewPr>
        <p:scale>
          <a:sx n="76" d="100"/>
          <a:sy n="76" d="100"/>
        </p:scale>
        <p:origin x="-2634" y="-61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938842666449468E-2"/>
          <c:y val="2.3362432664176914E-2"/>
          <c:w val="0.90442740158500912"/>
          <c:h val="0.585066754278764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 formatCode="#,##0">
                  <c:v>411</c:v>
                </c:pt>
                <c:pt idx="6" formatCode="#,##0">
                  <c:v>378</c:v>
                </c:pt>
                <c:pt idx="7" formatCode="#,##0">
                  <c:v>354</c:v>
                </c:pt>
                <c:pt idx="8" formatCode="#,##0">
                  <c:v>345</c:v>
                </c:pt>
                <c:pt idx="9" formatCode="#,##0">
                  <c:v>359</c:v>
                </c:pt>
                <c:pt idx="10" formatCode="#,##0">
                  <c:v>348</c:v>
                </c:pt>
                <c:pt idx="11" formatCode="#,##0">
                  <c:v>347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  <c:pt idx="5">
                  <c:v>1054</c:v>
                </c:pt>
                <c:pt idx="6">
                  <c:v>1014</c:v>
                </c:pt>
                <c:pt idx="7">
                  <c:v>1020</c:v>
                </c:pt>
                <c:pt idx="8">
                  <c:v>1086</c:v>
                </c:pt>
                <c:pt idx="9">
                  <c:v>1139</c:v>
                </c:pt>
                <c:pt idx="10">
                  <c:v>1266</c:v>
                </c:pt>
                <c:pt idx="11">
                  <c:v>1386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1559</c:v>
                </c:pt>
                <c:pt idx="1">
                  <c:v>1664</c:v>
                </c:pt>
                <c:pt idx="2">
                  <c:v>1667</c:v>
                </c:pt>
                <c:pt idx="3">
                  <c:v>1527</c:v>
                </c:pt>
                <c:pt idx="4">
                  <c:v>1499</c:v>
                </c:pt>
                <c:pt idx="5">
                  <c:v>1444</c:v>
                </c:pt>
                <c:pt idx="6">
                  <c:v>1336</c:v>
                </c:pt>
                <c:pt idx="7">
                  <c:v>1285</c:v>
                </c:pt>
                <c:pt idx="8">
                  <c:v>1261</c:v>
                </c:pt>
                <c:pt idx="9">
                  <c:v>1253</c:v>
                </c:pt>
                <c:pt idx="10">
                  <c:v>1202</c:v>
                </c:pt>
                <c:pt idx="11">
                  <c:v>1159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1245</c:v>
                </c:pt>
                <c:pt idx="1">
                  <c:v>1255</c:v>
                </c:pt>
                <c:pt idx="2">
                  <c:v>1214</c:v>
                </c:pt>
                <c:pt idx="3">
                  <c:v>1108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6564992"/>
        <c:axId val="36566528"/>
        <c:axId val="33487488"/>
      </c:bar3DChart>
      <c:catAx>
        <c:axId val="36564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566528"/>
        <c:crosses val="autoZero"/>
        <c:auto val="1"/>
        <c:lblAlgn val="ctr"/>
        <c:lblOffset val="100"/>
        <c:noMultiLvlLbl val="0"/>
      </c:catAx>
      <c:valAx>
        <c:axId val="36566528"/>
        <c:scaling>
          <c:orientation val="minMax"/>
          <c:max val="1600"/>
        </c:scaling>
        <c:delete val="0"/>
        <c:axPos val="l"/>
        <c:numFmt formatCode="General" sourceLinked="1"/>
        <c:majorTickMark val="none"/>
        <c:minorTickMark val="none"/>
        <c:tickLblPos val="nextTo"/>
        <c:crossAx val="36564992"/>
        <c:crosses val="autoZero"/>
        <c:crossBetween val="between"/>
        <c:majorUnit val="200"/>
        <c:minorUnit val="40"/>
      </c:valAx>
      <c:serAx>
        <c:axId val="33487488"/>
        <c:scaling>
          <c:orientation val="minMax"/>
        </c:scaling>
        <c:delete val="1"/>
        <c:axPos val="b"/>
        <c:majorTickMark val="none"/>
        <c:minorTickMark val="none"/>
        <c:tickLblPos val="nextTo"/>
        <c:crossAx val="36566528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 baseline="0"/>
            </a:pPr>
            <a:endParaRPr lang="pl-PL"/>
          </a:p>
        </c:txPr>
      </c:dTable>
      <c:spPr>
        <a:gradFill>
          <a:gsLst>
            <a:gs pos="0">
              <a:schemeClr val="accent1">
                <a:tint val="66000"/>
                <a:satMod val="160000"/>
              </a:schemeClr>
            </a:gs>
            <a:gs pos="4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5418381753879199"/>
          <c:y val="2.5229568509481853E-2"/>
          <c:w val="0.39220467756528643"/>
          <c:h val="5.858376847016998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028732723975838"/>
          <c:y val="2.6945308545964029E-2"/>
          <c:w val="0.53129897512875024"/>
          <c:h val="0.402906042847091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styczeń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271</c:v>
                </c:pt>
                <c:pt idx="1">
                  <c:v>528</c:v>
                </c:pt>
                <c:pt idx="2">
                  <c:v>359</c:v>
                </c:pt>
                <c:pt idx="3">
                  <c:v>73</c:v>
                </c:pt>
                <c:pt idx="4">
                  <c:v>206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luty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268</c:v>
                </c:pt>
                <c:pt idx="1">
                  <c:v>542</c:v>
                </c:pt>
                <c:pt idx="2">
                  <c:v>355</c:v>
                </c:pt>
                <c:pt idx="3">
                  <c:v>71</c:v>
                </c:pt>
                <c:pt idx="4">
                  <c:v>241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marzec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254</c:v>
                </c:pt>
                <c:pt idx="1">
                  <c:v>539</c:v>
                </c:pt>
                <c:pt idx="2">
                  <c:v>344</c:v>
                </c:pt>
                <c:pt idx="3">
                  <c:v>75</c:v>
                </c:pt>
                <c:pt idx="4">
                  <c:v>229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kwiecień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207</c:v>
                </c:pt>
                <c:pt idx="1">
                  <c:v>497</c:v>
                </c:pt>
                <c:pt idx="2">
                  <c:v>337</c:v>
                </c:pt>
                <c:pt idx="3">
                  <c:v>69</c:v>
                </c:pt>
                <c:pt idx="4">
                  <c:v>202</c:v>
                </c:pt>
              </c:numCache>
            </c:numRef>
          </c:val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maj 2022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Arkusz1!$F$2:$F$6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czerwiec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Arkusz1!$G$2:$G$6</c:f>
              <c:numCache>
                <c:formatCode>General</c:formatCode>
                <c:ptCount val="5"/>
              </c:numCache>
            </c:numRef>
          </c:val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lipiec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Arkusz1!$H$2:$H$6</c:f>
              <c:numCache>
                <c:formatCode>General</c:formatCode>
                <c:ptCount val="5"/>
              </c:numCache>
            </c:numRef>
          </c:val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sierpień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Arkusz1!$I$2:$I$6</c:f>
              <c:numCache>
                <c:formatCode>General</c:formatCode>
                <c:ptCount val="5"/>
              </c:numCache>
            </c:numRef>
          </c:val>
        </c:ser>
        <c:ser>
          <c:idx val="8"/>
          <c:order val="8"/>
          <c:tx>
            <c:strRef>
              <c:f>Arkusz1!$J$1</c:f>
              <c:strCache>
                <c:ptCount val="1"/>
                <c:pt idx="0">
                  <c:v>wrzesień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Arkusz1!$J$2:$J$6</c:f>
              <c:numCache>
                <c:formatCode>General</c:formatCode>
                <c:ptCount val="5"/>
              </c:numCache>
            </c:numRef>
          </c:val>
        </c:ser>
        <c:ser>
          <c:idx val="9"/>
          <c:order val="9"/>
          <c:tx>
            <c:strRef>
              <c:f>Arkusz1!$K$1</c:f>
              <c:strCache>
                <c:ptCount val="1"/>
                <c:pt idx="0">
                  <c:v>październik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Arkusz1!$K$2:$K$6</c:f>
              <c:numCache>
                <c:formatCode>General</c:formatCode>
                <c:ptCount val="5"/>
              </c:numCache>
            </c:numRef>
          </c:val>
        </c:ser>
        <c:ser>
          <c:idx val="10"/>
          <c:order val="10"/>
          <c:tx>
            <c:strRef>
              <c:f>Arkusz1!$L$1</c:f>
              <c:strCache>
                <c:ptCount val="1"/>
                <c:pt idx="0">
                  <c:v>listopad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Arkusz1!$L$2:$L$6</c:f>
              <c:numCache>
                <c:formatCode>General</c:formatCode>
                <c:ptCount val="5"/>
              </c:numCache>
            </c:numRef>
          </c:val>
        </c:ser>
        <c:ser>
          <c:idx val="11"/>
          <c:order val="11"/>
          <c:tx>
            <c:strRef>
              <c:f>Arkusz1!$M$1</c:f>
              <c:strCache>
                <c:ptCount val="1"/>
                <c:pt idx="0">
                  <c:v>grudzień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Arkusz1!$M$2:$M$6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513920"/>
        <c:axId val="42515456"/>
      </c:barChart>
      <c:catAx>
        <c:axId val="425139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Book Antiqua" panose="02040602050305030304" pitchFamily="18" charset="0"/>
              </a:defRPr>
            </a:pPr>
            <a:endParaRPr lang="pl-PL"/>
          </a:p>
        </c:txPr>
        <c:crossAx val="42515456"/>
        <c:crosses val="autoZero"/>
        <c:auto val="1"/>
        <c:lblAlgn val="ctr"/>
        <c:lblOffset val="100"/>
        <c:noMultiLvlLbl val="0"/>
      </c:catAx>
      <c:valAx>
        <c:axId val="425154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425139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pl-PL"/>
          </a:p>
        </c:txPr>
      </c:dTable>
    </c:plotArea>
    <c:legend>
      <c:legendPos val="r"/>
      <c:overlay val="0"/>
      <c:txPr>
        <a:bodyPr/>
        <a:lstStyle/>
        <a:p>
          <a:pPr>
            <a:defRPr sz="1050">
              <a:latin typeface="Book Antiqua" panose="02040602050305030304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1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2022-06-08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D6835D3-48D0-4F51-A0DF-8805ABBDD5DC}" type="slidenum">
              <a:rPr lang="pl-PL" altLang="pl-PL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pl-PL" alt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1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31.05.2022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6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Współpraca z pracodawcami –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124744"/>
            <a:ext cx="7992888" cy="532859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Starosta wydał </a:t>
            </a:r>
            <a:r>
              <a:rPr lang="pl-PL" sz="2400" b="1" dirty="0" smtClean="0">
                <a:latin typeface="Book Antiqua" panose="02040602050305030304" pitchFamily="18" charset="0"/>
              </a:rPr>
              <a:t>48 </a:t>
            </a:r>
            <a:r>
              <a:rPr lang="pl-PL" sz="2400" b="1" dirty="0" smtClean="0">
                <a:latin typeface="Book Antiqua" panose="02040602050305030304" pitchFamily="18" charset="0"/>
              </a:rPr>
              <a:t>informacji </a:t>
            </a:r>
            <a:r>
              <a:rPr lang="pl-PL" sz="2400" dirty="0" smtClean="0">
                <a:latin typeface="Book Antiqua" panose="02040602050305030304" pitchFamily="18" charset="0"/>
              </a:rPr>
              <a:t>nt</a:t>
            </a:r>
            <a:r>
              <a:rPr lang="pl-PL" sz="2400" dirty="0">
                <a:latin typeface="Book Antiqua" panose="02040602050305030304" pitchFamily="18" charset="0"/>
              </a:rPr>
              <a:t>. </a:t>
            </a:r>
            <a:r>
              <a:rPr lang="pl-PL" sz="2400" dirty="0" smtClean="0">
                <a:latin typeface="Book Antiqua" panose="02040602050305030304" pitchFamily="18" charset="0"/>
              </a:rPr>
              <a:t>możliwości zaspokojenia </a:t>
            </a:r>
            <a:r>
              <a:rPr lang="pl-PL" sz="2400" dirty="0">
                <a:latin typeface="Book Antiqua" panose="02040602050305030304" pitchFamily="18" charset="0"/>
              </a:rPr>
              <a:t>potrzeb kadrowych podmiotu </a:t>
            </a:r>
            <a:r>
              <a:rPr lang="pl-PL" sz="2400" dirty="0" smtClean="0">
                <a:latin typeface="Book Antiqua" panose="02040602050305030304" pitchFamily="18" charset="0"/>
              </a:rPr>
              <a:t>powierzającego wykonanie pracy </a:t>
            </a:r>
            <a:r>
              <a:rPr lang="pl-PL" sz="2400" dirty="0">
                <a:latin typeface="Book Antiqua" panose="02040602050305030304" pitchFamily="18" charset="0"/>
              </a:rPr>
              <a:t>cudzoziemcowi </a:t>
            </a:r>
            <a:r>
              <a:rPr lang="pl-PL" sz="2400" dirty="0" smtClean="0">
                <a:latin typeface="Book Antiqua" panose="02040602050305030304" pitchFamily="18" charset="0"/>
              </a:rPr>
              <a:t>                    w </a:t>
            </a:r>
            <a:r>
              <a:rPr lang="pl-PL" sz="2400" dirty="0">
                <a:latin typeface="Book Antiqua" panose="02040602050305030304" pitchFamily="18" charset="0"/>
              </a:rPr>
              <a:t>oparciu o rejestr osób bezrobotnych i poszukujących </a:t>
            </a:r>
            <a:r>
              <a:rPr lang="pl-PL" sz="2400" dirty="0" smtClean="0">
                <a:latin typeface="Book Antiqua" panose="02040602050305030304" pitchFamily="18" charset="0"/>
              </a:rPr>
              <a:t>pracy.</a:t>
            </a:r>
          </a:p>
          <a:p>
            <a:pPr marL="0" indent="0" algn="just"/>
            <a:endParaRPr lang="pl-PL" sz="24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2021 r</a:t>
            </a:r>
            <a:r>
              <a:rPr lang="pl-PL" sz="2400" dirty="0" smtClean="0">
                <a:latin typeface="Book Antiqua" panose="02040602050305030304" pitchFamily="18" charset="0"/>
              </a:rPr>
              <a:t>.- </a:t>
            </a:r>
            <a:r>
              <a:rPr lang="pl-PL" sz="2400" b="1" dirty="0" smtClean="0">
                <a:latin typeface="Book Antiqua" panose="02040602050305030304" pitchFamily="18" charset="0"/>
              </a:rPr>
              <a:t>57</a:t>
            </a:r>
            <a:r>
              <a:rPr lang="pl-PL" sz="2400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informacji nt. możliwości zaspokojenia potrzeb kadrowych </a:t>
            </a:r>
            <a:r>
              <a:rPr lang="pl-PL" sz="2400" dirty="0" smtClean="0">
                <a:latin typeface="Book Antiqua" panose="02040602050305030304" pitchFamily="18" charset="0"/>
              </a:rPr>
              <a:t>(…);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2020 r</a:t>
            </a:r>
            <a:r>
              <a:rPr lang="pl-PL" sz="2400" dirty="0" smtClean="0">
                <a:latin typeface="Book Antiqua" panose="02040602050305030304" pitchFamily="18" charset="0"/>
              </a:rPr>
              <a:t>.- </a:t>
            </a:r>
            <a:r>
              <a:rPr lang="pl-PL" sz="2400" b="1" dirty="0" smtClean="0">
                <a:latin typeface="Book Antiqua" panose="02040602050305030304" pitchFamily="18" charset="0"/>
              </a:rPr>
              <a:t>50</a:t>
            </a:r>
            <a:r>
              <a:rPr lang="pl-PL" sz="2400" dirty="0" smtClean="0">
                <a:latin typeface="Book Antiqua" panose="02040602050305030304" pitchFamily="18" charset="0"/>
              </a:rPr>
              <a:t> informacji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</a:t>
            </a:r>
            <a:r>
              <a:rPr lang="pl-PL" sz="2400" dirty="0" smtClean="0">
                <a:latin typeface="Book Antiqua" panose="02040602050305030304" pitchFamily="18" charset="0"/>
              </a:rPr>
              <a:t>kadrowych (…) 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6810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Od 01.01.2022 r. do  30.04.2022 r. w powiecie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ołobrzeskim pracę podjęło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255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osób  bezrobotnych,                 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niesubsydiowaną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209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46 osób</a:t>
            </a:r>
            <a:endParaRPr lang="pl-PL" altLang="pl-PL" sz="28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1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Aktywne formy promocji zatrudnienia realizowane przez Powiatowy Urząd Pracy w Kołobrzegu</a:t>
            </a:r>
            <a:r>
              <a:rPr lang="pl-PL" sz="2000" b="1" dirty="0">
                <a:latin typeface="Book Antiqua" panose="02040602050305030304" pitchFamily="18" charset="0"/>
              </a:rPr>
              <a:t/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 smtClean="0">
                <a:latin typeface="Book Antiqua" panose="02040602050305030304" pitchFamily="18" charset="0"/>
              </a:rPr>
              <a:t> </a:t>
            </a:r>
            <a:endParaRPr lang="pl-PL" sz="20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4838" cy="5877272"/>
          </a:xfrm>
        </p:spPr>
        <p:txBody>
          <a:bodyPr/>
          <a:lstStyle/>
          <a:p>
            <a:pPr marL="0" indent="0"/>
            <a:r>
              <a:rPr lang="pl-PL" sz="1600" b="1" i="1" dirty="0">
                <a:latin typeface="Book Antiqua" panose="02040602050305030304" pitchFamily="18" charset="0"/>
              </a:rPr>
              <a:t>Szkolenia </a:t>
            </a:r>
            <a:r>
              <a:rPr lang="pl-PL" sz="1600" i="1" dirty="0" smtClean="0">
                <a:latin typeface="Book Antiqua" panose="02040602050305030304" pitchFamily="18" charset="0"/>
              </a:rPr>
              <a:t>(Regionalny Program Operacyjny  oraz program Operacyjny Wiedza Edukacja, Rozwój)</a:t>
            </a:r>
          </a:p>
          <a:p>
            <a:pPr marL="0" indent="0"/>
            <a:r>
              <a:rPr lang="pl-PL" sz="1600" i="1" dirty="0" smtClean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Powiatowy Urząd Pracy w Kołobrzegu organizuje szkolenia</a:t>
            </a: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o następującej tematyce :</a:t>
            </a: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- obsługa i konserwacja urządzeń energetycznych o napięciu do 1kV,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operator koparki, ładowarki, koparko-ładowarki,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spawacz,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prawo jazdy kat. D,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prawo jazdy kat. CE wraz z kwalifikacją wstępną przyspieszoną dla osób posiadających </a:t>
            </a:r>
            <a:r>
              <a:rPr lang="pl-PL" sz="1600" dirty="0" smtClean="0">
                <a:latin typeface="Book Antiqua" panose="02040602050305030304" pitchFamily="18" charset="0"/>
              </a:rPr>
              <a:t>   prawo </a:t>
            </a:r>
            <a:r>
              <a:rPr lang="pl-PL" sz="1600" dirty="0">
                <a:latin typeface="Book Antiqua" panose="02040602050305030304" pitchFamily="18" charset="0"/>
              </a:rPr>
              <a:t>jazdy kat. C itp</a:t>
            </a:r>
            <a:r>
              <a:rPr lang="pl-PL" sz="1600" dirty="0" smtClean="0">
                <a:latin typeface="Book Antiqua" panose="02040602050305030304" pitchFamily="18" charset="0"/>
              </a:rPr>
              <a:t>.</a:t>
            </a:r>
            <a:endParaRPr lang="pl-PL" sz="1600" b="1" dirty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Szkolenia adresowane są dla osób bezrobotnych, a w szczególności dla osób : 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z niskimi kwalifikacjami,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długotrwale bezrobotnych,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n</a:t>
            </a:r>
            <a:r>
              <a:rPr lang="pl-PL" sz="1600" dirty="0" smtClean="0">
                <a:latin typeface="Book Antiqua" panose="02040602050305030304" pitchFamily="18" charset="0"/>
              </a:rPr>
              <a:t>iepełnosprawnych,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d</a:t>
            </a:r>
            <a:r>
              <a:rPr lang="pl-PL" sz="1600" dirty="0" smtClean="0">
                <a:latin typeface="Book Antiqua" panose="02040602050305030304" pitchFamily="18" charset="0"/>
              </a:rPr>
              <a:t>o 30 roku życia,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p</a:t>
            </a:r>
            <a:r>
              <a:rPr lang="pl-PL" sz="1600" dirty="0" smtClean="0">
                <a:latin typeface="Book Antiqua" panose="02040602050305030304" pitchFamily="18" charset="0"/>
              </a:rPr>
              <a:t>o 50 roku życia.</a:t>
            </a:r>
            <a:endParaRPr lang="pl-PL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83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>
                <a:latin typeface="Book Antiqua" panose="02040602050305030304" pitchFamily="18" charset="0"/>
              </a:rPr>
              <a:t>Stopa bezrobocia </a:t>
            </a:r>
            <a:r>
              <a:rPr lang="pl-PL" altLang="pl-PL" sz="2000" b="1" i="1" dirty="0" smtClean="0">
                <a:latin typeface="Book Antiqua" panose="02040602050305030304" pitchFamily="18" charset="0"/>
              </a:rPr>
              <a:t>(stosunek osób bezrobotnych do ludności aktywnej zawodowo)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 na obszarze kraju, terenie powiatu </a:t>
            </a:r>
            <a:r>
              <a:rPr lang="pl-PL" altLang="pl-PL" sz="2000" b="1" dirty="0">
                <a:latin typeface="Book Antiqua" panose="02040602050305030304" pitchFamily="18" charset="0"/>
              </a:rPr>
              <a:t>k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ołobrzeskiego oraz województwa </a:t>
            </a:r>
            <a:r>
              <a:rPr lang="pl-PL" altLang="pl-PL" sz="2000" b="1" dirty="0">
                <a:latin typeface="Book Antiqua" panose="02040602050305030304" pitchFamily="18" charset="0"/>
              </a:rPr>
              <a:t>z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achodniopomorskiego </a:t>
            </a:r>
            <a:br>
              <a:rPr lang="pl-PL" altLang="pl-PL" sz="2000" b="1" dirty="0" smtClean="0">
                <a:latin typeface="Book Antiqua" panose="02040602050305030304" pitchFamily="18" charset="0"/>
              </a:rPr>
            </a:br>
            <a:r>
              <a:rPr lang="pl-PL" alt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styczeń 2022– marzec 2022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226184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(1.559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4,5 %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(1 245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5,5 %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7,3%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(1.664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6,5  %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4,5 %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(1 255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5,5 %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7,3 %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(1.667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4,4 %</a:t>
                      </a:r>
                    </a:p>
                    <a:p>
                      <a:pPr algn="ctr"/>
                      <a:r>
                        <a:rPr lang="pl-PL" sz="1600" b="1" i="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(1 214 osób)</a:t>
                      </a:r>
                      <a:endParaRPr lang="pl-PL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5,4 %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7,1 %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kwiecień 2022 – maj 2022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204145"/>
              </p:ext>
            </p:extLst>
          </p:nvPr>
        </p:nvGraphicFramePr>
        <p:xfrm>
          <a:off x="755576" y="1196752"/>
          <a:ext cx="7416824" cy="3729927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(1.572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4,0 %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(1 108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5,2</a:t>
                      </a:r>
                      <a:r>
                        <a:rPr lang="pl-PL" sz="1600" b="1" baseline="0" dirty="0" smtClean="0">
                          <a:solidFill>
                            <a:schemeClr val="accent2"/>
                          </a:solidFill>
                        </a:rPr>
                        <a:t>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6,9 %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(1.099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Brak danych</a:t>
                      </a:r>
                      <a:endParaRPr lang="pl-PL" sz="1600" dirty="0"/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Brak danych</a:t>
                      </a:r>
                    </a:p>
                    <a:p>
                      <a:pPr algn="ctr"/>
                      <a:endParaRPr lang="pl-PL" sz="1600" dirty="0"/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Brak danych</a:t>
                      </a:r>
                    </a:p>
                    <a:p>
                      <a:pPr algn="ctr"/>
                      <a:endParaRPr lang="pl-PL" sz="1600" dirty="0"/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400" dirty="0" smtClean="0">
                <a:latin typeface="Book Antiqua" panose="02040602050305030304" pitchFamily="18" charset="0"/>
              </a:rPr>
              <a:t>Liczba osób bezrobotnych na terenie powiatu kołobrzeskiego lata 2018-2021</a:t>
            </a:r>
            <a:endParaRPr lang="pl-PL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0015831"/>
              </p:ext>
            </p:extLst>
          </p:nvPr>
        </p:nvGraphicFramePr>
        <p:xfrm>
          <a:off x="0" y="1052736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109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>
                <a:latin typeface="Book Antiqua" panose="02040602050305030304" pitchFamily="18" charset="0"/>
              </a:rPr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u="sng" dirty="0" smtClean="0">
                <a:latin typeface="Book Antiqua" panose="02040602050305030304" pitchFamily="18" charset="0"/>
              </a:rPr>
              <a:t>na dzień 30.04.2022 r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. zarejestrowanych było 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1.108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osób, w tym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616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kobiet, dla porównania: 30.04.2021 r. zarejestrowanych było 1.572 osób, w tym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773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kobiety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– nastąpił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spadek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o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464 osoby;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999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to osoby poprzednio pracujące, 57 osób w tej grupie to osoby zwolnione z przyczyn dotyczących zakładu pracy;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69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osoby to osoby niepełnosprawne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Bezrobotni będący w szczególnej sytuacji na rynku pracy w okresie styczeń 2022 – kwiecień 2022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wybrane kategorie </a:t>
            </a:r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246669"/>
              </p:ext>
            </p:extLst>
          </p:nvPr>
        </p:nvGraphicFramePr>
        <p:xfrm>
          <a:off x="459581" y="1412776"/>
          <a:ext cx="822483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>
                <a:latin typeface="Book Antiqua" panose="02040602050305030304" pitchFamily="18" charset="0"/>
              </a:rPr>
              <a:t/>
            </a:r>
            <a:br>
              <a:rPr lang="pl-PL" altLang="pl-PL" sz="2800" b="1" dirty="0" smtClean="0">
                <a:latin typeface="Book Antiqua" panose="02040602050305030304" pitchFamily="18" charset="0"/>
              </a:rPr>
            </a:br>
            <a:endParaRPr lang="pl-PL" altLang="pl-PL" sz="2800" b="1" dirty="0" smtClean="0">
              <a:latin typeface="Book Antiqua" panose="02040602050305030304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Od 01.01.2022 r. do 30.04.2022 r. do Powiatowego Urzędu Pracy w Kołobrzegu wpłynęło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973 oferty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pracy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Najwięcej ofert wpływa w zawodach: kucharz, pomoc kuchenna, kelner, barman pokojowa, recepcjonista, nauczyciel, konserwator, magazynier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analogicznym okresie wpłynęło: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2021 r. </a:t>
            </a:r>
            <a:r>
              <a:rPr lang="pl-PL" altLang="pl-PL" sz="2800" dirty="0">
                <a:solidFill>
                  <a:schemeClr val="tx1"/>
                </a:solidFill>
                <a:latin typeface="Book Antiqua" panose="02040602050305030304" pitchFamily="18" charset="0"/>
              </a:rPr>
              <a:t>-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401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ofert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2020 r. –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392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oferty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pracy 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Od 01.01.2022 r. do 30.04.2022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251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pracy, 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na staż;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W analogicznym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okresie wydano: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2021 r.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-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118 </a:t>
            </a:r>
            <a:r>
              <a:rPr lang="pl-PL" altLang="pl-PL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skierowań do pracy, 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         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skierowań na staż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;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2020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-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504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skierowania do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				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24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skierowań na staż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000" b="1" dirty="0" smtClean="0">
                <a:latin typeface="Book Antiqua" panose="02040602050305030304" pitchFamily="18" charset="0"/>
              </a:rPr>
              <a:t>Współpraca z pracodawcami -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80728"/>
            <a:ext cx="8352928" cy="640871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Od </a:t>
            </a:r>
            <a:r>
              <a:rPr lang="pl-PL" sz="1800" b="1" dirty="0" smtClean="0">
                <a:latin typeface="Book Antiqua" panose="02040602050305030304" pitchFamily="18" charset="0"/>
              </a:rPr>
              <a:t>01.01.2022 r. </a:t>
            </a:r>
            <a:r>
              <a:rPr lang="pl-PL" sz="1800" b="1" dirty="0">
                <a:latin typeface="Book Antiqua" panose="02040602050305030304" pitchFamily="18" charset="0"/>
              </a:rPr>
              <a:t>d</a:t>
            </a:r>
            <a:r>
              <a:rPr lang="pl-PL" sz="1800" b="1" dirty="0" smtClean="0">
                <a:latin typeface="Book Antiqua" panose="02040602050305030304" pitchFamily="18" charset="0"/>
              </a:rPr>
              <a:t>o 30.04.2022 r. </a:t>
            </a:r>
            <a:r>
              <a:rPr lang="pl-PL" sz="1800" dirty="0" smtClean="0">
                <a:latin typeface="Book Antiqua" panose="02040602050305030304" pitchFamily="18" charset="0"/>
              </a:rPr>
              <a:t>do Powiatowego Urzędu Pracy  </a:t>
            </a:r>
            <a:br>
              <a:rPr lang="pl-PL" sz="1800" dirty="0" smtClean="0">
                <a:latin typeface="Book Antiqua" panose="02040602050305030304" pitchFamily="18" charset="0"/>
              </a:rPr>
            </a:br>
            <a:r>
              <a:rPr lang="pl-PL" sz="1800" dirty="0" smtClean="0">
                <a:latin typeface="Book Antiqua" panose="02040602050305030304" pitchFamily="18" charset="0"/>
              </a:rPr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 wpłynęło </a:t>
            </a:r>
            <a:r>
              <a:rPr lang="pl-PL" sz="1800" b="1" dirty="0" smtClean="0">
                <a:latin typeface="Book Antiqua" panose="02040602050305030304" pitchFamily="18" charset="0"/>
              </a:rPr>
              <a:t>1147 </a:t>
            </a:r>
            <a:r>
              <a:rPr lang="pl-PL" sz="1800" b="1" dirty="0" smtClean="0">
                <a:latin typeface="Book Antiqua" panose="02040602050305030304" pitchFamily="18" charset="0"/>
              </a:rPr>
              <a:t>oświadczeń </a:t>
            </a:r>
            <a:r>
              <a:rPr lang="pl-PL" sz="1800" dirty="0" smtClean="0">
                <a:latin typeface="Book Antiqua" panose="02040602050305030304" pitchFamily="18" charset="0"/>
              </a:rPr>
              <a:t>o zamiarze powierzenia wykonywania pracy </a:t>
            </a:r>
            <a:r>
              <a:rPr lang="pl-PL" sz="1800" dirty="0">
                <a:latin typeface="Book Antiqua" panose="02040602050305030304" pitchFamily="18" charset="0"/>
              </a:rPr>
              <a:t>obywatelom </a:t>
            </a:r>
            <a:r>
              <a:rPr lang="pl-PL" sz="1800" dirty="0" smtClean="0">
                <a:latin typeface="Book Antiqua" panose="02040602050305030304" pitchFamily="18" charset="0"/>
              </a:rPr>
              <a:t>Ukrainy, Republiki Armenii, Republiki Białorusi, Republiki Gruzji, Republiki Mołdowy, Federacji Rosyjskiej </a:t>
            </a:r>
            <a:endParaRPr lang="pl-PL" sz="1800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przyjęto </a:t>
            </a:r>
            <a:r>
              <a:rPr lang="pl-PL" sz="1800" dirty="0">
                <a:latin typeface="Book Antiqua" panose="02040602050305030304" pitchFamily="18" charset="0"/>
              </a:rPr>
              <a:t>do realizacji </a:t>
            </a:r>
            <a:r>
              <a:rPr lang="pl-PL" sz="1800" b="1" dirty="0" smtClean="0">
                <a:latin typeface="Book Antiqua" panose="02040602050305030304" pitchFamily="18" charset="0"/>
              </a:rPr>
              <a:t>281 </a:t>
            </a:r>
            <a:r>
              <a:rPr lang="pl-PL" sz="1800" b="1" dirty="0" smtClean="0">
                <a:latin typeface="Book Antiqua" panose="02040602050305030304" pitchFamily="18" charset="0"/>
              </a:rPr>
              <a:t>wniosków </a:t>
            </a:r>
            <a:r>
              <a:rPr lang="pl-PL" sz="1800" dirty="0" smtClean="0">
                <a:latin typeface="Book Antiqua" panose="02040602050305030304" pitchFamily="18" charset="0"/>
              </a:rPr>
              <a:t>o </a:t>
            </a:r>
            <a:r>
              <a:rPr lang="pl-PL" sz="1800" dirty="0">
                <a:latin typeface="Book Antiqua" panose="02040602050305030304" pitchFamily="18" charset="0"/>
              </a:rPr>
              <a:t>wydanie </a:t>
            </a:r>
            <a:r>
              <a:rPr lang="pl-PL" sz="1800" b="1" dirty="0">
                <a:latin typeface="Book Antiqua" panose="02040602050305030304" pitchFamily="18" charset="0"/>
              </a:rPr>
              <a:t>zezwolenia na </a:t>
            </a:r>
            <a:r>
              <a:rPr lang="pl-PL" sz="1800" b="1" dirty="0" smtClean="0">
                <a:latin typeface="Book Antiqua" panose="02040602050305030304" pitchFamily="18" charset="0"/>
              </a:rPr>
              <a:t>pracę sezonową </a:t>
            </a:r>
            <a:r>
              <a:rPr lang="pl-PL" sz="1800" dirty="0" smtClean="0">
                <a:latin typeface="Book Antiqua" panose="02040602050305030304" pitchFamily="18" charset="0"/>
              </a:rPr>
              <a:t>cudzoziemców.</a:t>
            </a:r>
          </a:p>
          <a:p>
            <a:pPr marL="0" indent="0" algn="just"/>
            <a:endParaRPr lang="pl-PL" sz="18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2021 r. </a:t>
            </a:r>
            <a:r>
              <a:rPr lang="pl-PL" sz="1800" dirty="0">
                <a:latin typeface="Book Antiqua" panose="02040602050305030304" pitchFamily="18" charset="0"/>
              </a:rPr>
              <a:t>- </a:t>
            </a:r>
            <a:r>
              <a:rPr lang="pl-PL" sz="1800" b="1" dirty="0" smtClean="0">
                <a:latin typeface="Book Antiqua" panose="02040602050305030304" pitchFamily="18" charset="0"/>
              </a:rPr>
              <a:t>842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oświadczeń </a:t>
            </a:r>
            <a:endParaRPr lang="pl-PL" sz="1800" dirty="0" smtClean="0">
              <a:latin typeface="Book Antiqua" panose="02040602050305030304" pitchFamily="18" charset="0"/>
            </a:endParaRPr>
          </a:p>
          <a:p>
            <a:pPr marL="0" lvl="0" indent="0" algn="just"/>
            <a:r>
              <a:rPr lang="pl-PL" sz="1800" dirty="0">
                <a:latin typeface="Book Antiqua" panose="02040602050305030304" pitchFamily="18" charset="0"/>
              </a:rPr>
              <a:t>               </a:t>
            </a:r>
            <a:r>
              <a:rPr lang="pl-PL" sz="1800" b="1" dirty="0" smtClean="0">
                <a:latin typeface="Book Antiqua" panose="02040602050305030304" pitchFamily="18" charset="0"/>
              </a:rPr>
              <a:t>187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</a:t>
            </a:r>
            <a:r>
              <a:rPr lang="pl-PL" sz="1800" dirty="0" smtClean="0">
                <a:latin typeface="Book Antiqua" panose="02040602050305030304" pitchFamily="18" charset="0"/>
              </a:rPr>
              <a:t>sezonową</a:t>
            </a:r>
            <a:endParaRPr lang="pl-PL" sz="1800" b="1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2020 r. -  </a:t>
            </a:r>
            <a:r>
              <a:rPr lang="pl-PL" sz="1800" b="1" dirty="0" smtClean="0">
                <a:latin typeface="Book Antiqua" panose="02040602050305030304" pitchFamily="18" charset="0"/>
              </a:rPr>
              <a:t>772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 smtClean="0">
                <a:latin typeface="Book Antiqua" panose="02040602050305030304" pitchFamily="18" charset="0"/>
              </a:rPr>
              <a:t>oświadczeń (…)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		</a:t>
            </a:r>
            <a:r>
              <a:rPr lang="pl-PL" sz="1800" b="1" dirty="0" smtClean="0">
                <a:latin typeface="Book Antiqua" panose="02040602050305030304" pitchFamily="18" charset="0"/>
              </a:rPr>
              <a:t>187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</a:t>
            </a:r>
            <a:r>
              <a:rPr lang="pl-PL" sz="1800" dirty="0" smtClean="0">
                <a:latin typeface="Book Antiqua" panose="02040602050305030304" pitchFamily="18" charset="0"/>
              </a:rPr>
              <a:t>sezonową</a:t>
            </a:r>
            <a:endParaRPr lang="pl-PL" sz="1800" dirty="0" smtClean="0"/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8867</TotalTime>
  <Words>533</Words>
  <Application>Microsoft Office PowerPoint</Application>
  <PresentationFormat>Pokaz na ekranie (4:3)</PresentationFormat>
  <Paragraphs>147</Paragraphs>
  <Slides>14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6" baseType="lpstr">
      <vt:lpstr>Projekt domyślny</vt:lpstr>
      <vt:lpstr>Microsoft Word Picture</vt:lpstr>
      <vt:lpstr>Powiatowy Urząd Pracy  w Kołobrzegu</vt:lpstr>
      <vt:lpstr>Stopa bezrobocia (stosunek osób bezrobotnych do ludności aktywnej zawodowo) na obszarze kraju, terenie powiatu kołobrzeskiego oraz województwa zachodniopomorskiego  styczeń 2022– marzec 2022</vt:lpstr>
      <vt:lpstr>Stopa bezrobocia – c.d.  kwiecień 2022 – maj 2022</vt:lpstr>
      <vt:lpstr>Liczba osób bezrobotnych na terenie powiatu kołobrzeskiego lata 2018-2021</vt:lpstr>
      <vt:lpstr>    Liczba zarejestrowanych osób</vt:lpstr>
      <vt:lpstr> Bezrobotni będący w szczególnej sytuacji na rynku pracy w okresie styczeń 2022 – kwiecień 2022  – wybrane kategorie </vt:lpstr>
      <vt:lpstr> Współpraca z pracodawcami </vt:lpstr>
      <vt:lpstr>Współpraca z pracodawcami </vt:lpstr>
      <vt:lpstr>Współpraca z pracodawcami - zatrudnianie cudzoziemców</vt:lpstr>
      <vt:lpstr> Współpraca z pracodawcami – zatrudnianie cudzoziemców</vt:lpstr>
      <vt:lpstr>Podjęcia pracy</vt:lpstr>
      <vt:lpstr>Prezentacja programu PowerPoint</vt:lpstr>
      <vt:lpstr> Aktywne formy promocji zatrudnienia realizowane przez Powiatowy Urząd Pracy w Kołobrzegu  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Lenovo</cp:lastModifiedBy>
  <cp:revision>812</cp:revision>
  <cp:lastPrinted>2021-06-15T12:11:15Z</cp:lastPrinted>
  <dcterms:created xsi:type="dcterms:W3CDTF">2009-09-25T08:36:06Z</dcterms:created>
  <dcterms:modified xsi:type="dcterms:W3CDTF">2022-06-08T08:41:59Z</dcterms:modified>
</cp:coreProperties>
</file>