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314" r:id="rId3"/>
    <p:sldId id="325" r:id="rId4"/>
    <p:sldId id="330" r:id="rId5"/>
    <p:sldId id="336" r:id="rId6"/>
    <p:sldId id="323" r:id="rId7"/>
    <p:sldId id="259" r:id="rId8"/>
    <p:sldId id="261" r:id="rId9"/>
    <p:sldId id="264" r:id="rId10"/>
    <p:sldId id="331" r:id="rId11"/>
    <p:sldId id="306" r:id="rId12"/>
    <p:sldId id="333" r:id="rId13"/>
    <p:sldId id="266" r:id="rId14"/>
    <p:sldId id="324" r:id="rId15"/>
    <p:sldId id="334" r:id="rId16"/>
    <p:sldId id="271" r:id="rId17"/>
  </p:sldIdLst>
  <p:sldSz cx="9144000" cy="6858000" type="screen4x3"/>
  <p:notesSz cx="6761163" cy="9942513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Arial" charset="0"/>
      </a:defRPr>
    </a:lvl1pPr>
    <a:lvl2pPr marL="742950" indent="-285750" algn="l" defTabSz="449263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Arial" charset="0"/>
      </a:defRPr>
    </a:lvl2pPr>
    <a:lvl3pPr marL="1143000" indent="-228600" algn="l" defTabSz="449263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Arial" charset="0"/>
      </a:defRPr>
    </a:lvl3pPr>
    <a:lvl4pPr marL="1600200" indent="-228600" algn="l" defTabSz="449263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Arial" charset="0"/>
      </a:defRPr>
    </a:lvl4pPr>
    <a:lvl5pPr marL="2057400" indent="-228600" algn="l" defTabSz="449263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800" kern="1200">
        <a:solidFill>
          <a:schemeClr val="bg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800" kern="1200">
        <a:solidFill>
          <a:schemeClr val="bg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800" kern="1200">
        <a:solidFill>
          <a:schemeClr val="bg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800" kern="1200">
        <a:solidFill>
          <a:schemeClr val="bg1"/>
        </a:solidFill>
        <a:latin typeface="Arial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ell" initials="D" lastIdx="1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 pośredni 2 — Ak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Styl pośredni 2 — Ak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Bez stylu, siatka tabeli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739" autoAdjust="0"/>
    <p:restoredTop sz="86279" autoAdjust="0"/>
  </p:normalViewPr>
  <p:slideViewPr>
    <p:cSldViewPr>
      <p:cViewPr>
        <p:scale>
          <a:sx n="76" d="100"/>
          <a:sy n="76" d="100"/>
        </p:scale>
        <p:origin x="-1498" y="-77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0" y="108888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19"/>
        <p:guide pos="220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7938842666449468E-2"/>
          <c:y val="2.3362432664176914E-2"/>
          <c:w val="0.90442740158500912"/>
          <c:h val="0.58506675427876431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2018</c:v>
                </c:pt>
              </c:strCache>
            </c:strRef>
          </c:tx>
          <c:invertIfNegative val="0"/>
          <c:cat>
            <c:strRef>
              <c:f>Arkusz1!$A$2:$A$13</c:f>
              <c:strCache>
                <c:ptCount val="12"/>
                <c:pt idx="0">
                  <c:v>styczeń</c:v>
                </c:pt>
                <c:pt idx="1">
                  <c:v>luty</c:v>
                </c:pt>
                <c:pt idx="2">
                  <c:v>marzec</c:v>
                </c:pt>
                <c:pt idx="3">
                  <c:v>kwiecień</c:v>
                </c:pt>
                <c:pt idx="4">
                  <c:v>maj</c:v>
                </c:pt>
                <c:pt idx="5">
                  <c:v>czerwiec</c:v>
                </c:pt>
                <c:pt idx="6">
                  <c:v>lipiec</c:v>
                </c:pt>
                <c:pt idx="7">
                  <c:v>sierpień</c:v>
                </c:pt>
                <c:pt idx="8">
                  <c:v>wrzesień</c:v>
                </c:pt>
                <c:pt idx="9">
                  <c:v>październik</c:v>
                </c:pt>
                <c:pt idx="10">
                  <c:v>listopad</c:v>
                </c:pt>
                <c:pt idx="11">
                  <c:v>grudzień</c:v>
                </c:pt>
              </c:strCache>
            </c:strRef>
          </c:cat>
          <c:val>
            <c:numRef>
              <c:f>Arkusz1!$B$2:$B$13</c:f>
              <c:numCache>
                <c:formatCode>#,##0</c:formatCode>
                <c:ptCount val="12"/>
                <c:pt idx="0">
                  <c:v>1524</c:v>
                </c:pt>
                <c:pt idx="1">
                  <c:v>1475</c:v>
                </c:pt>
                <c:pt idx="2">
                  <c:v>1366</c:v>
                </c:pt>
                <c:pt idx="3">
                  <c:v>1209</c:v>
                </c:pt>
                <c:pt idx="4" formatCode="General">
                  <c:v>1027</c:v>
                </c:pt>
                <c:pt idx="5" formatCode="General">
                  <c:v>878</c:v>
                </c:pt>
                <c:pt idx="6" formatCode="General">
                  <c:v>737</c:v>
                </c:pt>
                <c:pt idx="7" formatCode="General">
                  <c:v>697</c:v>
                </c:pt>
                <c:pt idx="8" formatCode="General">
                  <c:v>753</c:v>
                </c:pt>
                <c:pt idx="9" formatCode="General">
                  <c:v>772</c:v>
                </c:pt>
                <c:pt idx="10" formatCode="General">
                  <c:v>744</c:v>
                </c:pt>
                <c:pt idx="11" formatCode="General">
                  <c:v>719</c:v>
                </c:pt>
              </c:numCache>
            </c:numRef>
          </c:val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2019</c:v>
                </c:pt>
              </c:strCache>
            </c:strRef>
          </c:tx>
          <c:invertIfNegative val="0"/>
          <c:cat>
            <c:strRef>
              <c:f>Arkusz1!$A$2:$A$13</c:f>
              <c:strCache>
                <c:ptCount val="12"/>
                <c:pt idx="0">
                  <c:v>styczeń</c:v>
                </c:pt>
                <c:pt idx="1">
                  <c:v>luty</c:v>
                </c:pt>
                <c:pt idx="2">
                  <c:v>marzec</c:v>
                </c:pt>
                <c:pt idx="3">
                  <c:v>kwiecień</c:v>
                </c:pt>
                <c:pt idx="4">
                  <c:v>maj</c:v>
                </c:pt>
                <c:pt idx="5">
                  <c:v>czerwiec</c:v>
                </c:pt>
                <c:pt idx="6">
                  <c:v>lipiec</c:v>
                </c:pt>
                <c:pt idx="7">
                  <c:v>sierpień</c:v>
                </c:pt>
                <c:pt idx="8">
                  <c:v>wrzesień</c:v>
                </c:pt>
                <c:pt idx="9">
                  <c:v>październik</c:v>
                </c:pt>
                <c:pt idx="10">
                  <c:v>listopad</c:v>
                </c:pt>
                <c:pt idx="11">
                  <c:v>grudzień</c:v>
                </c:pt>
              </c:strCache>
            </c:strRef>
          </c:cat>
          <c:val>
            <c:numRef>
              <c:f>Arkusz1!$C$2:$C$13</c:f>
              <c:numCache>
                <c:formatCode>General</c:formatCode>
                <c:ptCount val="12"/>
                <c:pt idx="0">
                  <c:v>811</c:v>
                </c:pt>
                <c:pt idx="1">
                  <c:v>836</c:v>
                </c:pt>
                <c:pt idx="2">
                  <c:v>766</c:v>
                </c:pt>
                <c:pt idx="3">
                  <c:v>625</c:v>
                </c:pt>
                <c:pt idx="4">
                  <c:v>552</c:v>
                </c:pt>
                <c:pt idx="5" formatCode="#,##0">
                  <c:v>411</c:v>
                </c:pt>
                <c:pt idx="6" formatCode="#,##0">
                  <c:v>378</c:v>
                </c:pt>
                <c:pt idx="7" formatCode="#,##0">
                  <c:v>354</c:v>
                </c:pt>
                <c:pt idx="8" formatCode="#,##0">
                  <c:v>345</c:v>
                </c:pt>
                <c:pt idx="9" formatCode="#,##0">
                  <c:v>359</c:v>
                </c:pt>
                <c:pt idx="10" formatCode="#,##0">
                  <c:v>348</c:v>
                </c:pt>
                <c:pt idx="11" formatCode="#,##0">
                  <c:v>347</c:v>
                </c:pt>
              </c:numCache>
            </c:numRef>
          </c:val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dPt>
            <c:idx val="11"/>
            <c:invertIfNegative val="0"/>
            <c:bubble3D val="0"/>
          </c:dPt>
          <c:cat>
            <c:strRef>
              <c:f>Arkusz1!$A$2:$A$13</c:f>
              <c:strCache>
                <c:ptCount val="12"/>
                <c:pt idx="0">
                  <c:v>styczeń</c:v>
                </c:pt>
                <c:pt idx="1">
                  <c:v>luty</c:v>
                </c:pt>
                <c:pt idx="2">
                  <c:v>marzec</c:v>
                </c:pt>
                <c:pt idx="3">
                  <c:v>kwiecień</c:v>
                </c:pt>
                <c:pt idx="4">
                  <c:v>maj</c:v>
                </c:pt>
                <c:pt idx="5">
                  <c:v>czerwiec</c:v>
                </c:pt>
                <c:pt idx="6">
                  <c:v>lipiec</c:v>
                </c:pt>
                <c:pt idx="7">
                  <c:v>sierpień</c:v>
                </c:pt>
                <c:pt idx="8">
                  <c:v>wrzesień</c:v>
                </c:pt>
                <c:pt idx="9">
                  <c:v>październik</c:v>
                </c:pt>
                <c:pt idx="10">
                  <c:v>listopad</c:v>
                </c:pt>
                <c:pt idx="11">
                  <c:v>grudzień</c:v>
                </c:pt>
              </c:strCache>
            </c:strRef>
          </c:cat>
          <c:val>
            <c:numRef>
              <c:f>Arkusz1!$D$2:$D$13</c:f>
              <c:numCache>
                <c:formatCode>General</c:formatCode>
                <c:ptCount val="12"/>
                <c:pt idx="0">
                  <c:v>407</c:v>
                </c:pt>
                <c:pt idx="1">
                  <c:v>459</c:v>
                </c:pt>
                <c:pt idx="2">
                  <c:v>489</c:v>
                </c:pt>
                <c:pt idx="3">
                  <c:v>884</c:v>
                </c:pt>
                <c:pt idx="4">
                  <c:v>1057</c:v>
                </c:pt>
                <c:pt idx="5">
                  <c:v>1054</c:v>
                </c:pt>
                <c:pt idx="6">
                  <c:v>1014</c:v>
                </c:pt>
                <c:pt idx="7">
                  <c:v>1020</c:v>
                </c:pt>
                <c:pt idx="8">
                  <c:v>1086</c:v>
                </c:pt>
                <c:pt idx="9">
                  <c:v>1139</c:v>
                </c:pt>
                <c:pt idx="10">
                  <c:v>1266</c:v>
                </c:pt>
                <c:pt idx="11">
                  <c:v>1386</c:v>
                </c:pt>
              </c:numCache>
            </c:numRef>
          </c:val>
        </c:ser>
        <c:ser>
          <c:idx val="3"/>
          <c:order val="3"/>
          <c:tx>
            <c:strRef>
              <c:f>Arkusz1!$E$1</c:f>
              <c:strCache>
                <c:ptCount val="1"/>
                <c:pt idx="0">
                  <c:v>2021</c:v>
                </c:pt>
              </c:strCache>
            </c:strRef>
          </c:tx>
          <c:invertIfNegative val="0"/>
          <c:cat>
            <c:strRef>
              <c:f>Arkusz1!$A$2:$A$13</c:f>
              <c:strCache>
                <c:ptCount val="12"/>
                <c:pt idx="0">
                  <c:v>styczeń</c:v>
                </c:pt>
                <c:pt idx="1">
                  <c:v>luty</c:v>
                </c:pt>
                <c:pt idx="2">
                  <c:v>marzec</c:v>
                </c:pt>
                <c:pt idx="3">
                  <c:v>kwiecień</c:v>
                </c:pt>
                <c:pt idx="4">
                  <c:v>maj</c:v>
                </c:pt>
                <c:pt idx="5">
                  <c:v>czerwiec</c:v>
                </c:pt>
                <c:pt idx="6">
                  <c:v>lipiec</c:v>
                </c:pt>
                <c:pt idx="7">
                  <c:v>sierpień</c:v>
                </c:pt>
                <c:pt idx="8">
                  <c:v>wrzesień</c:v>
                </c:pt>
                <c:pt idx="9">
                  <c:v>październik</c:v>
                </c:pt>
                <c:pt idx="10">
                  <c:v>listopad</c:v>
                </c:pt>
                <c:pt idx="11">
                  <c:v>grudzień</c:v>
                </c:pt>
              </c:strCache>
            </c:strRef>
          </c:cat>
          <c:val>
            <c:numRef>
              <c:f>Arkusz1!$E$2:$E$13</c:f>
              <c:numCache>
                <c:formatCode>General</c:formatCode>
                <c:ptCount val="12"/>
                <c:pt idx="0">
                  <c:v>1559</c:v>
                </c:pt>
                <c:pt idx="1">
                  <c:v>1664</c:v>
                </c:pt>
                <c:pt idx="2">
                  <c:v>1667</c:v>
                </c:pt>
                <c:pt idx="3">
                  <c:v>1527</c:v>
                </c:pt>
                <c:pt idx="4">
                  <c:v>1499</c:v>
                </c:pt>
                <c:pt idx="5">
                  <c:v>1444</c:v>
                </c:pt>
                <c:pt idx="6">
                  <c:v>1336</c:v>
                </c:pt>
                <c:pt idx="7">
                  <c:v>1285</c:v>
                </c:pt>
                <c:pt idx="8">
                  <c:v>1261</c:v>
                </c:pt>
                <c:pt idx="9">
                  <c:v>1253</c:v>
                </c:pt>
                <c:pt idx="10">
                  <c:v>1202</c:v>
                </c:pt>
                <c:pt idx="11">
                  <c:v>1159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shape val="box"/>
        <c:axId val="211736064"/>
        <c:axId val="211737600"/>
        <c:axId val="124013632"/>
      </c:bar3DChart>
      <c:catAx>
        <c:axId val="2117360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211737600"/>
        <c:crosses val="autoZero"/>
        <c:auto val="1"/>
        <c:lblAlgn val="ctr"/>
        <c:lblOffset val="100"/>
        <c:noMultiLvlLbl val="0"/>
      </c:catAx>
      <c:valAx>
        <c:axId val="211737600"/>
        <c:scaling>
          <c:orientation val="minMax"/>
          <c:max val="1600"/>
        </c:scaling>
        <c:delete val="0"/>
        <c:axPos val="l"/>
        <c:numFmt formatCode="#,##0" sourceLinked="1"/>
        <c:majorTickMark val="none"/>
        <c:minorTickMark val="none"/>
        <c:tickLblPos val="nextTo"/>
        <c:crossAx val="211736064"/>
        <c:crosses val="autoZero"/>
        <c:crossBetween val="between"/>
        <c:majorUnit val="200"/>
        <c:minorUnit val="40"/>
      </c:valAx>
      <c:serAx>
        <c:axId val="124013632"/>
        <c:scaling>
          <c:orientation val="minMax"/>
        </c:scaling>
        <c:delete val="1"/>
        <c:axPos val="b"/>
        <c:majorTickMark val="none"/>
        <c:minorTickMark val="none"/>
        <c:tickLblPos val="nextTo"/>
        <c:crossAx val="211737600"/>
        <c:crosses val="autoZero"/>
      </c:ser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100" baseline="0"/>
            </a:pPr>
            <a:endParaRPr lang="pl-PL"/>
          </a:p>
        </c:txPr>
      </c:dTable>
      <c:spPr>
        <a:gradFill>
          <a:gsLst>
            <a:gs pos="0">
              <a:schemeClr val="accent1">
                <a:tint val="66000"/>
                <a:satMod val="160000"/>
              </a:schemeClr>
            </a:gs>
            <a:gs pos="44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plotArea>
    <c:legend>
      <c:legendPos val="t"/>
      <c:layout>
        <c:manualLayout>
          <c:xMode val="edge"/>
          <c:yMode val="edge"/>
          <c:x val="0.5418381753879199"/>
          <c:y val="2.5229568509481853E-2"/>
          <c:w val="0.43871741032370948"/>
          <c:h val="4.8819718037027227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pl-PL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styczeń 2021</c:v>
                </c:pt>
              </c:strCache>
            </c:strRef>
          </c:tx>
          <c:invertIfNegative val="0"/>
          <c:cat>
            <c:strRef>
              <c:f>Arkusz1!$A$2:$A$6</c:f>
              <c:strCache>
                <c:ptCount val="5"/>
                <c:pt idx="0">
                  <c:v>do 30 r.ż.</c:v>
                </c:pt>
                <c:pt idx="1">
                  <c:v>długotrwale bezrobotni</c:v>
                </c:pt>
                <c:pt idx="2">
                  <c:v>powyżej 50 r.ż.</c:v>
                </c:pt>
                <c:pt idx="3">
                  <c:v>niepełnosprawni</c:v>
                </c:pt>
                <c:pt idx="4">
                  <c:v>posiadający co najmniej jedno dziecko do 6 r.ż.</c:v>
                </c:pt>
              </c:strCache>
            </c:strRef>
          </c:cat>
          <c:val>
            <c:numRef>
              <c:f>Arkusz1!$B$2:$B$6</c:f>
              <c:numCache>
                <c:formatCode>General</c:formatCode>
                <c:ptCount val="5"/>
                <c:pt idx="0">
                  <c:v>369</c:v>
                </c:pt>
                <c:pt idx="1">
                  <c:v>187</c:v>
                </c:pt>
                <c:pt idx="2">
                  <c:v>435</c:v>
                </c:pt>
                <c:pt idx="3">
                  <c:v>72</c:v>
                </c:pt>
                <c:pt idx="4">
                  <c:v>206</c:v>
                </c:pt>
              </c:numCache>
            </c:numRef>
          </c:val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luty 2021</c:v>
                </c:pt>
              </c:strCache>
            </c:strRef>
          </c:tx>
          <c:invertIfNegative val="0"/>
          <c:cat>
            <c:strRef>
              <c:f>Arkusz1!$A$2:$A$6</c:f>
              <c:strCache>
                <c:ptCount val="5"/>
                <c:pt idx="0">
                  <c:v>do 30 r.ż.</c:v>
                </c:pt>
                <c:pt idx="1">
                  <c:v>długotrwale bezrobotni</c:v>
                </c:pt>
                <c:pt idx="2">
                  <c:v>powyżej 50 r.ż.</c:v>
                </c:pt>
                <c:pt idx="3">
                  <c:v>niepełnosprawni</c:v>
                </c:pt>
                <c:pt idx="4">
                  <c:v>posiadający co najmniej jedno dziecko do 6 r.ż.</c:v>
                </c:pt>
              </c:strCache>
            </c:strRef>
          </c:cat>
          <c:val>
            <c:numRef>
              <c:f>Arkusz1!$C$2:$C$6</c:f>
              <c:numCache>
                <c:formatCode>General</c:formatCode>
                <c:ptCount val="5"/>
                <c:pt idx="0">
                  <c:v>400</c:v>
                </c:pt>
                <c:pt idx="1">
                  <c:v>214</c:v>
                </c:pt>
                <c:pt idx="2">
                  <c:v>443</c:v>
                </c:pt>
                <c:pt idx="3">
                  <c:v>73</c:v>
                </c:pt>
                <c:pt idx="4">
                  <c:v>225</c:v>
                </c:pt>
              </c:numCache>
            </c:numRef>
          </c:val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marzec 2021</c:v>
                </c:pt>
              </c:strCache>
            </c:strRef>
          </c:tx>
          <c:invertIfNegative val="0"/>
          <c:cat>
            <c:strRef>
              <c:f>Arkusz1!$A$2:$A$6</c:f>
              <c:strCache>
                <c:ptCount val="5"/>
                <c:pt idx="0">
                  <c:v>do 30 r.ż.</c:v>
                </c:pt>
                <c:pt idx="1">
                  <c:v>długotrwale bezrobotni</c:v>
                </c:pt>
                <c:pt idx="2">
                  <c:v>powyżej 50 r.ż.</c:v>
                </c:pt>
                <c:pt idx="3">
                  <c:v>niepełnosprawni</c:v>
                </c:pt>
                <c:pt idx="4">
                  <c:v>posiadający co najmniej jedno dziecko do 6 r.ż.</c:v>
                </c:pt>
              </c:strCache>
            </c:strRef>
          </c:cat>
          <c:val>
            <c:numRef>
              <c:f>Arkusz1!$D$2:$D$6</c:f>
              <c:numCache>
                <c:formatCode>General</c:formatCode>
                <c:ptCount val="5"/>
                <c:pt idx="0">
                  <c:v>408</c:v>
                </c:pt>
                <c:pt idx="1">
                  <c:v>240</c:v>
                </c:pt>
                <c:pt idx="2">
                  <c:v>441</c:v>
                </c:pt>
                <c:pt idx="3">
                  <c:v>69</c:v>
                </c:pt>
                <c:pt idx="4">
                  <c:v>231</c:v>
                </c:pt>
              </c:numCache>
            </c:numRef>
          </c:val>
        </c:ser>
        <c:ser>
          <c:idx val="3"/>
          <c:order val="3"/>
          <c:tx>
            <c:strRef>
              <c:f>Arkusz1!$E$1</c:f>
              <c:strCache>
                <c:ptCount val="1"/>
                <c:pt idx="0">
                  <c:v>kwiecień 2021</c:v>
                </c:pt>
              </c:strCache>
            </c:strRef>
          </c:tx>
          <c:invertIfNegative val="0"/>
          <c:cat>
            <c:strRef>
              <c:f>Arkusz1!$A$2:$A$6</c:f>
              <c:strCache>
                <c:ptCount val="5"/>
                <c:pt idx="0">
                  <c:v>do 30 r.ż.</c:v>
                </c:pt>
                <c:pt idx="1">
                  <c:v>długotrwale bezrobotni</c:v>
                </c:pt>
                <c:pt idx="2">
                  <c:v>powyżej 50 r.ż.</c:v>
                </c:pt>
                <c:pt idx="3">
                  <c:v>niepełnosprawni</c:v>
                </c:pt>
                <c:pt idx="4">
                  <c:v>posiadający co najmniej jedno dziecko do 6 r.ż.</c:v>
                </c:pt>
              </c:strCache>
            </c:strRef>
          </c:cat>
          <c:val>
            <c:numRef>
              <c:f>Arkusz1!$E$2:$E$6</c:f>
              <c:numCache>
                <c:formatCode>General</c:formatCode>
                <c:ptCount val="5"/>
                <c:pt idx="0">
                  <c:v>383</c:v>
                </c:pt>
                <c:pt idx="1">
                  <c:v>305</c:v>
                </c:pt>
                <c:pt idx="2">
                  <c:v>410</c:v>
                </c:pt>
                <c:pt idx="3">
                  <c:v>72</c:v>
                </c:pt>
                <c:pt idx="4">
                  <c:v>226</c:v>
                </c:pt>
              </c:numCache>
            </c:numRef>
          </c:val>
        </c:ser>
        <c:ser>
          <c:idx val="4"/>
          <c:order val="4"/>
          <c:tx>
            <c:strRef>
              <c:f>Arkusz1!$F$1</c:f>
              <c:strCache>
                <c:ptCount val="1"/>
                <c:pt idx="0">
                  <c:v>maj 2021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strRef>
              <c:f>Arkusz1!$A$2:$A$6</c:f>
              <c:strCache>
                <c:ptCount val="5"/>
                <c:pt idx="0">
                  <c:v>do 30 r.ż.</c:v>
                </c:pt>
                <c:pt idx="1">
                  <c:v>długotrwale bezrobotni</c:v>
                </c:pt>
                <c:pt idx="2">
                  <c:v>powyżej 50 r.ż.</c:v>
                </c:pt>
                <c:pt idx="3">
                  <c:v>niepełnosprawni</c:v>
                </c:pt>
                <c:pt idx="4">
                  <c:v>posiadający co najmniej jedno dziecko do 6 r.ż.</c:v>
                </c:pt>
              </c:strCache>
            </c:strRef>
          </c:cat>
          <c:val>
            <c:numRef>
              <c:f>Arkusz1!$F$2:$F$6</c:f>
              <c:numCache>
                <c:formatCode>General</c:formatCode>
                <c:ptCount val="5"/>
                <c:pt idx="0">
                  <c:v>353</c:v>
                </c:pt>
                <c:pt idx="1">
                  <c:v>352</c:v>
                </c:pt>
                <c:pt idx="2">
                  <c:v>389</c:v>
                </c:pt>
                <c:pt idx="3">
                  <c:v>71</c:v>
                </c:pt>
                <c:pt idx="4">
                  <c:v>223</c:v>
                </c:pt>
              </c:numCache>
            </c:numRef>
          </c:val>
        </c:ser>
        <c:ser>
          <c:idx val="5"/>
          <c:order val="5"/>
          <c:tx>
            <c:strRef>
              <c:f>Arkusz1!$G$1</c:f>
              <c:strCache>
                <c:ptCount val="1"/>
                <c:pt idx="0">
                  <c:v>czerwiec 2021</c:v>
                </c:pt>
              </c:strCache>
            </c:strRef>
          </c:tx>
          <c:invertIfNegative val="0"/>
          <c:cat>
            <c:strRef>
              <c:f>Arkusz1!$A$2:$A$6</c:f>
              <c:strCache>
                <c:ptCount val="5"/>
                <c:pt idx="0">
                  <c:v>do 30 r.ż.</c:v>
                </c:pt>
                <c:pt idx="1">
                  <c:v>długotrwale bezrobotni</c:v>
                </c:pt>
                <c:pt idx="2">
                  <c:v>powyżej 50 r.ż.</c:v>
                </c:pt>
                <c:pt idx="3">
                  <c:v>niepełnosprawni</c:v>
                </c:pt>
                <c:pt idx="4">
                  <c:v>posiadający co najmniej jedno dziecko do 6 r.ż.</c:v>
                </c:pt>
              </c:strCache>
            </c:strRef>
          </c:cat>
          <c:val>
            <c:numRef>
              <c:f>Arkusz1!$G$2:$G$6</c:f>
              <c:numCache>
                <c:formatCode>General</c:formatCode>
                <c:ptCount val="5"/>
                <c:pt idx="0">
                  <c:v>339</c:v>
                </c:pt>
                <c:pt idx="1">
                  <c:v>377</c:v>
                </c:pt>
                <c:pt idx="2">
                  <c:v>369</c:v>
                </c:pt>
                <c:pt idx="3">
                  <c:v>73</c:v>
                </c:pt>
                <c:pt idx="4">
                  <c:v>225</c:v>
                </c:pt>
              </c:numCache>
            </c:numRef>
          </c:val>
        </c:ser>
        <c:ser>
          <c:idx val="6"/>
          <c:order val="6"/>
          <c:tx>
            <c:strRef>
              <c:f>Arkusz1!$H$1</c:f>
              <c:strCache>
                <c:ptCount val="1"/>
                <c:pt idx="0">
                  <c:v>lipiec 2021</c:v>
                </c:pt>
              </c:strCache>
            </c:strRef>
          </c:tx>
          <c:invertIfNegative val="0"/>
          <c:cat>
            <c:strRef>
              <c:f>Arkusz1!$A$2:$A$6</c:f>
              <c:strCache>
                <c:ptCount val="5"/>
                <c:pt idx="0">
                  <c:v>do 30 r.ż.</c:v>
                </c:pt>
                <c:pt idx="1">
                  <c:v>długotrwale bezrobotni</c:v>
                </c:pt>
                <c:pt idx="2">
                  <c:v>powyżej 50 r.ż.</c:v>
                </c:pt>
                <c:pt idx="3">
                  <c:v>niepełnosprawni</c:v>
                </c:pt>
                <c:pt idx="4">
                  <c:v>posiadający co najmniej jedno dziecko do 6 r.ż.</c:v>
                </c:pt>
              </c:strCache>
            </c:strRef>
          </c:cat>
          <c:val>
            <c:numRef>
              <c:f>Arkusz1!$H$2:$H$6</c:f>
              <c:numCache>
                <c:formatCode>General</c:formatCode>
                <c:ptCount val="5"/>
                <c:pt idx="0">
                  <c:v>312</c:v>
                </c:pt>
                <c:pt idx="1">
                  <c:v>389</c:v>
                </c:pt>
                <c:pt idx="2">
                  <c:v>345</c:v>
                </c:pt>
                <c:pt idx="3">
                  <c:v>68</c:v>
                </c:pt>
                <c:pt idx="4">
                  <c:v>219</c:v>
                </c:pt>
              </c:numCache>
            </c:numRef>
          </c:val>
        </c:ser>
        <c:ser>
          <c:idx val="7"/>
          <c:order val="7"/>
          <c:tx>
            <c:strRef>
              <c:f>Arkusz1!$I$1</c:f>
              <c:strCache>
                <c:ptCount val="1"/>
                <c:pt idx="0">
                  <c:v>sierpień 2021</c:v>
                </c:pt>
              </c:strCache>
            </c:strRef>
          </c:tx>
          <c:invertIfNegative val="0"/>
          <c:cat>
            <c:strRef>
              <c:f>Arkusz1!$A$2:$A$6</c:f>
              <c:strCache>
                <c:ptCount val="5"/>
                <c:pt idx="0">
                  <c:v>do 30 r.ż.</c:v>
                </c:pt>
                <c:pt idx="1">
                  <c:v>długotrwale bezrobotni</c:v>
                </c:pt>
                <c:pt idx="2">
                  <c:v>powyżej 50 r.ż.</c:v>
                </c:pt>
                <c:pt idx="3">
                  <c:v>niepełnosprawni</c:v>
                </c:pt>
                <c:pt idx="4">
                  <c:v>posiadający co najmniej jedno dziecko do 6 r.ż.</c:v>
                </c:pt>
              </c:strCache>
            </c:strRef>
          </c:cat>
          <c:val>
            <c:numRef>
              <c:f>Arkusz1!$I$2:$I$6</c:f>
              <c:numCache>
                <c:formatCode>General</c:formatCode>
                <c:ptCount val="5"/>
                <c:pt idx="0">
                  <c:v>292</c:v>
                </c:pt>
                <c:pt idx="1">
                  <c:v>399</c:v>
                </c:pt>
                <c:pt idx="2">
                  <c:v>333</c:v>
                </c:pt>
                <c:pt idx="3">
                  <c:v>69</c:v>
                </c:pt>
                <c:pt idx="4">
                  <c:v>207</c:v>
                </c:pt>
              </c:numCache>
            </c:numRef>
          </c:val>
        </c:ser>
        <c:ser>
          <c:idx val="8"/>
          <c:order val="8"/>
          <c:tx>
            <c:strRef>
              <c:f>Arkusz1!$J$1</c:f>
              <c:strCache>
                <c:ptCount val="1"/>
                <c:pt idx="0">
                  <c:v>wrzesień 2021</c:v>
                </c:pt>
              </c:strCache>
            </c:strRef>
          </c:tx>
          <c:invertIfNegative val="0"/>
          <c:cat>
            <c:strRef>
              <c:f>Arkusz1!$A$2:$A$6</c:f>
              <c:strCache>
                <c:ptCount val="5"/>
                <c:pt idx="0">
                  <c:v>do 30 r.ż.</c:v>
                </c:pt>
                <c:pt idx="1">
                  <c:v>długotrwale bezrobotni</c:v>
                </c:pt>
                <c:pt idx="2">
                  <c:v>powyżej 50 r.ż.</c:v>
                </c:pt>
                <c:pt idx="3">
                  <c:v>niepełnosprawni</c:v>
                </c:pt>
                <c:pt idx="4">
                  <c:v>posiadający co najmniej jedno dziecko do 6 r.ż.</c:v>
                </c:pt>
              </c:strCache>
            </c:strRef>
          </c:cat>
          <c:val>
            <c:numRef>
              <c:f>Arkusz1!$J$2:$J$6</c:f>
              <c:numCache>
                <c:formatCode>General</c:formatCode>
                <c:ptCount val="5"/>
                <c:pt idx="0">
                  <c:v>307</c:v>
                </c:pt>
                <c:pt idx="1">
                  <c:v>434</c:v>
                </c:pt>
                <c:pt idx="2">
                  <c:v>331</c:v>
                </c:pt>
                <c:pt idx="3">
                  <c:v>80</c:v>
                </c:pt>
                <c:pt idx="4">
                  <c:v>209</c:v>
                </c:pt>
              </c:numCache>
            </c:numRef>
          </c:val>
        </c:ser>
        <c:ser>
          <c:idx val="9"/>
          <c:order val="9"/>
          <c:tx>
            <c:strRef>
              <c:f>Arkusz1!$K$1</c:f>
              <c:strCache>
                <c:ptCount val="1"/>
                <c:pt idx="0">
                  <c:v>październik 2021</c:v>
                </c:pt>
              </c:strCache>
            </c:strRef>
          </c:tx>
          <c:invertIfNegative val="0"/>
          <c:cat>
            <c:strRef>
              <c:f>Arkusz1!$A$2:$A$6</c:f>
              <c:strCache>
                <c:ptCount val="5"/>
                <c:pt idx="0">
                  <c:v>do 30 r.ż.</c:v>
                </c:pt>
                <c:pt idx="1">
                  <c:v>długotrwale bezrobotni</c:v>
                </c:pt>
                <c:pt idx="2">
                  <c:v>powyżej 50 r.ż.</c:v>
                </c:pt>
                <c:pt idx="3">
                  <c:v>niepełnosprawni</c:v>
                </c:pt>
                <c:pt idx="4">
                  <c:v>posiadający co najmniej jedno dziecko do 6 r.ż.</c:v>
                </c:pt>
              </c:strCache>
            </c:strRef>
          </c:cat>
          <c:val>
            <c:numRef>
              <c:f>Arkusz1!$K$2:$K$6</c:f>
              <c:numCache>
                <c:formatCode>General</c:formatCode>
                <c:ptCount val="5"/>
                <c:pt idx="0">
                  <c:v>304</c:v>
                </c:pt>
                <c:pt idx="1">
                  <c:v>467</c:v>
                </c:pt>
                <c:pt idx="2">
                  <c:v>329</c:v>
                </c:pt>
                <c:pt idx="3">
                  <c:v>81</c:v>
                </c:pt>
                <c:pt idx="4">
                  <c:v>208</c:v>
                </c:pt>
              </c:numCache>
            </c:numRef>
          </c:val>
        </c:ser>
        <c:ser>
          <c:idx val="10"/>
          <c:order val="10"/>
          <c:tx>
            <c:strRef>
              <c:f>Arkusz1!$L$1</c:f>
              <c:strCache>
                <c:ptCount val="1"/>
                <c:pt idx="0">
                  <c:v>listopad 2021</c:v>
                </c:pt>
              </c:strCache>
            </c:strRef>
          </c:tx>
          <c:invertIfNegative val="0"/>
          <c:cat>
            <c:strRef>
              <c:f>Arkusz1!$A$2:$A$6</c:f>
              <c:strCache>
                <c:ptCount val="5"/>
                <c:pt idx="0">
                  <c:v>do 30 r.ż.</c:v>
                </c:pt>
                <c:pt idx="1">
                  <c:v>długotrwale bezrobotni</c:v>
                </c:pt>
                <c:pt idx="2">
                  <c:v>powyżej 50 r.ż.</c:v>
                </c:pt>
                <c:pt idx="3">
                  <c:v>niepełnosprawni</c:v>
                </c:pt>
                <c:pt idx="4">
                  <c:v>posiadający co najmniej jedno dziecko do 6 r.ż.</c:v>
                </c:pt>
              </c:strCache>
            </c:strRef>
          </c:cat>
          <c:val>
            <c:numRef>
              <c:f>Arkusz1!$L$2:$L$6</c:f>
              <c:numCache>
                <c:formatCode>General</c:formatCode>
                <c:ptCount val="5"/>
                <c:pt idx="0">
                  <c:v>271</c:v>
                </c:pt>
                <c:pt idx="1">
                  <c:v>481</c:v>
                </c:pt>
                <c:pt idx="2">
                  <c:v>327</c:v>
                </c:pt>
                <c:pt idx="3">
                  <c:v>81</c:v>
                </c:pt>
                <c:pt idx="4">
                  <c:v>205</c:v>
                </c:pt>
              </c:numCache>
            </c:numRef>
          </c:val>
        </c:ser>
        <c:ser>
          <c:idx val="11"/>
          <c:order val="11"/>
          <c:tx>
            <c:strRef>
              <c:f>Arkusz1!$M$1</c:f>
              <c:strCache>
                <c:ptCount val="1"/>
                <c:pt idx="0">
                  <c:v>grudzień 2021</c:v>
                </c:pt>
              </c:strCache>
            </c:strRef>
          </c:tx>
          <c:invertIfNegative val="0"/>
          <c:cat>
            <c:strRef>
              <c:f>Arkusz1!$A$2:$A$6</c:f>
              <c:strCache>
                <c:ptCount val="5"/>
                <c:pt idx="0">
                  <c:v>do 30 r.ż.</c:v>
                </c:pt>
                <c:pt idx="1">
                  <c:v>długotrwale bezrobotni</c:v>
                </c:pt>
                <c:pt idx="2">
                  <c:v>powyżej 50 r.ż.</c:v>
                </c:pt>
                <c:pt idx="3">
                  <c:v>niepełnosprawni</c:v>
                </c:pt>
                <c:pt idx="4">
                  <c:v>posiadający co najmniej jedno dziecko do 6 r.ż.</c:v>
                </c:pt>
              </c:strCache>
            </c:strRef>
          </c:cat>
          <c:val>
            <c:numRef>
              <c:f>Arkusz1!$M$2:$M$6</c:f>
              <c:numCache>
                <c:formatCode>General</c:formatCode>
                <c:ptCount val="5"/>
                <c:pt idx="0">
                  <c:v>244</c:v>
                </c:pt>
                <c:pt idx="1">
                  <c:v>486</c:v>
                </c:pt>
                <c:pt idx="2">
                  <c:v>333</c:v>
                </c:pt>
                <c:pt idx="3">
                  <c:v>74</c:v>
                </c:pt>
                <c:pt idx="4">
                  <c:v>209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4076800"/>
        <c:axId val="214078976"/>
      </c:barChart>
      <c:catAx>
        <c:axId val="214076800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900">
                <a:latin typeface="Book Antiqua" panose="02040602050305030304" pitchFamily="18" charset="0"/>
              </a:defRPr>
            </a:pPr>
            <a:endParaRPr lang="pl-PL"/>
          </a:p>
        </c:txPr>
        <c:crossAx val="214078976"/>
        <c:crosses val="autoZero"/>
        <c:auto val="1"/>
        <c:lblAlgn val="ctr"/>
        <c:lblOffset val="100"/>
        <c:noMultiLvlLbl val="0"/>
      </c:catAx>
      <c:valAx>
        <c:axId val="214078976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  <a:endParaRPr lang="pl-PL"/>
          </a:p>
        </c:txPr>
        <c:crossAx val="214076800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000"/>
            </a:pPr>
            <a:endParaRPr lang="pl-PL"/>
          </a:p>
        </c:txPr>
      </c:dTable>
    </c:plotArea>
    <c:legend>
      <c:legendPos val="r"/>
      <c:layout/>
      <c:overlay val="0"/>
      <c:txPr>
        <a:bodyPr/>
        <a:lstStyle/>
        <a:p>
          <a:pPr>
            <a:defRPr sz="1050">
              <a:latin typeface="Book Antiqua" panose="02040602050305030304" pitchFamily="18" charset="0"/>
            </a:defRPr>
          </a:pPr>
          <a:endParaRPr lang="pl-PL"/>
        </a:p>
      </c:txPr>
    </c:legend>
    <c:plotVisOnly val="1"/>
    <c:dispBlanksAs val="gap"/>
    <c:showDLblsOverMax val="0"/>
  </c:chart>
  <c:txPr>
    <a:bodyPr/>
    <a:lstStyle/>
    <a:p>
      <a:pPr>
        <a:defRPr sz="1100"/>
      </a:pPr>
      <a:endParaRPr lang="pl-PL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0.53782</cdr:x>
      <cdr:y>0.80092</cdr:y>
    </cdr:from>
    <cdr:to>
      <cdr:x>0.64453</cdr:x>
      <cdr:y>1</cdr:y>
    </cdr:to>
    <cdr:sp macro="" textlink="">
      <cdr:nvSpPr>
        <cdr:cNvPr id="2" name="pole tekstowe 1"/>
        <cdr:cNvSpPr txBox="1"/>
      </cdr:nvSpPr>
      <cdr:spPr>
        <a:xfrm xmlns:a="http://schemas.openxmlformats.org/drawingml/2006/main">
          <a:off x="4608512" y="4392488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pl-PL" sz="11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29051" y="1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ED0A26-970B-4862-BBAC-2A5D3F721354}" type="datetimeFigureOut">
              <a:rPr lang="pl-PL" smtClean="0"/>
              <a:t>27.01.2022</a:t>
            </a:fld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1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29051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F6F366-0C3B-430B-8481-37FC41BADF7B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948590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2" y="0"/>
            <a:ext cx="6761163" cy="99425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/>
        </p:spPr>
        <p:txBody>
          <a:bodyPr wrap="none" lIns="92930" tIns="46465" rIns="92930" bIns="46465" anchor="ctr"/>
          <a:lstStyle/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pl-PL" dirty="0">
              <a:cs typeface="+mn-cs"/>
            </a:endParaRPr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2" y="0"/>
            <a:ext cx="6761163" cy="99425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/>
        </p:spPr>
        <p:txBody>
          <a:bodyPr wrap="none" lIns="92930" tIns="46465" rIns="92930" bIns="46465" anchor="ctr"/>
          <a:lstStyle/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pl-PL" dirty="0">
              <a:cs typeface="+mn-cs"/>
            </a:endParaRPr>
          </a:p>
        </p:txBody>
      </p:sp>
      <p:sp>
        <p:nvSpPr>
          <p:cNvPr id="2051" name="AutoShape 3"/>
          <p:cNvSpPr>
            <a:spLocks noChangeArrowheads="1"/>
          </p:cNvSpPr>
          <p:nvPr/>
        </p:nvSpPr>
        <p:spPr bwMode="auto">
          <a:xfrm>
            <a:off x="2" y="0"/>
            <a:ext cx="6761163" cy="99425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/>
        </p:spPr>
        <p:txBody>
          <a:bodyPr wrap="none" lIns="92930" tIns="46465" rIns="92930" bIns="46465" anchor="ctr"/>
          <a:lstStyle/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pl-PL" dirty="0">
              <a:cs typeface="+mn-cs"/>
            </a:endParaRP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hdr"/>
          </p:nvPr>
        </p:nvSpPr>
        <p:spPr bwMode="auto">
          <a:xfrm>
            <a:off x="2" y="2"/>
            <a:ext cx="2924175" cy="4921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67" tIns="47563" rIns="91467" bIns="47563" numCol="1" anchor="t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54972" algn="l"/>
                <a:tab pos="911558" algn="l"/>
                <a:tab pos="1368143" algn="l"/>
                <a:tab pos="1824729" algn="l"/>
                <a:tab pos="2281314" algn="l"/>
                <a:tab pos="2737900" algn="l"/>
                <a:tab pos="3194485" algn="l"/>
                <a:tab pos="3651071" algn="l"/>
                <a:tab pos="4107656" algn="l"/>
                <a:tab pos="4564242" algn="l"/>
                <a:tab pos="5020827" algn="l"/>
                <a:tab pos="5477413" algn="l"/>
                <a:tab pos="5933998" algn="l"/>
                <a:tab pos="6390584" algn="l"/>
                <a:tab pos="6847169" algn="l"/>
                <a:tab pos="7303755" algn="l"/>
                <a:tab pos="7760340" algn="l"/>
                <a:tab pos="8216926" algn="l"/>
                <a:tab pos="8673511" algn="l"/>
                <a:tab pos="9130097" algn="l"/>
              </a:tabLst>
              <a:defRPr sz="12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dt"/>
          </p:nvPr>
        </p:nvSpPr>
        <p:spPr bwMode="auto">
          <a:xfrm>
            <a:off x="3829050" y="2"/>
            <a:ext cx="2924175" cy="4921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67" tIns="47563" rIns="91467" bIns="47563" numCol="1" anchor="t" anchorCtr="0" compatLnSpc="1">
            <a:prstTxWarp prst="textNoShape">
              <a:avLst/>
            </a:prstTxWarp>
          </a:bodyPr>
          <a:lstStyle>
            <a:lvl1pPr algn="r" eaLnBrk="0" hangingPunct="0">
              <a:buClrTx/>
              <a:buSzPct val="100000"/>
              <a:buFontTx/>
              <a:buNone/>
              <a:tabLst>
                <a:tab pos="0" algn="l"/>
                <a:tab pos="454972" algn="l"/>
                <a:tab pos="911558" algn="l"/>
                <a:tab pos="1368143" algn="l"/>
                <a:tab pos="1824729" algn="l"/>
                <a:tab pos="2281314" algn="l"/>
                <a:tab pos="2737900" algn="l"/>
                <a:tab pos="3194485" algn="l"/>
                <a:tab pos="3651071" algn="l"/>
                <a:tab pos="4107656" algn="l"/>
                <a:tab pos="4564242" algn="l"/>
                <a:tab pos="5020827" algn="l"/>
                <a:tab pos="5477413" algn="l"/>
                <a:tab pos="5933998" algn="l"/>
                <a:tab pos="6390584" algn="l"/>
                <a:tab pos="6847169" algn="l"/>
                <a:tab pos="7303755" algn="l"/>
                <a:tab pos="7760340" algn="l"/>
                <a:tab pos="8216926" algn="l"/>
                <a:tab pos="8673511" algn="l"/>
                <a:tab pos="9130097" algn="l"/>
              </a:tabLst>
              <a:defRPr sz="12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16391" name="Rectangle 6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896938" y="746125"/>
            <a:ext cx="4960937" cy="37226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5" name="Rectangle 7"/>
          <p:cNvSpPr>
            <a:spLocks noGrp="1" noChangeArrowheads="1"/>
          </p:cNvSpPr>
          <p:nvPr>
            <p:ph type="body"/>
          </p:nvPr>
        </p:nvSpPr>
        <p:spPr bwMode="auto">
          <a:xfrm>
            <a:off x="676277" y="4722813"/>
            <a:ext cx="5402263" cy="44704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67" tIns="47563" rIns="91467" bIns="47563" numCol="1" anchor="t" anchorCtr="0" compatLnSpc="1">
            <a:prstTxWarp prst="textNoShape">
              <a:avLst/>
            </a:prstTxWarp>
          </a:bodyPr>
          <a:lstStyle/>
          <a:p>
            <a:pPr lvl="0"/>
            <a:endParaRPr lang="pl-PL" altLang="pl-PL" noProof="0" smtClean="0"/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ftr"/>
          </p:nvPr>
        </p:nvSpPr>
        <p:spPr bwMode="auto">
          <a:xfrm>
            <a:off x="2" y="9444040"/>
            <a:ext cx="2924175" cy="4921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67" tIns="47563" rIns="91467" bIns="47563" numCol="1" anchor="b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54972" algn="l"/>
                <a:tab pos="911558" algn="l"/>
                <a:tab pos="1368143" algn="l"/>
                <a:tab pos="1824729" algn="l"/>
                <a:tab pos="2281314" algn="l"/>
                <a:tab pos="2737900" algn="l"/>
                <a:tab pos="3194485" algn="l"/>
                <a:tab pos="3651071" algn="l"/>
                <a:tab pos="4107656" algn="l"/>
                <a:tab pos="4564242" algn="l"/>
                <a:tab pos="5020827" algn="l"/>
                <a:tab pos="5477413" algn="l"/>
                <a:tab pos="5933998" algn="l"/>
                <a:tab pos="6390584" algn="l"/>
                <a:tab pos="6847169" algn="l"/>
                <a:tab pos="7303755" algn="l"/>
                <a:tab pos="7760340" algn="l"/>
                <a:tab pos="8216926" algn="l"/>
                <a:tab pos="8673511" algn="l"/>
                <a:tab pos="9130097" algn="l"/>
              </a:tabLst>
              <a:defRPr sz="12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sldNum"/>
          </p:nvPr>
        </p:nvSpPr>
        <p:spPr bwMode="auto">
          <a:xfrm>
            <a:off x="3829050" y="9444040"/>
            <a:ext cx="2924175" cy="4921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67" tIns="47563" rIns="91467" bIns="47563" numCol="1" anchor="b" anchorCtr="0" compatLnSpc="1">
            <a:prstTxWarp prst="textNoShape">
              <a:avLst/>
            </a:prstTxWarp>
          </a:bodyPr>
          <a:lstStyle>
            <a:lvl1pPr algn="r" eaLnBrk="0" hangingPunct="0">
              <a:buClrTx/>
              <a:buSzPct val="100000"/>
              <a:buFontTx/>
              <a:buNone/>
              <a:tabLst>
                <a:tab pos="0" algn="l"/>
                <a:tab pos="454972" algn="l"/>
                <a:tab pos="911558" algn="l"/>
                <a:tab pos="1368143" algn="l"/>
                <a:tab pos="1824729" algn="l"/>
                <a:tab pos="2281314" algn="l"/>
                <a:tab pos="2737900" algn="l"/>
                <a:tab pos="3194485" algn="l"/>
                <a:tab pos="3651071" algn="l"/>
                <a:tab pos="4107656" algn="l"/>
                <a:tab pos="4564242" algn="l"/>
                <a:tab pos="5020827" algn="l"/>
                <a:tab pos="5477413" algn="l"/>
                <a:tab pos="5933998" algn="l"/>
                <a:tab pos="6390584" algn="l"/>
                <a:tab pos="6847169" algn="l"/>
                <a:tab pos="7303755" algn="l"/>
                <a:tab pos="7760340" algn="l"/>
                <a:tab pos="8216926" algn="l"/>
                <a:tab pos="8673511" algn="l"/>
                <a:tab pos="9130097" algn="l"/>
              </a:tabLst>
              <a:defRPr sz="120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fld id="{7D6835D3-48D0-4F51-A0DF-8805ABBDD5DC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  <p:extLst>
      <p:ext uri="{BB962C8B-B14F-4D97-AF65-F5344CB8AC3E}">
        <p14:creationId xmlns:p14="http://schemas.microsoft.com/office/powerpoint/2010/main" val="5930745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F8CDD277-6BEC-479C-B061-90B536B9FBA9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1</a:t>
            </a:fld>
            <a:endParaRPr lang="pl-PL" altLang="pl-PL" dirty="0" smtClean="0">
              <a:cs typeface="Arial" charset="0"/>
            </a:endParaRPr>
          </a:p>
        </p:txBody>
      </p:sp>
      <p:sp>
        <p:nvSpPr>
          <p:cNvPr id="19459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1946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5"/>
            <a:ext cx="5403850" cy="4473575"/>
          </a:xfrm>
          <a:noFill/>
        </p:spPr>
        <p:txBody>
          <a:bodyPr wrap="none" anchor="ctr"/>
          <a:lstStyle/>
          <a:p>
            <a:endParaRPr lang="pl-PL" altLang="pl-PL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CE1795D8-B36D-4B9E-BAD2-0C68A6C5A4D5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2</a:t>
            </a:fld>
            <a:endParaRPr lang="pl-PL" altLang="pl-PL" dirty="0" smtClean="0">
              <a:cs typeface="Arial" charset="0"/>
            </a:endParaRPr>
          </a:p>
        </p:txBody>
      </p:sp>
      <p:sp>
        <p:nvSpPr>
          <p:cNvPr id="21507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2150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5"/>
            <a:ext cx="5403850" cy="4473575"/>
          </a:xfrm>
          <a:noFill/>
        </p:spPr>
        <p:txBody>
          <a:bodyPr wrap="none" anchor="ctr"/>
          <a:lstStyle/>
          <a:p>
            <a:endParaRPr lang="pl-PL" altLang="pl-PL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D6835D3-48D0-4F51-A0DF-8805ABBDD5DC}" type="slidenum">
              <a:rPr lang="pl-PL" altLang="pl-PL" smtClean="0"/>
              <a:pPr>
                <a:defRPr/>
              </a:pPr>
              <a:t>6</a:t>
            </a:fld>
            <a:endParaRPr lang="pl-PL" altLang="pl-PL" dirty="0"/>
          </a:p>
        </p:txBody>
      </p:sp>
    </p:spTree>
    <p:extLst>
      <p:ext uri="{BB962C8B-B14F-4D97-AF65-F5344CB8AC3E}">
        <p14:creationId xmlns:p14="http://schemas.microsoft.com/office/powerpoint/2010/main" val="28746152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9C271C10-389C-45F9-A69A-44594B967EF5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7</a:t>
            </a:fld>
            <a:endParaRPr lang="pl-PL" altLang="pl-PL" dirty="0" smtClean="0">
              <a:cs typeface="Arial" charset="0"/>
            </a:endParaRPr>
          </a:p>
        </p:txBody>
      </p:sp>
      <p:sp>
        <p:nvSpPr>
          <p:cNvPr id="33795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3379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5"/>
            <a:ext cx="5403850" cy="4473575"/>
          </a:xfrm>
          <a:noFill/>
        </p:spPr>
        <p:txBody>
          <a:bodyPr wrap="none" anchor="ctr"/>
          <a:lstStyle/>
          <a:p>
            <a:endParaRPr lang="pl-PL" altLang="pl-PL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A1A0E2FE-4957-4E3B-A869-3DC43314AA3C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8</a:t>
            </a:fld>
            <a:endParaRPr lang="pl-PL" altLang="pl-PL" dirty="0" smtClean="0">
              <a:cs typeface="Arial" charset="0"/>
            </a:endParaRPr>
          </a:p>
        </p:txBody>
      </p:sp>
      <p:sp>
        <p:nvSpPr>
          <p:cNvPr id="36867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3686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5"/>
            <a:ext cx="5403850" cy="4473575"/>
          </a:xfrm>
          <a:noFill/>
        </p:spPr>
        <p:txBody>
          <a:bodyPr wrap="none" anchor="ctr"/>
          <a:lstStyle/>
          <a:p>
            <a:endParaRPr lang="pl-PL" altLang="pl-PL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6990D031-C921-4F37-A624-D642D70C122A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9</a:t>
            </a:fld>
            <a:endParaRPr lang="pl-PL" altLang="pl-PL" dirty="0" smtClean="0">
              <a:cs typeface="Arial" charset="0"/>
            </a:endParaRPr>
          </a:p>
        </p:txBody>
      </p:sp>
      <p:sp>
        <p:nvSpPr>
          <p:cNvPr id="44035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4403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5"/>
            <a:ext cx="5403850" cy="4473575"/>
          </a:xfrm>
          <a:noFill/>
        </p:spPr>
        <p:txBody>
          <a:bodyPr wrap="none" anchor="ctr"/>
          <a:lstStyle/>
          <a:p>
            <a:endParaRPr lang="pl-PL" altLang="pl-PL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6990D031-C921-4F37-A624-D642D70C122A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10</a:t>
            </a:fld>
            <a:endParaRPr lang="pl-PL" altLang="pl-PL" dirty="0" smtClean="0">
              <a:cs typeface="Arial" charset="0"/>
            </a:endParaRPr>
          </a:p>
        </p:txBody>
      </p:sp>
      <p:sp>
        <p:nvSpPr>
          <p:cNvPr id="44035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4403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5"/>
            <a:ext cx="5403850" cy="4473575"/>
          </a:xfrm>
          <a:noFill/>
        </p:spPr>
        <p:txBody>
          <a:bodyPr wrap="none" anchor="ctr"/>
          <a:lstStyle/>
          <a:p>
            <a:endParaRPr lang="pl-PL" altLang="pl-PL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E3209786-41B5-441F-8916-7E843CD4F7FB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13</a:t>
            </a:fld>
            <a:endParaRPr lang="pl-PL" altLang="pl-PL" dirty="0" smtClean="0">
              <a:cs typeface="Arial" charset="0"/>
            </a:endParaRPr>
          </a:p>
        </p:txBody>
      </p:sp>
      <p:sp>
        <p:nvSpPr>
          <p:cNvPr id="52227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5222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5"/>
            <a:ext cx="5403850" cy="4473575"/>
          </a:xfrm>
          <a:noFill/>
        </p:spPr>
        <p:txBody>
          <a:bodyPr wrap="none" anchor="ctr"/>
          <a:lstStyle/>
          <a:p>
            <a:endParaRPr lang="pl-PL" altLang="pl-PL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58FBAC74-5B84-47D9-B42E-F3034893221E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16</a:t>
            </a:fld>
            <a:endParaRPr lang="pl-PL" altLang="pl-PL" dirty="0" smtClean="0">
              <a:cs typeface="Arial" charset="0"/>
            </a:endParaRPr>
          </a:p>
        </p:txBody>
      </p:sp>
      <p:sp>
        <p:nvSpPr>
          <p:cNvPr id="64515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6451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5"/>
            <a:ext cx="5403850" cy="4473575"/>
          </a:xfrm>
          <a:noFill/>
        </p:spPr>
        <p:txBody>
          <a:bodyPr wrap="none" anchor="ctr"/>
          <a:lstStyle/>
          <a:p>
            <a:endParaRPr lang="pl-PL" altLang="pl-PL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B33AC5-2569-44D9-862F-CD68569EFE30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390DFB-CDD7-47F5-9D1A-ECDADD01E17B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6225" y="128588"/>
            <a:ext cx="2055813" cy="5992812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28588"/>
            <a:ext cx="6016625" cy="5992812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F5318-3C03-41D4-906A-740915F3FE81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1433512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0F5037-8C5F-435E-AD5E-5C005ECC66F1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ytuł, tekst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1433512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5425" cy="45212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037013" cy="45212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A77BD0-3294-4055-89C8-FD0A15DF6323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ytuł i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1433512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abeli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4838" cy="4521200"/>
          </a:xfrm>
        </p:spPr>
        <p:txBody>
          <a:bodyPr/>
          <a:lstStyle/>
          <a:p>
            <a:pPr lvl="0"/>
            <a:endParaRPr lang="pl-PL" noProof="0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2DACA9-42C1-41E0-BA0A-FB22ACBD34B2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67EBC3-1D97-4BD2-993C-E3FFFAC42AB3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E7E2D-B28F-4924-9844-1D8EF9842F31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5425" cy="4521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037013" cy="4521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C1D7EC-EBF2-48A7-9341-2F78085C9D3B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4A42B-4C3B-4D44-814B-0E9172F657DF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A56BAD-828E-4568-B49A-1625CE0FD801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66FA9C-BD98-4193-8784-FA3C4B3D7883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4F6EB-7126-414B-831D-E679C012E678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E958A1-5399-4C01-9AB0-C485D89D6555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8588"/>
            <a:ext cx="8224838" cy="1433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l-PL" smtClean="0"/>
              <a:t>Kliknij, aby edytować format tekstu tytułu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4838" cy="452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l-PL" smtClean="0"/>
              <a:t>Kliknij, aby edytować format tekstu konspektu</a:t>
            </a:r>
          </a:p>
          <a:p>
            <a:pPr lvl="1"/>
            <a:r>
              <a:rPr lang="en-GB" altLang="pl-PL" smtClean="0"/>
              <a:t>Drugi poziom konspektu</a:t>
            </a:r>
          </a:p>
          <a:p>
            <a:pPr lvl="2"/>
            <a:r>
              <a:rPr lang="en-GB" altLang="pl-PL" smtClean="0"/>
              <a:t>Trzeci poziom konspektu</a:t>
            </a:r>
          </a:p>
          <a:p>
            <a:pPr lvl="3"/>
            <a:r>
              <a:rPr lang="en-GB" altLang="pl-PL" smtClean="0"/>
              <a:t>Czwarty poziom konspektu</a:t>
            </a:r>
          </a:p>
          <a:p>
            <a:pPr lvl="4"/>
            <a:r>
              <a:rPr lang="en-GB" altLang="pl-PL" smtClean="0"/>
              <a:t>Piąty poziom konspektu</a:t>
            </a:r>
          </a:p>
          <a:p>
            <a:pPr lvl="4"/>
            <a:r>
              <a:rPr lang="en-GB" altLang="pl-PL" smtClean="0"/>
              <a:t>Szósty poziom konspektu</a:t>
            </a:r>
          </a:p>
          <a:p>
            <a:pPr lvl="4"/>
            <a:r>
              <a:rPr lang="en-GB" altLang="pl-PL" smtClean="0"/>
              <a:t>Siódmy poziom konspektu</a:t>
            </a:r>
          </a:p>
          <a:p>
            <a:pPr lvl="4"/>
            <a:r>
              <a:rPr lang="en-GB" altLang="pl-PL" smtClean="0"/>
              <a:t>Ósmy poziom konspektu</a:t>
            </a:r>
          </a:p>
          <a:p>
            <a:pPr lvl="4"/>
            <a:r>
              <a:rPr lang="en-GB" altLang="pl-PL" smtClean="0"/>
              <a:t>Dziewiąty poziom konspektu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5225"/>
            <a:ext cx="2128838" cy="4714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8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5225"/>
            <a:ext cx="2128838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8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5225"/>
            <a:ext cx="2890838" cy="4714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8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28838" cy="4714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80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fld id="{7E4F010E-44B5-43E2-80E7-2F97CB510E41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  <p:sldLayoutId id="2147483676" r:id="rId14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5pPr>
      <a:lvl6pPr marL="25146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6pPr>
      <a:lvl7pPr marL="29718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7pPr>
      <a:lvl8pPr marL="34290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8pPr>
      <a:lvl9pPr marL="38862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5pPr>
      <a:lvl6pPr marL="25146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6pPr>
      <a:lvl7pPr marL="29718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7pPr>
      <a:lvl8pPr marL="34290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8pPr>
      <a:lvl9pPr marL="38862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2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0" name="Rectangle 1"/>
          <p:cNvSpPr>
            <a:spLocks noGrp="1" noChangeArrowheads="1"/>
          </p:cNvSpPr>
          <p:nvPr>
            <p:ph type="title"/>
          </p:nvPr>
        </p:nvSpPr>
        <p:spPr>
          <a:xfrm>
            <a:off x="715963" y="692150"/>
            <a:ext cx="7024687" cy="1584325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b="1" dirty="0" smtClean="0">
                <a:latin typeface="Book Antiqua" pitchFamily="18" charset="0"/>
              </a:rPr>
              <a:t>Powiatowy Urząd Pracy </a:t>
            </a:r>
            <a:br>
              <a:rPr lang="pl-PL" altLang="pl-PL" b="1" dirty="0" smtClean="0">
                <a:latin typeface="Book Antiqua" pitchFamily="18" charset="0"/>
              </a:rPr>
            </a:br>
            <a:r>
              <a:rPr lang="pl-PL" altLang="pl-PL" b="1" dirty="0" smtClean="0">
                <a:latin typeface="Book Antiqua" pitchFamily="18" charset="0"/>
              </a:rPr>
              <a:t>w Kołobrzegu</a:t>
            </a:r>
          </a:p>
        </p:txBody>
      </p:sp>
      <p:sp>
        <p:nvSpPr>
          <p:cNvPr id="3251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1042988" y="4724400"/>
            <a:ext cx="6337300" cy="936625"/>
          </a:xfrm>
        </p:spPr>
        <p:txBody>
          <a:bodyPr/>
          <a:lstStyle/>
          <a:p>
            <a:pPr marL="0" indent="0" algn="ctr" eaLnBrk="1" hangingPunct="1">
              <a:lnSpc>
                <a:spcPct val="90000"/>
              </a:lnSpc>
              <a:spcBef>
                <a:spcPts val="600"/>
              </a:spcBef>
              <a:buClrTx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</a:pPr>
            <a:r>
              <a:rPr lang="pl-PL" altLang="pl-PL" sz="2400" b="1" dirty="0" smtClean="0">
                <a:latin typeface="Book Antiqua" pitchFamily="18" charset="0"/>
              </a:rPr>
              <a:t>Sytuacja na kołobrzeskim rynku pracy</a:t>
            </a:r>
          </a:p>
          <a:p>
            <a:pPr marL="0" indent="0" algn="ctr" eaLnBrk="1" hangingPunct="1">
              <a:lnSpc>
                <a:spcPct val="90000"/>
              </a:lnSpc>
              <a:spcBef>
                <a:spcPts val="600"/>
              </a:spcBef>
              <a:buClrTx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</a:pPr>
            <a:r>
              <a:rPr lang="pl-PL" altLang="pl-PL" sz="2400" b="1" dirty="0">
                <a:latin typeface="Book Antiqua" pitchFamily="18" charset="0"/>
              </a:rPr>
              <a:t>stan na dzień </a:t>
            </a:r>
            <a:r>
              <a:rPr lang="pl-PL" altLang="pl-PL" sz="2400" b="1" dirty="0" smtClean="0">
                <a:latin typeface="Book Antiqua" pitchFamily="18" charset="0"/>
              </a:rPr>
              <a:t>31.12.2021 </a:t>
            </a:r>
            <a:r>
              <a:rPr lang="pl-PL" altLang="pl-PL" sz="2400" b="1" dirty="0">
                <a:latin typeface="Book Antiqua" pitchFamily="18" charset="0"/>
              </a:rPr>
              <a:t>r.</a:t>
            </a:r>
          </a:p>
          <a:p>
            <a:pPr marL="0" indent="0" algn="ctr" eaLnBrk="1" hangingPunct="1">
              <a:lnSpc>
                <a:spcPct val="90000"/>
              </a:lnSpc>
              <a:spcBef>
                <a:spcPts val="600"/>
              </a:spcBef>
              <a:buClrTx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</a:pPr>
            <a:r>
              <a:rPr lang="pl-PL" altLang="pl-PL" sz="2400" b="1" dirty="0" smtClean="0">
                <a:latin typeface="Book Antiqua" pitchFamily="18" charset="0"/>
              </a:rPr>
              <a:t> </a:t>
            </a:r>
          </a:p>
        </p:txBody>
      </p:sp>
      <p:graphicFrame>
        <p:nvGraphicFramePr>
          <p:cNvPr id="3249" name="Object 177"/>
          <p:cNvGraphicFramePr>
            <a:graphicFrameLocks noChangeAspect="1"/>
          </p:cNvGraphicFramePr>
          <p:nvPr/>
        </p:nvGraphicFramePr>
        <p:xfrm>
          <a:off x="3708400" y="2636838"/>
          <a:ext cx="1512888" cy="1004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21" r:id="rId4" imgW="1372361" imgH="914400" progId="Word.Picture.8">
                  <p:embed/>
                </p:oleObj>
              </mc:Choice>
              <mc:Fallback>
                <p:oleObj r:id="rId4" imgW="1372361" imgH="914400" progId="Word.Picture.8">
                  <p:embed/>
                  <p:pic>
                    <p:nvPicPr>
                      <p:cNvPr id="0" name="Picture 1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400" y="2636838"/>
                        <a:ext cx="1512888" cy="1004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 noGrp="1" noChangeArrowheads="1"/>
          </p:cNvSpPr>
          <p:nvPr>
            <p:ph type="title"/>
          </p:nvPr>
        </p:nvSpPr>
        <p:spPr>
          <a:xfrm>
            <a:off x="611188" y="260350"/>
            <a:ext cx="8086725" cy="88265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400" b="1" dirty="0" smtClean="0">
                <a:latin typeface="Book Antiqua" panose="02040602050305030304" pitchFamily="18" charset="0"/>
              </a:rPr>
              <a:t>Współpraca z pracodawcami</a:t>
            </a:r>
            <a:r>
              <a:rPr lang="pl-PL" altLang="pl-PL" sz="2800" b="1" dirty="0" smtClean="0"/>
              <a:t/>
            </a:r>
            <a:br>
              <a:rPr lang="pl-PL" altLang="pl-PL" sz="2800" b="1" dirty="0" smtClean="0"/>
            </a:br>
            <a:endParaRPr lang="pl-PL" altLang="pl-PL" sz="2800" b="1" dirty="0" smtClean="0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0363" y="900113"/>
            <a:ext cx="8229600" cy="5624512"/>
          </a:xfrm>
        </p:spPr>
        <p:txBody>
          <a:bodyPr/>
          <a:lstStyle/>
          <a:p>
            <a:pPr marL="0" indent="0" algn="just" eaLnBrk="1" hangingPunct="1"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    Od 01.01.2021 r. do 31.12.2021 r. doradcy klienta wydali:</a:t>
            </a:r>
          </a:p>
          <a:p>
            <a:pPr marL="457200" indent="-457200" algn="just" eaLnBrk="1" hangingPunct="1">
              <a:buFontTx/>
              <a:buChar char="-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592 skierowań </a:t>
            </a: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do pracy, </a:t>
            </a:r>
          </a:p>
          <a:p>
            <a:pPr marL="457200" indent="-457200" algn="just" eaLnBrk="1" hangingPunct="1">
              <a:buFontTx/>
              <a:buChar char="-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49 skierowań </a:t>
            </a:r>
            <a:r>
              <a:rPr lang="pl-PL" altLang="pl-PL" sz="2400" dirty="0">
                <a:solidFill>
                  <a:schemeClr val="tx1"/>
                </a:solidFill>
                <a:latin typeface="Book Antiqua" panose="02040602050305030304" pitchFamily="18" charset="0"/>
              </a:rPr>
              <a:t>na </a:t>
            </a: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staż;</a:t>
            </a:r>
          </a:p>
          <a:p>
            <a:pPr marL="0" indent="0" algn="just" eaLnBrk="1" hangingPunct="1"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endParaRPr lang="pl-PL" altLang="pl-PL" sz="2400" dirty="0" smtClean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marL="338138" indent="-338138" algn="just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dirty="0">
                <a:solidFill>
                  <a:schemeClr val="tx1"/>
                </a:solidFill>
                <a:latin typeface="Book Antiqua" panose="02040602050305030304" pitchFamily="18" charset="0"/>
              </a:rPr>
              <a:t>W analogicznym </a:t>
            </a: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okresie wydano:</a:t>
            </a:r>
            <a:endParaRPr lang="pl-PL" altLang="pl-PL" sz="2400" dirty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marL="338138" indent="-338138" algn="just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w 2020 </a:t>
            </a:r>
            <a:r>
              <a:rPr lang="pl-PL" altLang="pl-PL" sz="2400" dirty="0">
                <a:solidFill>
                  <a:schemeClr val="tx1"/>
                </a:solidFill>
                <a:latin typeface="Book Antiqua" panose="02040602050305030304" pitchFamily="18" charset="0"/>
              </a:rPr>
              <a:t>r. </a:t>
            </a: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-  </a:t>
            </a:r>
            <a:r>
              <a:rPr lang="pl-PL" altLang="pl-PL" sz="24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786</a:t>
            </a: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skierowania do pracy</a:t>
            </a:r>
          </a:p>
          <a:p>
            <a:pPr marL="338138" indent="-338138" algn="just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				   </a:t>
            </a:r>
            <a:r>
              <a:rPr lang="pl-PL" altLang="pl-PL" sz="24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27</a:t>
            </a: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skierowań na staż	</a:t>
            </a:r>
            <a:endParaRPr lang="pl-PL" altLang="pl-PL" sz="2400" dirty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marL="338138" indent="-338138" algn="just" eaLnBrk="1" hangingPunct="1">
              <a:spcBef>
                <a:spcPts val="600"/>
              </a:spcBef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w 2019 </a:t>
            </a:r>
            <a:r>
              <a:rPr lang="pl-PL" altLang="pl-PL" sz="2400" dirty="0">
                <a:solidFill>
                  <a:schemeClr val="tx1"/>
                </a:solidFill>
                <a:latin typeface="Book Antiqua" panose="02040602050305030304" pitchFamily="18" charset="0"/>
              </a:rPr>
              <a:t>r. - </a:t>
            </a: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</a:t>
            </a:r>
            <a:r>
              <a:rPr lang="pl-PL" altLang="pl-PL" sz="24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3.226</a:t>
            </a: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skierowania do pracy</a:t>
            </a:r>
          </a:p>
          <a:p>
            <a:pPr marL="338138" indent="-338138" algn="just" eaLnBrk="1" hangingPunct="1">
              <a:spcBef>
                <a:spcPts val="600"/>
              </a:spcBef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dirty="0">
                <a:solidFill>
                  <a:schemeClr val="tx1"/>
                </a:solidFill>
                <a:latin typeface="Book Antiqua" panose="02040602050305030304" pitchFamily="18" charset="0"/>
              </a:rPr>
              <a:t>	</a:t>
            </a: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			  </a:t>
            </a:r>
            <a:r>
              <a:rPr lang="pl-PL" altLang="pl-PL" sz="24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89</a:t>
            </a: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skierowań na staż 	</a:t>
            </a:r>
            <a:endParaRPr lang="pl-PL" altLang="pl-PL" sz="2400" dirty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marL="457200" indent="-457200" algn="just" eaLnBrk="1" hangingPunct="1">
              <a:buFontTx/>
              <a:buChar char="-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endParaRPr lang="pl-PL" altLang="pl-PL" sz="2800" dirty="0" smtClean="0">
              <a:solidFill>
                <a:schemeClr val="tx1"/>
              </a:solidFill>
              <a:latin typeface="Book Antiqua" panose="0204060205030503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ytuł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780132"/>
          </a:xfrm>
        </p:spPr>
        <p:txBody>
          <a:bodyPr/>
          <a:lstStyle/>
          <a:p>
            <a:r>
              <a:rPr lang="pl-PL" sz="2000" b="1" dirty="0" smtClean="0">
                <a:latin typeface="Book Antiqua" panose="02040602050305030304" pitchFamily="18" charset="0"/>
              </a:rPr>
              <a:t>Współpraca z pracodawcami - </a:t>
            </a:r>
            <a:r>
              <a:rPr lang="pl-PL" sz="2400" b="1" i="1" dirty="0" smtClean="0">
                <a:latin typeface="Book Antiqua" panose="02040602050305030304" pitchFamily="18" charset="0"/>
              </a:rPr>
              <a:t>zatrudnianie cudzoziemców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5536" y="980728"/>
            <a:ext cx="8352928" cy="6408712"/>
          </a:xfrm>
        </p:spPr>
        <p:txBody>
          <a:bodyPr/>
          <a:lstStyle/>
          <a:p>
            <a:pPr marL="0" indent="0" algn="just"/>
            <a:endParaRPr lang="pl-PL" sz="1600" dirty="0"/>
          </a:p>
          <a:p>
            <a:pPr marL="0" indent="0" algn="just"/>
            <a:r>
              <a:rPr lang="pl-PL" sz="1800" dirty="0" smtClean="0">
                <a:latin typeface="Book Antiqua" panose="02040602050305030304" pitchFamily="18" charset="0"/>
              </a:rPr>
              <a:t>Od </a:t>
            </a:r>
            <a:r>
              <a:rPr lang="pl-PL" sz="1800" b="1" dirty="0" smtClean="0">
                <a:latin typeface="Book Antiqua" panose="02040602050305030304" pitchFamily="18" charset="0"/>
              </a:rPr>
              <a:t>01.01.2021 r. </a:t>
            </a:r>
            <a:r>
              <a:rPr lang="pl-PL" sz="1800" b="1" dirty="0">
                <a:latin typeface="Book Antiqua" panose="02040602050305030304" pitchFamily="18" charset="0"/>
              </a:rPr>
              <a:t>d</a:t>
            </a:r>
            <a:r>
              <a:rPr lang="pl-PL" sz="1800" b="1" dirty="0" smtClean="0">
                <a:latin typeface="Book Antiqua" panose="02040602050305030304" pitchFamily="18" charset="0"/>
              </a:rPr>
              <a:t>o 31.12.2021 r. </a:t>
            </a:r>
            <a:r>
              <a:rPr lang="pl-PL" sz="1800" dirty="0" smtClean="0">
                <a:latin typeface="Book Antiqua" panose="02040602050305030304" pitchFamily="18" charset="0"/>
              </a:rPr>
              <a:t>do Powiatowego Urzędu Pracy  </a:t>
            </a:r>
            <a:br>
              <a:rPr lang="pl-PL" sz="1800" dirty="0" smtClean="0">
                <a:latin typeface="Book Antiqua" panose="02040602050305030304" pitchFamily="18" charset="0"/>
              </a:rPr>
            </a:br>
            <a:r>
              <a:rPr lang="pl-PL" sz="1800" dirty="0" smtClean="0">
                <a:latin typeface="Book Antiqua" panose="02040602050305030304" pitchFamily="18" charset="0"/>
              </a:rPr>
              <a:t>w Kołobrzegu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l-PL" sz="1800" dirty="0" smtClean="0">
                <a:latin typeface="Book Antiqua" panose="02040602050305030304" pitchFamily="18" charset="0"/>
              </a:rPr>
              <a:t> wpłynęło </a:t>
            </a:r>
            <a:r>
              <a:rPr lang="pl-PL" sz="1800" b="1" dirty="0" smtClean="0">
                <a:latin typeface="Book Antiqua" panose="02040602050305030304" pitchFamily="18" charset="0"/>
              </a:rPr>
              <a:t>3340 oświadczeń </a:t>
            </a:r>
            <a:r>
              <a:rPr lang="pl-PL" sz="1800" dirty="0" smtClean="0">
                <a:latin typeface="Book Antiqua" panose="02040602050305030304" pitchFamily="18" charset="0"/>
              </a:rPr>
              <a:t>o zamiarze powierzenia wykonywania pracy </a:t>
            </a:r>
            <a:r>
              <a:rPr lang="pl-PL" sz="1800" dirty="0">
                <a:latin typeface="Book Antiqua" panose="02040602050305030304" pitchFamily="18" charset="0"/>
              </a:rPr>
              <a:t>obywatelom </a:t>
            </a:r>
            <a:r>
              <a:rPr lang="pl-PL" sz="1800" dirty="0" smtClean="0">
                <a:latin typeface="Book Antiqua" panose="02040602050305030304" pitchFamily="18" charset="0"/>
              </a:rPr>
              <a:t>Ukrainy, Republiki Armenii, Republiki Białorusi, Republiki Gruzji, Republiki Mołdowy, Federacji Rosyjskiej </a:t>
            </a:r>
            <a:endParaRPr lang="pl-PL" sz="1800" dirty="0">
              <a:latin typeface="Book Antiqua" panose="0204060205030503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pl-PL" sz="1800" dirty="0" smtClean="0">
                <a:latin typeface="Book Antiqua" panose="02040602050305030304" pitchFamily="18" charset="0"/>
              </a:rPr>
              <a:t>przyjęto </a:t>
            </a:r>
            <a:r>
              <a:rPr lang="pl-PL" sz="1800" dirty="0">
                <a:latin typeface="Book Antiqua" panose="02040602050305030304" pitchFamily="18" charset="0"/>
              </a:rPr>
              <a:t>do realizacji </a:t>
            </a:r>
            <a:r>
              <a:rPr lang="pl-PL" sz="1800" b="1" dirty="0" smtClean="0">
                <a:latin typeface="Book Antiqua" panose="02040602050305030304" pitchFamily="18" charset="0"/>
              </a:rPr>
              <a:t>559 wniosków </a:t>
            </a:r>
            <a:r>
              <a:rPr lang="pl-PL" sz="1800" dirty="0" smtClean="0">
                <a:latin typeface="Book Antiqua" panose="02040602050305030304" pitchFamily="18" charset="0"/>
              </a:rPr>
              <a:t>o </a:t>
            </a:r>
            <a:r>
              <a:rPr lang="pl-PL" sz="1800" dirty="0">
                <a:latin typeface="Book Antiqua" panose="02040602050305030304" pitchFamily="18" charset="0"/>
              </a:rPr>
              <a:t>wydanie </a:t>
            </a:r>
            <a:r>
              <a:rPr lang="pl-PL" sz="1800" b="1" dirty="0">
                <a:latin typeface="Book Antiqua" panose="02040602050305030304" pitchFamily="18" charset="0"/>
              </a:rPr>
              <a:t>zezwolenia na </a:t>
            </a:r>
            <a:r>
              <a:rPr lang="pl-PL" sz="1800" b="1" dirty="0" smtClean="0">
                <a:latin typeface="Book Antiqua" panose="02040602050305030304" pitchFamily="18" charset="0"/>
              </a:rPr>
              <a:t>pracę sezonową </a:t>
            </a:r>
            <a:r>
              <a:rPr lang="pl-PL" sz="1800" dirty="0" smtClean="0">
                <a:latin typeface="Book Antiqua" panose="02040602050305030304" pitchFamily="18" charset="0"/>
              </a:rPr>
              <a:t>cudzoziemców.</a:t>
            </a:r>
          </a:p>
          <a:p>
            <a:pPr marL="0" indent="0" algn="just"/>
            <a:endParaRPr lang="pl-PL" sz="1800" dirty="0" smtClean="0">
              <a:latin typeface="Book Antiqua" panose="02040602050305030304" pitchFamily="18" charset="0"/>
            </a:endParaRPr>
          </a:p>
          <a:p>
            <a:pPr marL="0" indent="0" algn="just"/>
            <a:r>
              <a:rPr lang="pl-PL" sz="1800" dirty="0" smtClean="0">
                <a:latin typeface="Book Antiqua" panose="02040602050305030304" pitchFamily="18" charset="0"/>
              </a:rPr>
              <a:t>W analogicznym okresie:</a:t>
            </a:r>
          </a:p>
          <a:p>
            <a:pPr marL="0" indent="0" algn="just"/>
            <a:r>
              <a:rPr lang="pl-PL" sz="1800" dirty="0" smtClean="0">
                <a:latin typeface="Book Antiqua" panose="02040602050305030304" pitchFamily="18" charset="0"/>
              </a:rPr>
              <a:t>2020 r. -  </a:t>
            </a:r>
            <a:r>
              <a:rPr lang="pl-PL" sz="1800" b="1" dirty="0" smtClean="0">
                <a:latin typeface="Book Antiqua" panose="02040602050305030304" pitchFamily="18" charset="0"/>
              </a:rPr>
              <a:t>2422</a:t>
            </a:r>
            <a:r>
              <a:rPr lang="pl-PL" sz="1800" dirty="0" smtClean="0">
                <a:latin typeface="Book Antiqua" panose="02040602050305030304" pitchFamily="18" charset="0"/>
              </a:rPr>
              <a:t> oświadczeń (…)</a:t>
            </a:r>
          </a:p>
          <a:p>
            <a:pPr marL="0" indent="0" algn="just"/>
            <a:r>
              <a:rPr lang="pl-PL" sz="1800" dirty="0" smtClean="0">
                <a:latin typeface="Book Antiqua" panose="02040602050305030304" pitchFamily="18" charset="0"/>
              </a:rPr>
              <a:t>		 </a:t>
            </a:r>
            <a:r>
              <a:rPr lang="pl-PL" sz="1800" b="1" dirty="0" smtClean="0">
                <a:latin typeface="Book Antiqua" panose="02040602050305030304" pitchFamily="18" charset="0"/>
              </a:rPr>
              <a:t>398</a:t>
            </a:r>
            <a:r>
              <a:rPr lang="pl-PL" sz="1800" dirty="0" smtClean="0">
                <a:latin typeface="Book Antiqua" panose="02040602050305030304" pitchFamily="18" charset="0"/>
              </a:rPr>
              <a:t> </a:t>
            </a:r>
            <a:r>
              <a:rPr lang="pl-PL" sz="1800" dirty="0">
                <a:latin typeface="Book Antiqua" panose="02040602050305030304" pitchFamily="18" charset="0"/>
              </a:rPr>
              <a:t>wniosków o wyd. zezwolenia na pracę sezonową</a:t>
            </a:r>
          </a:p>
          <a:p>
            <a:pPr marL="0" indent="0" algn="just"/>
            <a:r>
              <a:rPr lang="pl-PL" sz="1800" dirty="0" smtClean="0">
                <a:latin typeface="Book Antiqua" panose="02040602050305030304" pitchFamily="18" charset="0"/>
              </a:rPr>
              <a:t>2019 r. - </a:t>
            </a:r>
            <a:r>
              <a:rPr lang="pl-PL" sz="1800" b="1" dirty="0" smtClean="0">
                <a:latin typeface="Book Antiqua" panose="02040602050305030304" pitchFamily="18" charset="0"/>
              </a:rPr>
              <a:t>3367</a:t>
            </a:r>
            <a:r>
              <a:rPr lang="pl-PL" sz="1800" dirty="0" smtClean="0">
                <a:latin typeface="Book Antiqua" panose="02040602050305030304" pitchFamily="18" charset="0"/>
              </a:rPr>
              <a:t> oświadczeń (…)</a:t>
            </a:r>
          </a:p>
          <a:p>
            <a:pPr marL="0" indent="0" algn="just"/>
            <a:r>
              <a:rPr lang="pl-PL" sz="1800" b="1" dirty="0" smtClean="0">
                <a:latin typeface="Book Antiqua" panose="02040602050305030304" pitchFamily="18" charset="0"/>
              </a:rPr>
              <a:t>		 343</a:t>
            </a:r>
            <a:r>
              <a:rPr lang="pl-PL" sz="1800" dirty="0" smtClean="0">
                <a:latin typeface="Book Antiqua" panose="02040602050305030304" pitchFamily="18" charset="0"/>
              </a:rPr>
              <a:t> wniosków o wyd. zezwolenia na pracę sezonową</a:t>
            </a:r>
          </a:p>
          <a:p>
            <a:pPr marL="0" indent="0" algn="just"/>
            <a:endParaRPr lang="pl-PL" sz="1800" dirty="0" smtClean="0"/>
          </a:p>
          <a:p>
            <a:pPr marL="0" indent="0" algn="just"/>
            <a:endParaRPr lang="pl-PL" sz="1600" dirty="0" smtClean="0"/>
          </a:p>
          <a:p>
            <a:pPr algn="just">
              <a:buFont typeface="Arial" panose="020B0604020202020204" pitchFamily="34" charset="0"/>
              <a:buChar char="•"/>
            </a:pPr>
            <a:endParaRPr lang="pl-PL" sz="1600" dirty="0"/>
          </a:p>
          <a:p>
            <a:pPr marL="0" indent="0" algn="just"/>
            <a:endParaRPr lang="pl-PL" sz="1600" u="sng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ytuł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780132"/>
          </a:xfrm>
        </p:spPr>
        <p:txBody>
          <a:bodyPr/>
          <a:lstStyle/>
          <a:p>
            <a:r>
              <a:rPr lang="pl-PL" sz="2400" b="1" dirty="0" smtClean="0"/>
              <a:t/>
            </a:r>
            <a:br>
              <a:rPr lang="pl-PL" sz="2400" b="1" dirty="0" smtClean="0"/>
            </a:br>
            <a:r>
              <a:rPr lang="pl-PL" sz="2000" b="1" dirty="0" smtClean="0">
                <a:latin typeface="Book Antiqua" panose="02040602050305030304" pitchFamily="18" charset="0"/>
              </a:rPr>
              <a:t>Współpraca z pracodawcami – </a:t>
            </a:r>
            <a:r>
              <a:rPr lang="pl-PL" sz="2400" b="1" i="1" dirty="0" smtClean="0">
                <a:latin typeface="Book Antiqua" panose="02040602050305030304" pitchFamily="18" charset="0"/>
              </a:rPr>
              <a:t>zatrudnianie cudzoziemców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55576" y="1124744"/>
            <a:ext cx="7992888" cy="5328592"/>
          </a:xfrm>
        </p:spPr>
        <p:txBody>
          <a:bodyPr/>
          <a:lstStyle/>
          <a:p>
            <a:pPr marL="0" indent="0" algn="just"/>
            <a:endParaRPr lang="pl-PL" sz="1600" dirty="0"/>
          </a:p>
          <a:p>
            <a:pPr marL="0" indent="0" algn="just"/>
            <a:r>
              <a:rPr lang="pl-PL" sz="2400" dirty="0" smtClean="0">
                <a:latin typeface="Book Antiqua" panose="02040602050305030304" pitchFamily="18" charset="0"/>
              </a:rPr>
              <a:t>Starosta wydał </a:t>
            </a:r>
            <a:r>
              <a:rPr lang="pl-PL" sz="2400" b="1" dirty="0" smtClean="0">
                <a:latin typeface="Book Antiqua" panose="02040602050305030304" pitchFamily="18" charset="0"/>
              </a:rPr>
              <a:t>184 informacji </a:t>
            </a:r>
            <a:r>
              <a:rPr lang="pl-PL" sz="2400" dirty="0" smtClean="0">
                <a:latin typeface="Book Antiqua" panose="02040602050305030304" pitchFamily="18" charset="0"/>
              </a:rPr>
              <a:t>nt</a:t>
            </a:r>
            <a:r>
              <a:rPr lang="pl-PL" sz="2400" dirty="0">
                <a:latin typeface="Book Antiqua" panose="02040602050305030304" pitchFamily="18" charset="0"/>
              </a:rPr>
              <a:t>. </a:t>
            </a:r>
            <a:r>
              <a:rPr lang="pl-PL" sz="2400" dirty="0" smtClean="0">
                <a:latin typeface="Book Antiqua" panose="02040602050305030304" pitchFamily="18" charset="0"/>
              </a:rPr>
              <a:t>możliwości zaspokojenia </a:t>
            </a:r>
            <a:r>
              <a:rPr lang="pl-PL" sz="2400" dirty="0">
                <a:latin typeface="Book Antiqua" panose="02040602050305030304" pitchFamily="18" charset="0"/>
              </a:rPr>
              <a:t>potrzeb kadrowych podmiotu </a:t>
            </a:r>
            <a:r>
              <a:rPr lang="pl-PL" sz="2400" dirty="0" smtClean="0">
                <a:latin typeface="Book Antiqua" panose="02040602050305030304" pitchFamily="18" charset="0"/>
              </a:rPr>
              <a:t>powierzającego wykonanie pracy </a:t>
            </a:r>
            <a:r>
              <a:rPr lang="pl-PL" sz="2400" dirty="0">
                <a:latin typeface="Book Antiqua" panose="02040602050305030304" pitchFamily="18" charset="0"/>
              </a:rPr>
              <a:t>cudzoziemcowi </a:t>
            </a:r>
            <a:r>
              <a:rPr lang="pl-PL" sz="2400" dirty="0" smtClean="0">
                <a:latin typeface="Book Antiqua" panose="02040602050305030304" pitchFamily="18" charset="0"/>
              </a:rPr>
              <a:t>                    w </a:t>
            </a:r>
            <a:r>
              <a:rPr lang="pl-PL" sz="2400" dirty="0">
                <a:latin typeface="Book Antiqua" panose="02040602050305030304" pitchFamily="18" charset="0"/>
              </a:rPr>
              <a:t>oparciu o rejestr osób bezrobotnych i poszukujących </a:t>
            </a:r>
            <a:r>
              <a:rPr lang="pl-PL" sz="2400" dirty="0" smtClean="0">
                <a:latin typeface="Book Antiqua" panose="02040602050305030304" pitchFamily="18" charset="0"/>
              </a:rPr>
              <a:t>pracy.</a:t>
            </a:r>
          </a:p>
          <a:p>
            <a:pPr marL="0" indent="0" algn="just"/>
            <a:endParaRPr lang="pl-PL" sz="2400" dirty="0" smtClean="0">
              <a:latin typeface="Book Antiqua" panose="02040602050305030304" pitchFamily="18" charset="0"/>
            </a:endParaRPr>
          </a:p>
          <a:p>
            <a:pPr marL="0" indent="0" algn="just"/>
            <a:r>
              <a:rPr lang="pl-PL" sz="2400" dirty="0" smtClean="0">
                <a:latin typeface="Book Antiqua" panose="02040602050305030304" pitchFamily="18" charset="0"/>
              </a:rPr>
              <a:t>W analogicznym okresie:</a:t>
            </a:r>
          </a:p>
          <a:p>
            <a:pPr marL="0" indent="0" algn="just"/>
            <a:r>
              <a:rPr lang="pl-PL" sz="2400" dirty="0" smtClean="0">
                <a:latin typeface="Book Antiqua" panose="02040602050305030304" pitchFamily="18" charset="0"/>
              </a:rPr>
              <a:t>2020 r. – </a:t>
            </a:r>
            <a:r>
              <a:rPr lang="pl-PL" sz="2400" b="1" dirty="0" smtClean="0">
                <a:latin typeface="Book Antiqua" panose="02040602050305030304" pitchFamily="18" charset="0"/>
              </a:rPr>
              <a:t>138</a:t>
            </a:r>
            <a:r>
              <a:rPr lang="pl-PL" sz="2400" dirty="0" smtClean="0">
                <a:latin typeface="Book Antiqua" panose="02040602050305030304" pitchFamily="18" charset="0"/>
              </a:rPr>
              <a:t> informacje</a:t>
            </a:r>
            <a:r>
              <a:rPr lang="pl-PL" sz="2400" b="1" dirty="0" smtClean="0">
                <a:latin typeface="Book Antiqua" panose="02040602050305030304" pitchFamily="18" charset="0"/>
              </a:rPr>
              <a:t> </a:t>
            </a:r>
            <a:r>
              <a:rPr lang="pl-PL" sz="2400" dirty="0">
                <a:latin typeface="Book Antiqua" panose="02040602050305030304" pitchFamily="18" charset="0"/>
              </a:rPr>
              <a:t>nt. możliwości zaspokojenia potrzeb </a:t>
            </a:r>
            <a:r>
              <a:rPr lang="pl-PL" sz="2400" dirty="0" smtClean="0">
                <a:latin typeface="Book Antiqua" panose="02040602050305030304" pitchFamily="18" charset="0"/>
              </a:rPr>
              <a:t>kadrowych (…)  </a:t>
            </a:r>
          </a:p>
          <a:p>
            <a:pPr marL="0" indent="0" algn="just"/>
            <a:r>
              <a:rPr lang="pl-PL" sz="2400" dirty="0" smtClean="0">
                <a:latin typeface="Book Antiqua" panose="02040602050305030304" pitchFamily="18" charset="0"/>
              </a:rPr>
              <a:t>2019 r. – </a:t>
            </a:r>
            <a:r>
              <a:rPr lang="pl-PL" sz="2400" b="1" dirty="0" smtClean="0">
                <a:latin typeface="Book Antiqua" panose="02040602050305030304" pitchFamily="18" charset="0"/>
              </a:rPr>
              <a:t>135</a:t>
            </a:r>
            <a:r>
              <a:rPr lang="pl-PL" sz="2400" dirty="0" smtClean="0">
                <a:latin typeface="Book Antiqua" panose="02040602050305030304" pitchFamily="18" charset="0"/>
              </a:rPr>
              <a:t> informacje</a:t>
            </a:r>
            <a:r>
              <a:rPr lang="pl-PL" sz="2400" b="1" dirty="0" smtClean="0">
                <a:latin typeface="Book Antiqua" panose="02040602050305030304" pitchFamily="18" charset="0"/>
              </a:rPr>
              <a:t> </a:t>
            </a:r>
            <a:r>
              <a:rPr lang="pl-PL" sz="2400" dirty="0">
                <a:latin typeface="Book Antiqua" panose="02040602050305030304" pitchFamily="18" charset="0"/>
              </a:rPr>
              <a:t>nt. możliwości zaspokojenia potrzeb kadrowych </a:t>
            </a:r>
            <a:r>
              <a:rPr lang="pl-PL" sz="2400" dirty="0" smtClean="0">
                <a:latin typeface="Book Antiqua" panose="02040602050305030304" pitchFamily="18" charset="0"/>
              </a:rPr>
              <a:t>(…)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pl-PL" sz="1600" dirty="0"/>
          </a:p>
          <a:p>
            <a:pPr marL="0" indent="0" algn="just"/>
            <a:endParaRPr lang="pl-PL" sz="1600" u="sng" dirty="0" smtClean="0"/>
          </a:p>
        </p:txBody>
      </p:sp>
    </p:spTree>
    <p:extLst>
      <p:ext uri="{BB962C8B-B14F-4D97-AF65-F5344CB8AC3E}">
        <p14:creationId xmlns:p14="http://schemas.microsoft.com/office/powerpoint/2010/main" val="2681062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400" b="1" dirty="0" smtClean="0">
                <a:latin typeface="Book Antiqua" panose="02040602050305030304" pitchFamily="18" charset="0"/>
              </a:rPr>
              <a:t>Podjęcia pracy</a:t>
            </a:r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1557338"/>
            <a:ext cx="8101013" cy="4535487"/>
          </a:xfrm>
        </p:spPr>
        <p:txBody>
          <a:bodyPr/>
          <a:lstStyle/>
          <a:p>
            <a:pPr marL="0" indent="0" algn="just" eaLnBrk="1" hangingPunct="1">
              <a:spcBef>
                <a:spcPts val="700"/>
              </a:spcBef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  Od 01.01.2021 r. do  </a:t>
            </a: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31.12.2021 </a:t>
            </a: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r. w powiecie </a:t>
            </a:r>
            <a:r>
              <a:rPr lang="pl-PL" altLang="pl-PL" sz="2400" dirty="0">
                <a:solidFill>
                  <a:schemeClr val="tx1"/>
                </a:solidFill>
                <a:latin typeface="Book Antiqua" panose="02040602050305030304" pitchFamily="18" charset="0"/>
              </a:rPr>
              <a:t>k</a:t>
            </a: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ołobrzeskim pracę podjęło </a:t>
            </a:r>
            <a:r>
              <a:rPr lang="pl-PL" altLang="pl-PL" sz="24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1097</a:t>
            </a: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</a:t>
            </a: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osób  bezrobotnych,                   z czego:</a:t>
            </a:r>
          </a:p>
          <a:p>
            <a:pPr marL="338138" indent="-338138" eaLnBrk="1" hangingPunct="1">
              <a:lnSpc>
                <a:spcPct val="150000"/>
              </a:lnSpc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pracę niesubsydiowaną </a:t>
            </a:r>
            <a:r>
              <a:rPr lang="pl-PL" altLang="pl-PL" sz="24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– </a:t>
            </a:r>
            <a:r>
              <a:rPr lang="pl-PL" altLang="pl-PL" sz="24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936 </a:t>
            </a:r>
            <a:r>
              <a:rPr lang="pl-PL" altLang="pl-PL" sz="24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osób</a:t>
            </a:r>
          </a:p>
          <a:p>
            <a:pPr marL="338138" indent="-338138" eaLnBrk="1" hangingPunct="1">
              <a:lnSpc>
                <a:spcPct val="150000"/>
              </a:lnSpc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pracę subsydiowaną </a:t>
            </a:r>
            <a:r>
              <a:rPr lang="pl-PL" altLang="pl-PL" sz="24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– </a:t>
            </a:r>
            <a:r>
              <a:rPr lang="pl-PL" altLang="pl-PL" sz="24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161 </a:t>
            </a:r>
            <a:r>
              <a:rPr lang="pl-PL" altLang="pl-PL" sz="24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osób</a:t>
            </a:r>
            <a:endParaRPr lang="pl-PL" altLang="pl-PL" sz="2800" b="1" dirty="0" smtClean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marL="338138" indent="-338138" eaLnBrk="1" hangingPunct="1">
              <a:spcBef>
                <a:spcPts val="700"/>
              </a:spcBef>
              <a:buClrTx/>
              <a:buFontTx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      </a:t>
            </a:r>
          </a:p>
          <a:p>
            <a:pPr marL="338138" indent="-338138" eaLnBrk="1" hangingPunct="1">
              <a:spcBef>
                <a:spcPts val="700"/>
              </a:spcBef>
              <a:buClrTx/>
              <a:buFontTx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endParaRPr lang="pl-PL" altLang="pl-PL" sz="2800" dirty="0" smtClean="0">
              <a:solidFill>
                <a:schemeClr val="tx1"/>
              </a:solidFill>
            </a:endParaRPr>
          </a:p>
          <a:p>
            <a:pPr marL="338138" indent="-338138" eaLnBrk="1" hangingPunct="1">
              <a:spcBef>
                <a:spcPts val="700"/>
              </a:spcBef>
              <a:buClrTx/>
              <a:buFontTx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endParaRPr lang="pl-PL" altLang="pl-PL" sz="28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8928992" cy="6617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85598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852140"/>
          </a:xfrm>
        </p:spPr>
        <p:txBody>
          <a:bodyPr/>
          <a:lstStyle/>
          <a:p>
            <a:r>
              <a:rPr lang="pl-PL" sz="2000" b="1" dirty="0" smtClean="0"/>
              <a:t/>
            </a:r>
            <a:br>
              <a:rPr lang="pl-PL" sz="2000" b="1" dirty="0" smtClean="0"/>
            </a:br>
            <a:r>
              <a:rPr lang="pl-PL" sz="2000" b="1" dirty="0" smtClean="0">
                <a:latin typeface="Book Antiqua" panose="02040602050305030304" pitchFamily="18" charset="0"/>
              </a:rPr>
              <a:t>Aktywne formy promocji zatrudnienia realizowane przez Powiatowy Urząd Pracy w Kołobrzegu</a:t>
            </a:r>
            <a:r>
              <a:rPr lang="pl-PL" sz="2000" b="1" dirty="0">
                <a:latin typeface="Book Antiqua" panose="02040602050305030304" pitchFamily="18" charset="0"/>
              </a:rPr>
              <a:t/>
            </a:r>
            <a:br>
              <a:rPr lang="pl-PL" sz="2000" b="1" dirty="0">
                <a:latin typeface="Book Antiqua" panose="02040602050305030304" pitchFamily="18" charset="0"/>
              </a:rPr>
            </a:br>
            <a:r>
              <a:rPr lang="pl-PL" sz="2000" b="1" dirty="0" smtClean="0">
                <a:latin typeface="Book Antiqua" panose="02040602050305030304" pitchFamily="18" charset="0"/>
              </a:rPr>
              <a:t> </a:t>
            </a:r>
            <a:endParaRPr lang="pl-PL" sz="2000" b="1" dirty="0">
              <a:latin typeface="Book Antiqua" panose="020406020503050303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980728"/>
            <a:ext cx="8224838" cy="5877272"/>
          </a:xfrm>
        </p:spPr>
        <p:txBody>
          <a:bodyPr/>
          <a:lstStyle/>
          <a:p>
            <a:pPr marL="0" indent="0"/>
            <a:r>
              <a:rPr lang="pl-PL" sz="1600" b="1" i="1" dirty="0">
                <a:latin typeface="Book Antiqua" panose="02040602050305030304" pitchFamily="18" charset="0"/>
              </a:rPr>
              <a:t>Szkolenia </a:t>
            </a:r>
            <a:r>
              <a:rPr lang="pl-PL" sz="1600" i="1" dirty="0" smtClean="0">
                <a:latin typeface="Book Antiqua" panose="02040602050305030304" pitchFamily="18" charset="0"/>
              </a:rPr>
              <a:t>(Regionalny Program Operacyjny  oraz program Operacyjny Wiedza Edukacja, Rozwój)</a:t>
            </a:r>
          </a:p>
          <a:p>
            <a:pPr marL="0" indent="0"/>
            <a:r>
              <a:rPr lang="pl-PL" sz="1600" i="1" dirty="0" smtClean="0">
                <a:latin typeface="Book Antiqua" panose="02040602050305030304" pitchFamily="18" charset="0"/>
              </a:rPr>
              <a:t> </a:t>
            </a:r>
            <a:r>
              <a:rPr lang="pl-PL" sz="1600" dirty="0" smtClean="0">
                <a:latin typeface="Book Antiqua" panose="02040602050305030304" pitchFamily="18" charset="0"/>
              </a:rPr>
              <a:t>Powiatowy Urząd Pracy w Kołobrzegu organizuje szkolenia</a:t>
            </a:r>
            <a:r>
              <a:rPr lang="pl-PL" sz="1600" dirty="0">
                <a:latin typeface="Book Antiqua" panose="02040602050305030304" pitchFamily="18" charset="0"/>
              </a:rPr>
              <a:t> </a:t>
            </a:r>
            <a:r>
              <a:rPr lang="pl-PL" sz="1600" dirty="0" smtClean="0">
                <a:latin typeface="Book Antiqua" panose="02040602050305030304" pitchFamily="18" charset="0"/>
              </a:rPr>
              <a:t>o następującej tematyce :</a:t>
            </a:r>
          </a:p>
          <a:p>
            <a:pPr marL="0" indent="0" algn="just"/>
            <a:r>
              <a:rPr lang="pl-PL" sz="1600" dirty="0" smtClean="0">
                <a:latin typeface="Book Antiqua" panose="02040602050305030304" pitchFamily="18" charset="0"/>
              </a:rPr>
              <a:t>- obsługa i konserwacja urządzeń energetycznych o napięciu do 1kV,</a:t>
            </a:r>
          </a:p>
          <a:p>
            <a:pPr marL="0" indent="0" algn="just">
              <a:buFontTx/>
              <a:buChar char="-"/>
            </a:pPr>
            <a:r>
              <a:rPr lang="pl-PL" sz="1600" dirty="0" smtClean="0">
                <a:latin typeface="Book Antiqua" panose="02040602050305030304" pitchFamily="18" charset="0"/>
              </a:rPr>
              <a:t> operator koparki, ładowarki, koparko-ładowarki,</a:t>
            </a:r>
          </a:p>
          <a:p>
            <a:pPr marL="0" indent="0" algn="just">
              <a:buFontTx/>
              <a:buChar char="-"/>
            </a:pPr>
            <a:r>
              <a:rPr lang="pl-PL" sz="1600" dirty="0" smtClean="0">
                <a:latin typeface="Book Antiqua" panose="02040602050305030304" pitchFamily="18" charset="0"/>
              </a:rPr>
              <a:t> spawacz,</a:t>
            </a:r>
          </a:p>
          <a:p>
            <a:pPr marL="0" indent="0" algn="just">
              <a:buFontTx/>
              <a:buChar char="-"/>
            </a:pPr>
            <a:r>
              <a:rPr lang="pl-PL" sz="1600" dirty="0">
                <a:latin typeface="Book Antiqua" panose="02040602050305030304" pitchFamily="18" charset="0"/>
              </a:rPr>
              <a:t> </a:t>
            </a:r>
            <a:r>
              <a:rPr lang="pl-PL" sz="1600" dirty="0" smtClean="0">
                <a:latin typeface="Book Antiqua" panose="02040602050305030304" pitchFamily="18" charset="0"/>
              </a:rPr>
              <a:t>prawo jazdy kat. D,</a:t>
            </a:r>
          </a:p>
          <a:p>
            <a:pPr marL="0" indent="0" algn="just">
              <a:buFontTx/>
              <a:buChar char="-"/>
            </a:pPr>
            <a:r>
              <a:rPr lang="pl-PL" sz="1600" dirty="0">
                <a:latin typeface="Book Antiqua" panose="02040602050305030304" pitchFamily="18" charset="0"/>
              </a:rPr>
              <a:t> prawo jazdy kat. CE wraz z kwalifikacją wstępną przyspieszoną dla osób posiadających </a:t>
            </a:r>
            <a:r>
              <a:rPr lang="pl-PL" sz="1600" dirty="0" smtClean="0">
                <a:latin typeface="Book Antiqua" panose="02040602050305030304" pitchFamily="18" charset="0"/>
              </a:rPr>
              <a:t>   prawo </a:t>
            </a:r>
            <a:r>
              <a:rPr lang="pl-PL" sz="1600" dirty="0">
                <a:latin typeface="Book Antiqua" panose="02040602050305030304" pitchFamily="18" charset="0"/>
              </a:rPr>
              <a:t>jazdy kat. C itp</a:t>
            </a:r>
            <a:r>
              <a:rPr lang="pl-PL" sz="1600" dirty="0" smtClean="0">
                <a:latin typeface="Book Antiqua" panose="02040602050305030304" pitchFamily="18" charset="0"/>
              </a:rPr>
              <a:t>.</a:t>
            </a:r>
            <a:endParaRPr lang="pl-PL" sz="1600" b="1" dirty="0">
              <a:latin typeface="Book Antiqua" panose="02040602050305030304" pitchFamily="18" charset="0"/>
            </a:endParaRPr>
          </a:p>
          <a:p>
            <a:pPr marL="0" indent="0" algn="just"/>
            <a:r>
              <a:rPr lang="pl-PL" sz="1600" dirty="0" smtClean="0">
                <a:latin typeface="Book Antiqua" panose="02040602050305030304" pitchFamily="18" charset="0"/>
              </a:rPr>
              <a:t>Szkolenia adresowane są dla osób bezrobotnych, a w szczególności dla osób : </a:t>
            </a:r>
          </a:p>
          <a:p>
            <a:pPr marL="0" algn="just">
              <a:buFontTx/>
              <a:buChar char="-"/>
            </a:pPr>
            <a:r>
              <a:rPr lang="pl-PL" sz="1600" dirty="0" smtClean="0">
                <a:latin typeface="Book Antiqua" panose="02040602050305030304" pitchFamily="18" charset="0"/>
              </a:rPr>
              <a:t>z niskimi kwalifikacjami,</a:t>
            </a:r>
          </a:p>
          <a:p>
            <a:pPr marL="0" algn="just">
              <a:buFontTx/>
              <a:buChar char="-"/>
            </a:pPr>
            <a:r>
              <a:rPr lang="pl-PL" sz="1600" dirty="0" smtClean="0">
                <a:latin typeface="Book Antiqua" panose="02040602050305030304" pitchFamily="18" charset="0"/>
              </a:rPr>
              <a:t>długotrwale bezrobotnych,</a:t>
            </a:r>
          </a:p>
          <a:p>
            <a:pPr marL="0" algn="just">
              <a:buFontTx/>
              <a:buChar char="-"/>
            </a:pPr>
            <a:r>
              <a:rPr lang="pl-PL" sz="1600" dirty="0">
                <a:latin typeface="Book Antiqua" panose="02040602050305030304" pitchFamily="18" charset="0"/>
              </a:rPr>
              <a:t>n</a:t>
            </a:r>
            <a:r>
              <a:rPr lang="pl-PL" sz="1600" dirty="0" smtClean="0">
                <a:latin typeface="Book Antiqua" panose="02040602050305030304" pitchFamily="18" charset="0"/>
              </a:rPr>
              <a:t>iepełnosprawnych,</a:t>
            </a:r>
          </a:p>
          <a:p>
            <a:pPr marL="0" algn="just">
              <a:buFontTx/>
              <a:buChar char="-"/>
            </a:pPr>
            <a:r>
              <a:rPr lang="pl-PL" sz="1600" dirty="0">
                <a:latin typeface="Book Antiqua" panose="02040602050305030304" pitchFamily="18" charset="0"/>
              </a:rPr>
              <a:t>d</a:t>
            </a:r>
            <a:r>
              <a:rPr lang="pl-PL" sz="1600" dirty="0" smtClean="0">
                <a:latin typeface="Book Antiqua" panose="02040602050305030304" pitchFamily="18" charset="0"/>
              </a:rPr>
              <a:t>o 30 roku życia,</a:t>
            </a:r>
          </a:p>
          <a:p>
            <a:pPr marL="0" algn="just">
              <a:buFontTx/>
              <a:buChar char="-"/>
            </a:pPr>
            <a:r>
              <a:rPr lang="pl-PL" sz="1600" dirty="0">
                <a:latin typeface="Book Antiqua" panose="02040602050305030304" pitchFamily="18" charset="0"/>
              </a:rPr>
              <a:t>p</a:t>
            </a:r>
            <a:r>
              <a:rPr lang="pl-PL" sz="1600" dirty="0" smtClean="0">
                <a:latin typeface="Book Antiqua" panose="02040602050305030304" pitchFamily="18" charset="0"/>
              </a:rPr>
              <a:t>o 50 roku życia.</a:t>
            </a:r>
            <a:endParaRPr lang="pl-PL" sz="16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9357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body"/>
          </p:nvPr>
        </p:nvSpPr>
        <p:spPr>
          <a:xfrm>
            <a:off x="755650" y="981075"/>
            <a:ext cx="7858125" cy="2232025"/>
          </a:xfrm>
          <a:extLst/>
        </p:spPr>
        <p:txBody>
          <a:bodyPr anchor="t"/>
          <a:lstStyle/>
          <a:p>
            <a:pPr marL="342900" indent="-338138" eaLnBrk="1" hangingPunct="1">
              <a:lnSpc>
                <a:spcPct val="90000"/>
              </a:lnSpc>
              <a:spcBef>
                <a:spcPts val="7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l-PL" altLang="pl-PL" sz="2800" b="1" i="1" dirty="0"/>
          </a:p>
          <a:p>
            <a:pPr marL="342900" indent="-338138" eaLnBrk="1" hangingPunct="1">
              <a:lnSpc>
                <a:spcPct val="90000"/>
              </a:lnSpc>
              <a:spcBef>
                <a:spcPts val="8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l-PL" altLang="pl-PL" sz="3200" b="1" dirty="0" smtClean="0">
                <a:latin typeface="Book Antiqua" panose="02040602050305030304" pitchFamily="18" charset="0"/>
              </a:rPr>
              <a:t>http://pupkolobrzeg.finn.pl</a:t>
            </a:r>
          </a:p>
          <a:p>
            <a:pPr marL="342900" indent="-338138" eaLnBrk="1" hangingPunct="1">
              <a:lnSpc>
                <a:spcPct val="90000"/>
              </a:lnSpc>
              <a:spcBef>
                <a:spcPts val="8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l-PL" altLang="pl-PL" sz="3200" b="1" dirty="0" smtClean="0">
                <a:latin typeface="Book Antiqua" panose="02040602050305030304" pitchFamily="18" charset="0"/>
              </a:rPr>
              <a:t>www.facebook.com/pupkolobrzeg</a:t>
            </a:r>
          </a:p>
          <a:p>
            <a:pPr marL="342900" indent="-338138" eaLnBrk="1" hangingPunct="1">
              <a:lnSpc>
                <a:spcPct val="90000"/>
              </a:lnSpc>
              <a:spcBef>
                <a:spcPts val="8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l-PL" altLang="pl-PL" sz="3200" b="1" dirty="0"/>
          </a:p>
        </p:txBody>
      </p:sp>
      <p:graphicFrame>
        <p:nvGraphicFramePr>
          <p:cNvPr id="18608" name="Object 176"/>
          <p:cNvGraphicFramePr>
            <a:graphicFrameLocks noChangeAspect="1"/>
          </p:cNvGraphicFramePr>
          <p:nvPr/>
        </p:nvGraphicFramePr>
        <p:xfrm>
          <a:off x="3779838" y="4076700"/>
          <a:ext cx="1728787" cy="1150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978" r:id="rId4" imgW="1372361" imgH="914400" progId="Word.Picture.8">
                  <p:embed/>
                </p:oleObj>
              </mc:Choice>
              <mc:Fallback>
                <p:oleObj r:id="rId4" imgW="1372361" imgH="914400" progId="Word.Picture.8">
                  <p:embed/>
                  <p:pic>
                    <p:nvPicPr>
                      <p:cNvPr id="0" name="Picture 1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838" y="4076700"/>
                        <a:ext cx="1728787" cy="1150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16632"/>
            <a:ext cx="8229600" cy="1224136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000" b="1" dirty="0" smtClean="0">
                <a:latin typeface="Book Antiqua" panose="02040602050305030304" pitchFamily="18" charset="0"/>
              </a:rPr>
              <a:t>Stopa bezrobocia </a:t>
            </a:r>
            <a:r>
              <a:rPr lang="pl-PL" altLang="pl-PL" sz="2000" b="1" i="1" dirty="0" smtClean="0">
                <a:latin typeface="Book Antiqua" panose="02040602050305030304" pitchFamily="18" charset="0"/>
              </a:rPr>
              <a:t>(stosunek osób bezrobotnych do ludności aktywnej zawodowo)</a:t>
            </a:r>
            <a:r>
              <a:rPr lang="pl-PL" altLang="pl-PL" sz="2000" b="1" dirty="0" smtClean="0">
                <a:latin typeface="Book Antiqua" panose="02040602050305030304" pitchFamily="18" charset="0"/>
              </a:rPr>
              <a:t> na obszarze kraju, terenie powiatu </a:t>
            </a:r>
            <a:r>
              <a:rPr lang="pl-PL" altLang="pl-PL" sz="2000" b="1" dirty="0">
                <a:latin typeface="Book Antiqua" panose="02040602050305030304" pitchFamily="18" charset="0"/>
              </a:rPr>
              <a:t>k</a:t>
            </a:r>
            <a:r>
              <a:rPr lang="pl-PL" altLang="pl-PL" sz="2000" b="1" dirty="0" smtClean="0">
                <a:latin typeface="Book Antiqua" panose="02040602050305030304" pitchFamily="18" charset="0"/>
              </a:rPr>
              <a:t>ołobrzeskiego oraz województwa </a:t>
            </a:r>
            <a:r>
              <a:rPr lang="pl-PL" altLang="pl-PL" sz="2000" b="1" dirty="0">
                <a:latin typeface="Book Antiqua" panose="02040602050305030304" pitchFamily="18" charset="0"/>
              </a:rPr>
              <a:t>z</a:t>
            </a:r>
            <a:r>
              <a:rPr lang="pl-PL" altLang="pl-PL" sz="2000" b="1" dirty="0" smtClean="0">
                <a:latin typeface="Book Antiqua" panose="02040602050305030304" pitchFamily="18" charset="0"/>
              </a:rPr>
              <a:t>achodniopomorskiego </a:t>
            </a:r>
            <a:br>
              <a:rPr lang="pl-PL" altLang="pl-PL" sz="2000" b="1" dirty="0" smtClean="0">
                <a:latin typeface="Book Antiqua" panose="02040602050305030304" pitchFamily="18" charset="0"/>
              </a:rPr>
            </a:br>
            <a:r>
              <a:rPr lang="pl-PL" altLang="pl-PL" sz="2000" b="1" dirty="0" smtClean="0">
                <a:solidFill>
                  <a:schemeClr val="accent6"/>
                </a:solidFill>
                <a:latin typeface="Book Antiqua" panose="02040602050305030304" pitchFamily="18" charset="0"/>
              </a:rPr>
              <a:t>styczeń 2021– marzec 2021 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indent="-338138" eaLnBrk="1" hangingPunct="1">
              <a:spcBef>
                <a:spcPts val="7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l-PL" altLang="pl-PL" sz="2800" dirty="0" smtClean="0"/>
          </a:p>
          <a:p>
            <a:pPr indent="-338138" eaLnBrk="1" hangingPunct="1">
              <a:spcBef>
                <a:spcPts val="7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l-PL" altLang="pl-PL" sz="2800" dirty="0" smtClean="0"/>
          </a:p>
        </p:txBody>
      </p:sp>
      <p:graphicFrame>
        <p:nvGraphicFramePr>
          <p:cNvPr id="4204" name="Group 10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2757666"/>
              </p:ext>
            </p:extLst>
          </p:nvPr>
        </p:nvGraphicFramePr>
        <p:xfrm>
          <a:off x="900113" y="1340768"/>
          <a:ext cx="6751300" cy="5122932"/>
        </p:xfrm>
        <a:graphic>
          <a:graphicData uri="http://schemas.openxmlformats.org/drawingml/2006/table">
            <a:tbl>
              <a:tblPr/>
              <a:tblGrid>
                <a:gridCol w="1655663"/>
                <a:gridCol w="1480162"/>
                <a:gridCol w="1742225"/>
                <a:gridCol w="1873250"/>
              </a:tblGrid>
              <a:tr h="720080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miesiąc</a:t>
                      </a:r>
                    </a:p>
                  </a:txBody>
                  <a:tcPr marL="90000" marR="90000" marT="145080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powiat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kołobrzeski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kraj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województwo </a:t>
                      </a:r>
                      <a:r>
                        <a:rPr kumimoji="0" lang="pl-PL" alt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zachodniopomorskie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9583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styczeń 2020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1,5 %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(407 osób)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5,5 %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7,2 %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0577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styczeń 2021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5,6 %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(1.559 osób)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 6,5 %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8,7 %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2821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luty 2020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1,7 %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(459 osób)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5,5 %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7,2 %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0444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luty 2021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5,6 %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(1.664 osób)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6,5  %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8,8 %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86742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marzec 2020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1,8 %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(489 osób)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2D2DB9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+mn-cs"/>
                        </a:rPr>
                        <a:t>5,4 %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7,2 %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0444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marzec 2021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 5,9 %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(1.667 osób)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6,4 %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8,6 %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576552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1068164"/>
          </a:xfrm>
        </p:spPr>
        <p:txBody>
          <a:bodyPr/>
          <a:lstStyle/>
          <a:p>
            <a:r>
              <a:rPr lang="pl-PL" sz="2000" b="1" dirty="0">
                <a:latin typeface="Book Antiqua" panose="02040602050305030304" pitchFamily="18" charset="0"/>
              </a:rPr>
              <a:t>Stopa bezrobocia </a:t>
            </a:r>
            <a:r>
              <a:rPr lang="pl-PL" sz="2000" b="1" dirty="0" smtClean="0">
                <a:latin typeface="Book Antiqua" panose="02040602050305030304" pitchFamily="18" charset="0"/>
              </a:rPr>
              <a:t>– c.d. </a:t>
            </a:r>
            <a:br>
              <a:rPr lang="pl-PL" sz="2000" b="1" dirty="0" smtClean="0">
                <a:latin typeface="Book Antiqua" panose="02040602050305030304" pitchFamily="18" charset="0"/>
              </a:rPr>
            </a:br>
            <a:r>
              <a:rPr lang="pl-PL" sz="2000" b="1" dirty="0" smtClean="0">
                <a:solidFill>
                  <a:schemeClr val="accent6"/>
                </a:solidFill>
                <a:latin typeface="Book Antiqua" panose="02040602050305030304" pitchFamily="18" charset="0"/>
              </a:rPr>
              <a:t>kwiecień 2021 – czerwiec 2021</a:t>
            </a:r>
            <a:endParaRPr lang="pl-PL" sz="2000" b="1" dirty="0">
              <a:solidFill>
                <a:schemeClr val="accent6"/>
              </a:solidFill>
              <a:latin typeface="Book Antiqua" panose="02040602050305030304" pitchFamily="18" charset="0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1399991"/>
              </p:ext>
            </p:extLst>
          </p:nvPr>
        </p:nvGraphicFramePr>
        <p:xfrm>
          <a:off x="755576" y="1196752"/>
          <a:ext cx="7416824" cy="5152431"/>
        </p:xfrm>
        <a:graphic>
          <a:graphicData uri="http://schemas.openxmlformats.org/drawingml/2006/table">
            <a:tbl>
              <a:tblPr/>
              <a:tblGrid>
                <a:gridCol w="1872208"/>
                <a:gridCol w="2016224"/>
                <a:gridCol w="1584176"/>
                <a:gridCol w="1944216"/>
              </a:tblGrid>
              <a:tr h="790051">
                <a:tc>
                  <a:txBody>
                    <a:bodyPr/>
                    <a:lstStyle/>
                    <a:p>
                      <a:pPr algn="ctr"/>
                      <a:endParaRPr lang="pl-PL" dirty="0" smtClean="0"/>
                    </a:p>
                    <a:p>
                      <a:pPr algn="ctr"/>
                      <a:r>
                        <a:rPr lang="pl-PL" dirty="0" smtClean="0"/>
                        <a:t>miesiąc</a:t>
                      </a:r>
                      <a:endParaRPr lang="pl-PL" dirty="0"/>
                    </a:p>
                  </a:txBody>
                  <a:tcPr marL="90000" marR="90000" marT="145080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powiat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kołobrzeski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kraj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Województwo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zachodniopomorskie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648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kwiecień 2020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3,2 %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(884 osób)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5,8 %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7,7 %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3658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kwiecień 2021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5,6 %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(1.572 osoby)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6,3 %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8,4 %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3658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maj 2020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3,7 %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(1.057 osoby)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6,0 %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8,0 %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3658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maj 2021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5,3 %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(1 .99 osób)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6,1 %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8,2 %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3658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czerwiec 2020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3,8 %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(1.054 osoby)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6,1 %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8,0 %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3658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czerwiec 2021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5,1  %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(1.444 osoby)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5,9 %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7,8 %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18983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1068164"/>
          </a:xfrm>
        </p:spPr>
        <p:txBody>
          <a:bodyPr/>
          <a:lstStyle/>
          <a:p>
            <a:r>
              <a:rPr lang="pl-PL" sz="2000" b="1" dirty="0">
                <a:latin typeface="Book Antiqua" panose="02040602050305030304" pitchFamily="18" charset="0"/>
              </a:rPr>
              <a:t>Stopa bezrobocia </a:t>
            </a:r>
            <a:r>
              <a:rPr lang="pl-PL" sz="2000" b="1" dirty="0" smtClean="0">
                <a:latin typeface="Book Antiqua" panose="02040602050305030304" pitchFamily="18" charset="0"/>
              </a:rPr>
              <a:t>– c.d. </a:t>
            </a:r>
            <a:br>
              <a:rPr lang="pl-PL" sz="2000" b="1" dirty="0" smtClean="0">
                <a:latin typeface="Book Antiqua" panose="02040602050305030304" pitchFamily="18" charset="0"/>
              </a:rPr>
            </a:br>
            <a:r>
              <a:rPr lang="pl-PL" sz="2000" b="1" dirty="0" smtClean="0">
                <a:solidFill>
                  <a:schemeClr val="accent6"/>
                </a:solidFill>
                <a:latin typeface="Book Antiqua" panose="02040602050305030304" pitchFamily="18" charset="0"/>
              </a:rPr>
              <a:t>lipiec 2021 – wrzesień 2021</a:t>
            </a:r>
            <a:endParaRPr lang="pl-PL" sz="2000" b="1" dirty="0">
              <a:solidFill>
                <a:schemeClr val="accent6"/>
              </a:solidFill>
              <a:latin typeface="Book Antiqua" panose="02040602050305030304" pitchFamily="18" charset="0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3953691"/>
              </p:ext>
            </p:extLst>
          </p:nvPr>
        </p:nvGraphicFramePr>
        <p:xfrm>
          <a:off x="755576" y="1196752"/>
          <a:ext cx="7416824" cy="5152431"/>
        </p:xfrm>
        <a:graphic>
          <a:graphicData uri="http://schemas.openxmlformats.org/drawingml/2006/table">
            <a:tbl>
              <a:tblPr/>
              <a:tblGrid>
                <a:gridCol w="1872208"/>
                <a:gridCol w="2016224"/>
                <a:gridCol w="1584176"/>
                <a:gridCol w="1944216"/>
              </a:tblGrid>
              <a:tr h="790051">
                <a:tc>
                  <a:txBody>
                    <a:bodyPr/>
                    <a:lstStyle/>
                    <a:p>
                      <a:pPr algn="ctr"/>
                      <a:endParaRPr lang="pl-PL" dirty="0" smtClean="0">
                        <a:latin typeface="+mj-lt"/>
                      </a:endParaRPr>
                    </a:p>
                    <a:p>
                      <a:pPr algn="ctr"/>
                      <a:r>
                        <a:rPr lang="pl-PL" dirty="0" smtClean="0">
                          <a:latin typeface="+mj-lt"/>
                        </a:rPr>
                        <a:t>miesiąc</a:t>
                      </a:r>
                      <a:endParaRPr lang="pl-PL" dirty="0">
                        <a:latin typeface="+mj-lt"/>
                      </a:endParaRPr>
                    </a:p>
                  </a:txBody>
                  <a:tcPr marL="90000" marR="90000" marT="145080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powiat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kołobrzeski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kraj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województwo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zachodniopomorskie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648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lipiec 2020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3,7 %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(1.014 osób)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6,1 %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7,9 %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3658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+mj-lt"/>
                        </a:rPr>
                        <a:t>lipiec 2021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+mj-lt"/>
                        </a:rPr>
                        <a:t>4,8 %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+mj-lt"/>
                        </a:rPr>
                        <a:t>(1.336 osób)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+mj-lt"/>
                        </a:rPr>
                        <a:t>5,8 %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+mj-lt"/>
                        </a:rPr>
                        <a:t>7,6 %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3658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sierpień 2020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3,7 %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(1.020 osób)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6,1 %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7,9 %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3658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+mj-lt"/>
                        </a:rPr>
                        <a:t>sierpień 2021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+mj-lt"/>
                        </a:rPr>
                        <a:t>4,7 %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+mj-lt"/>
                        </a:rPr>
                        <a:t>(1.285 osób)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+mj-lt"/>
                        </a:rPr>
                        <a:t>5,8 %</a:t>
                      </a:r>
                      <a:endParaRPr kumimoji="0" lang="pl-PL" altLang="pl-PL" sz="11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+mj-lt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11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+mj-lt"/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+mj-lt"/>
                        </a:rPr>
                        <a:t>7,5 %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3658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wrzesień 2020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3,9 %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(1.086 osób)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6,1 %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7,9 %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3658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+mj-lt"/>
                        </a:rPr>
                        <a:t>wrzesień 2021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4,6 %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+mj-lt"/>
                        </a:rPr>
                        <a:t>(1.261 osób)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5,6 %</a:t>
                      </a:r>
                      <a:endParaRPr kumimoji="0" lang="pl-PL" altLang="pl-PL" sz="1100" b="1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11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+mj-lt"/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+mj-lt"/>
                        </a:rPr>
                        <a:t>7,3 %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19091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1068164"/>
          </a:xfrm>
        </p:spPr>
        <p:txBody>
          <a:bodyPr/>
          <a:lstStyle/>
          <a:p>
            <a:r>
              <a:rPr lang="pl-PL" sz="2000" b="1" dirty="0">
                <a:latin typeface="Book Antiqua" panose="02040602050305030304" pitchFamily="18" charset="0"/>
              </a:rPr>
              <a:t>Stopa bezrobocia </a:t>
            </a:r>
            <a:r>
              <a:rPr lang="pl-PL" sz="2000" b="1" dirty="0" smtClean="0">
                <a:latin typeface="Book Antiqua" panose="02040602050305030304" pitchFamily="18" charset="0"/>
              </a:rPr>
              <a:t>– c.d. </a:t>
            </a:r>
            <a:br>
              <a:rPr lang="pl-PL" sz="2000" b="1" dirty="0" smtClean="0">
                <a:latin typeface="Book Antiqua" panose="02040602050305030304" pitchFamily="18" charset="0"/>
              </a:rPr>
            </a:br>
            <a:r>
              <a:rPr lang="pl-PL" sz="2000" b="1" dirty="0" smtClean="0">
                <a:solidFill>
                  <a:schemeClr val="accent6"/>
                </a:solidFill>
                <a:latin typeface="Book Antiqua" panose="02040602050305030304" pitchFamily="18" charset="0"/>
              </a:rPr>
              <a:t>październik 2021 – grudzień 2021</a:t>
            </a:r>
            <a:endParaRPr lang="pl-PL" sz="2000" b="1" dirty="0">
              <a:solidFill>
                <a:schemeClr val="accent6"/>
              </a:solidFill>
              <a:latin typeface="Book Antiqua" panose="02040602050305030304" pitchFamily="18" charset="0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3357352"/>
              </p:ext>
            </p:extLst>
          </p:nvPr>
        </p:nvGraphicFramePr>
        <p:xfrm>
          <a:off x="755576" y="1196752"/>
          <a:ext cx="7416824" cy="4940087"/>
        </p:xfrm>
        <a:graphic>
          <a:graphicData uri="http://schemas.openxmlformats.org/drawingml/2006/table">
            <a:tbl>
              <a:tblPr/>
              <a:tblGrid>
                <a:gridCol w="1872208"/>
                <a:gridCol w="2016224"/>
                <a:gridCol w="1584176"/>
                <a:gridCol w="1944216"/>
              </a:tblGrid>
              <a:tr h="790051">
                <a:tc>
                  <a:txBody>
                    <a:bodyPr/>
                    <a:lstStyle/>
                    <a:p>
                      <a:pPr algn="ctr"/>
                      <a:endParaRPr lang="pl-PL" dirty="0" smtClean="0">
                        <a:latin typeface="+mj-lt"/>
                      </a:endParaRPr>
                    </a:p>
                    <a:p>
                      <a:pPr algn="ctr"/>
                      <a:r>
                        <a:rPr lang="pl-PL" dirty="0" smtClean="0">
                          <a:latin typeface="+mj-lt"/>
                        </a:rPr>
                        <a:t>miesiąc</a:t>
                      </a:r>
                      <a:endParaRPr lang="pl-PL" dirty="0">
                        <a:latin typeface="+mj-lt"/>
                      </a:endParaRPr>
                    </a:p>
                  </a:txBody>
                  <a:tcPr marL="90000" marR="90000" marT="145080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powiat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kołobrzeski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kraj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województwo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zachodniopomorskie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648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październik 2020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4,1 %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(1.139 osób)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6,1 %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7,9 %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3658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+mj-lt"/>
                        </a:rPr>
                        <a:t>październik 2021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+mj-lt"/>
                        </a:rPr>
                        <a:t>4,6 %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+mj-lt"/>
                        </a:rPr>
                        <a:t>(1.253 osoby)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+mj-lt"/>
                        </a:rPr>
                        <a:t>5,5 %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+mj-lt"/>
                        </a:rPr>
                        <a:t>7,1 %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3658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listopad 2020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4,5 %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(1.266 osób)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6,1 %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8,1 %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3658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+mj-lt"/>
                        </a:rPr>
                        <a:t>listopad 2021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+mj-lt"/>
                        </a:rPr>
                        <a:t>4,4 %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+mj-lt"/>
                        </a:rPr>
                        <a:t>(1.202 osób)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5,4 %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11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7,0 %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3658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grudzień 2020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5,0 %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(1 386 osób)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6,2 %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8,4 %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3658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+mj-lt"/>
                        </a:rPr>
                        <a:t>Grudzień 2021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+mj-lt"/>
                        </a:rPr>
                        <a:t>(1.159 osób)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1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Book Antiqua" panose="02040602050305030304" pitchFamily="18" charset="0"/>
                        </a:rPr>
                        <a:t>Brak danych – stan na dzień 24.01.2022 r.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11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uLnTx/>
                          <a:uFillTx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Brak danych – stan na dzień 24.01.2022 r.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7883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1068164"/>
          </a:xfrm>
        </p:spPr>
        <p:txBody>
          <a:bodyPr/>
          <a:lstStyle/>
          <a:p>
            <a:r>
              <a:rPr lang="pl-PL" sz="2400" dirty="0" smtClean="0">
                <a:latin typeface="Book Antiqua" panose="02040602050305030304" pitchFamily="18" charset="0"/>
              </a:rPr>
              <a:t>Liczba osób bezrobotnych na terenie powiatu kołobrzeskiego lata 2018-2021</a:t>
            </a:r>
            <a:endParaRPr lang="pl-PL" sz="2400" dirty="0">
              <a:latin typeface="Book Antiqua" panose="02040602050305030304" pitchFamily="18" charset="0"/>
            </a:endParaRPr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104428349"/>
              </p:ext>
            </p:extLst>
          </p:nvPr>
        </p:nvGraphicFramePr>
        <p:xfrm>
          <a:off x="0" y="1052736"/>
          <a:ext cx="9036496" cy="5616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082901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title"/>
          </p:nvPr>
        </p:nvSpPr>
        <p:spPr>
          <a:xfrm>
            <a:off x="539750" y="-663575"/>
            <a:ext cx="8158163" cy="1571625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400" b="1" dirty="0" smtClean="0"/>
              <a:t/>
            </a:r>
            <a:br>
              <a:rPr lang="pl-PL" altLang="pl-PL" sz="2400" b="1" dirty="0" smtClean="0"/>
            </a:br>
            <a:r>
              <a:rPr lang="pl-PL" altLang="pl-PL" sz="2400" b="1" dirty="0" smtClean="0"/>
              <a:t/>
            </a:r>
            <a:br>
              <a:rPr lang="pl-PL" altLang="pl-PL" sz="2400" b="1" dirty="0" smtClean="0"/>
            </a:br>
            <a:r>
              <a:rPr lang="pl-PL" altLang="pl-PL" sz="2400" b="1" dirty="0" smtClean="0"/>
              <a:t/>
            </a:r>
            <a:br>
              <a:rPr lang="pl-PL" altLang="pl-PL" sz="2400" b="1" dirty="0" smtClean="0"/>
            </a:br>
            <a:r>
              <a:rPr lang="pl-PL" altLang="pl-PL" sz="2400" b="1" dirty="0" smtClean="0"/>
              <a:t/>
            </a:r>
            <a:br>
              <a:rPr lang="pl-PL" altLang="pl-PL" sz="2400" b="1" dirty="0" smtClean="0"/>
            </a:br>
            <a:r>
              <a:rPr lang="pl-PL" altLang="pl-PL" sz="2800" b="1" dirty="0" smtClean="0">
                <a:latin typeface="Book Antiqua" panose="02040602050305030304" pitchFamily="18" charset="0"/>
              </a:rPr>
              <a:t>Liczba zarejestrowanych osób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1412875"/>
            <a:ext cx="8229600" cy="4525963"/>
          </a:xfrm>
        </p:spPr>
        <p:txBody>
          <a:bodyPr/>
          <a:lstStyle/>
          <a:p>
            <a:pPr marL="338138" indent="-338138" eaLnBrk="1" hangingPunct="1">
              <a:lnSpc>
                <a:spcPct val="150000"/>
              </a:lnSpc>
              <a:spcBef>
                <a:spcPts val="6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000" b="1" u="sng" dirty="0" smtClean="0">
                <a:latin typeface="Book Antiqua" panose="02040602050305030304" pitchFamily="18" charset="0"/>
              </a:rPr>
              <a:t>na dzień 31.12.2021 r</a:t>
            </a:r>
            <a:r>
              <a:rPr lang="pl-PL" altLang="pl-PL" sz="2000" dirty="0" smtClean="0">
                <a:latin typeface="Book Antiqua" panose="02040602050305030304" pitchFamily="18" charset="0"/>
              </a:rPr>
              <a:t>. zarejestrowanych było </a:t>
            </a:r>
            <a:r>
              <a:rPr lang="pl-PL" altLang="pl-PL" sz="2000" b="1" dirty="0" smtClean="0">
                <a:latin typeface="Book Antiqua" panose="02040602050305030304" pitchFamily="18" charset="0"/>
              </a:rPr>
              <a:t>1.159</a:t>
            </a:r>
            <a:r>
              <a:rPr lang="pl-PL" altLang="pl-PL" sz="2000" dirty="0" smtClean="0">
                <a:latin typeface="Book Antiqua" panose="02040602050305030304" pitchFamily="18" charset="0"/>
              </a:rPr>
              <a:t> </a:t>
            </a:r>
            <a:r>
              <a:rPr lang="pl-PL" altLang="pl-PL" sz="20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osób, w tym </a:t>
            </a:r>
            <a:r>
              <a:rPr lang="pl-PL" altLang="pl-PL" sz="2000" b="1" dirty="0">
                <a:solidFill>
                  <a:schemeClr val="tx1"/>
                </a:solidFill>
                <a:latin typeface="Book Antiqua" panose="02040602050305030304" pitchFamily="18" charset="0"/>
              </a:rPr>
              <a:t>583</a:t>
            </a:r>
            <a:r>
              <a:rPr lang="pl-PL" altLang="pl-PL" sz="20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kobiety, dla porównania: 31.12.2020 r. zarejestrowanych było </a:t>
            </a:r>
            <a:r>
              <a:rPr lang="pl-PL" altLang="pl-PL" sz="2000" dirty="0">
                <a:solidFill>
                  <a:schemeClr val="tx1"/>
                </a:solidFill>
                <a:latin typeface="Book Antiqua" panose="02040602050305030304" pitchFamily="18" charset="0"/>
              </a:rPr>
              <a:t>1 386 </a:t>
            </a:r>
            <a:r>
              <a:rPr lang="pl-PL" altLang="pl-PL" sz="20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osób, w tym </a:t>
            </a:r>
            <a:r>
              <a:rPr lang="pl-PL" altLang="pl-PL" sz="2000" dirty="0">
                <a:solidFill>
                  <a:schemeClr val="tx1"/>
                </a:solidFill>
                <a:latin typeface="Book Antiqua" panose="02040602050305030304" pitchFamily="18" charset="0"/>
              </a:rPr>
              <a:t>678 </a:t>
            </a:r>
            <a:r>
              <a:rPr lang="pl-PL" altLang="pl-PL" sz="20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kobiet </a:t>
            </a:r>
            <a:r>
              <a:rPr lang="pl-PL" altLang="pl-PL" sz="2000" dirty="0">
                <a:solidFill>
                  <a:schemeClr val="tx1"/>
                </a:solidFill>
                <a:latin typeface="Book Antiqua" panose="02040602050305030304" pitchFamily="18" charset="0"/>
              </a:rPr>
              <a:t>– nastąpił </a:t>
            </a:r>
            <a:r>
              <a:rPr lang="pl-PL" altLang="pl-PL" sz="20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spadek </a:t>
            </a:r>
            <a:r>
              <a:rPr lang="pl-PL" altLang="pl-PL" sz="2000" dirty="0">
                <a:solidFill>
                  <a:schemeClr val="tx1"/>
                </a:solidFill>
                <a:latin typeface="Book Antiqua" panose="02040602050305030304" pitchFamily="18" charset="0"/>
              </a:rPr>
              <a:t>o </a:t>
            </a:r>
            <a:r>
              <a:rPr lang="pl-PL" altLang="pl-PL" sz="20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227 osób;</a:t>
            </a:r>
          </a:p>
          <a:p>
            <a:pPr marL="0" indent="0" eaLnBrk="1" hangingPunct="1">
              <a:lnSpc>
                <a:spcPct val="150000"/>
              </a:lnSpc>
              <a:spcBef>
                <a:spcPts val="600"/>
              </a:spcBef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endParaRPr lang="pl-PL" altLang="pl-PL" sz="2000" b="1" dirty="0" smtClean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marL="338138" indent="-338138" algn="just" eaLnBrk="1" hangingPunct="1">
              <a:lnSpc>
                <a:spcPct val="150000"/>
              </a:lnSpc>
              <a:spcBef>
                <a:spcPts val="6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0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1028 </a:t>
            </a:r>
            <a:r>
              <a:rPr lang="pl-PL" altLang="pl-PL" sz="20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osób to osoby poprzednio pracujące, </a:t>
            </a:r>
            <a:r>
              <a:rPr lang="pl-PL" altLang="pl-PL" sz="2000" dirty="0">
                <a:solidFill>
                  <a:schemeClr val="tx1"/>
                </a:solidFill>
                <a:latin typeface="Book Antiqua" panose="02040602050305030304" pitchFamily="18" charset="0"/>
              </a:rPr>
              <a:t>53 </a:t>
            </a:r>
            <a:r>
              <a:rPr lang="pl-PL" altLang="pl-PL" sz="20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osoby</a:t>
            </a:r>
            <a:r>
              <a:rPr lang="pl-PL" altLang="pl-PL" sz="2000" dirty="0">
                <a:solidFill>
                  <a:schemeClr val="tx1"/>
                </a:solidFill>
                <a:latin typeface="Book Antiqua" panose="02040602050305030304" pitchFamily="18" charset="0"/>
              </a:rPr>
              <a:t> </a:t>
            </a:r>
            <a:r>
              <a:rPr lang="pl-PL" altLang="pl-PL" sz="20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w tej grupie to osoby zwolnione z przyczyn dotyczących zakładu pracy;</a:t>
            </a:r>
          </a:p>
          <a:p>
            <a:pPr marL="0" indent="0" algn="just" eaLnBrk="1" hangingPunct="1">
              <a:lnSpc>
                <a:spcPct val="150000"/>
              </a:lnSpc>
              <a:spcBef>
                <a:spcPts val="600"/>
              </a:spcBef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endParaRPr lang="pl-PL" altLang="pl-PL" sz="2400" dirty="0" smtClean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marL="338138" indent="-338138" eaLnBrk="1" hangingPunct="1">
              <a:lnSpc>
                <a:spcPct val="80000"/>
              </a:lnSpc>
              <a:spcBef>
                <a:spcPts val="6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000" b="1" dirty="0">
                <a:solidFill>
                  <a:schemeClr val="tx1"/>
                </a:solidFill>
                <a:latin typeface="Book Antiqua" panose="02040602050305030304" pitchFamily="18" charset="0"/>
              </a:rPr>
              <a:t>74 </a:t>
            </a:r>
            <a:r>
              <a:rPr lang="pl-PL" altLang="pl-PL" sz="20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osoby to osoby niepełnosprawne</a:t>
            </a:r>
            <a:r>
              <a:rPr lang="pl-PL" altLang="pl-PL" sz="2400" dirty="0">
                <a:solidFill>
                  <a:schemeClr val="tx1"/>
                </a:solidFill>
                <a:latin typeface="Book Antiqua" panose="02040602050305030304" pitchFamily="18" charset="0"/>
              </a:rPr>
              <a:t>.</a:t>
            </a:r>
            <a:endParaRPr lang="pl-PL" altLang="pl-PL" sz="2400" dirty="0" smtClean="0">
              <a:solidFill>
                <a:schemeClr val="tx1"/>
              </a:solidFill>
              <a:latin typeface="Book Antiqua" panose="0204060205030503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79" name="Rectangle 1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25538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400" b="1" dirty="0" smtClean="0">
                <a:solidFill>
                  <a:schemeClr val="tx1"/>
                </a:solidFill>
              </a:rPr>
              <a:t/>
            </a:r>
            <a:br>
              <a:rPr lang="pl-PL" altLang="pl-PL" sz="2400" b="1" dirty="0" smtClean="0">
                <a:solidFill>
                  <a:schemeClr val="tx1"/>
                </a:solidFill>
              </a:rPr>
            </a:br>
            <a:r>
              <a:rPr lang="pl-PL" altLang="pl-PL" sz="24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Bezrobotni będący w szczególnej sytuacji na rynku pracy w okresie styczeń 2021 – grudzień 2021 </a:t>
            </a:r>
            <a:r>
              <a:rPr lang="pl-PL" altLang="pl-PL" sz="2400" b="1" dirty="0" smtClean="0">
                <a:solidFill>
                  <a:schemeClr val="tx1"/>
                </a:solidFill>
              </a:rPr>
              <a:t/>
            </a:r>
            <a:br>
              <a:rPr lang="pl-PL" altLang="pl-PL" sz="2400" b="1" dirty="0" smtClean="0">
                <a:solidFill>
                  <a:schemeClr val="tx1"/>
                </a:solidFill>
              </a:rPr>
            </a:br>
            <a:r>
              <a:rPr lang="pl-PL" altLang="pl-PL" sz="28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– </a:t>
            </a:r>
            <a:r>
              <a:rPr lang="pl-PL" altLang="pl-PL" sz="20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wybrane kategorie </a:t>
            </a:r>
          </a:p>
        </p:txBody>
      </p:sp>
      <p:sp>
        <p:nvSpPr>
          <p:cNvPr id="8381" name="Rectangle 3"/>
          <p:cNvSpPr>
            <a:spLocks noChangeArrowheads="1"/>
          </p:cNvSpPr>
          <p:nvPr/>
        </p:nvSpPr>
        <p:spPr bwMode="auto">
          <a:xfrm>
            <a:off x="0" y="2109788"/>
            <a:ext cx="9144000" cy="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pl-PL" dirty="0"/>
          </a:p>
        </p:txBody>
      </p:sp>
      <p:graphicFrame>
        <p:nvGraphicFramePr>
          <p:cNvPr id="3" name="Symbol zastępczy zawartości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9475954"/>
              </p:ext>
            </p:extLst>
          </p:nvPr>
        </p:nvGraphicFramePr>
        <p:xfrm>
          <a:off x="459581" y="1412776"/>
          <a:ext cx="8224838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 noGrp="1" noChangeArrowheads="1"/>
          </p:cNvSpPr>
          <p:nvPr>
            <p:ph type="title"/>
          </p:nvPr>
        </p:nvSpPr>
        <p:spPr>
          <a:xfrm>
            <a:off x="611188" y="260350"/>
            <a:ext cx="8086725" cy="88265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400" dirty="0" smtClean="0"/>
              <a:t/>
            </a:r>
            <a:br>
              <a:rPr lang="pl-PL" altLang="pl-PL" sz="2400" dirty="0" smtClean="0"/>
            </a:br>
            <a:r>
              <a:rPr lang="pl-PL" altLang="pl-PL" sz="2400" b="1" dirty="0" smtClean="0">
                <a:latin typeface="Book Antiqua" panose="02040602050305030304" pitchFamily="18" charset="0"/>
              </a:rPr>
              <a:t>Współpraca z pracodawcami</a:t>
            </a:r>
            <a:r>
              <a:rPr lang="pl-PL" altLang="pl-PL" sz="2800" b="1" dirty="0" smtClean="0">
                <a:latin typeface="Book Antiqua" panose="02040602050305030304" pitchFamily="18" charset="0"/>
              </a:rPr>
              <a:t/>
            </a:r>
            <a:br>
              <a:rPr lang="pl-PL" altLang="pl-PL" sz="2800" b="1" dirty="0" smtClean="0">
                <a:latin typeface="Book Antiqua" panose="02040602050305030304" pitchFamily="18" charset="0"/>
              </a:rPr>
            </a:br>
            <a:endParaRPr lang="pl-PL" altLang="pl-PL" sz="2800" b="1" dirty="0" smtClean="0">
              <a:latin typeface="Book Antiqua" panose="02040602050305030304" pitchFamily="18" charset="0"/>
            </a:endParaRPr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0363" y="900113"/>
            <a:ext cx="8229600" cy="5624512"/>
          </a:xfrm>
        </p:spPr>
        <p:txBody>
          <a:bodyPr/>
          <a:lstStyle/>
          <a:p>
            <a:pPr marL="338138" indent="-338138" algn="just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800" b="1" dirty="0" smtClean="0">
                <a:solidFill>
                  <a:schemeClr val="tx1"/>
                </a:solidFill>
              </a:rPr>
              <a:t>   </a:t>
            </a:r>
            <a:endParaRPr lang="pl-PL" altLang="pl-PL" sz="2800" b="1" dirty="0">
              <a:solidFill>
                <a:schemeClr val="tx1"/>
              </a:solidFill>
            </a:endParaRPr>
          </a:p>
          <a:p>
            <a:pPr marL="338138" indent="-338138" algn="just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800" b="1" dirty="0" smtClean="0">
                <a:solidFill>
                  <a:schemeClr val="tx1"/>
                </a:solidFill>
              </a:rPr>
              <a:t>	</a:t>
            </a: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Od 01.01.2021 r. do 31.12.2021 r. do Powiatowego Urzędu Pracy w Kołobrzegu wpłynęło 1</a:t>
            </a:r>
            <a:r>
              <a:rPr lang="pl-PL" altLang="pl-PL" sz="24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.978 ofert pracy</a:t>
            </a: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.</a:t>
            </a:r>
          </a:p>
          <a:p>
            <a:pPr marL="338138" indent="-338138" algn="just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   Najwięcej ofert wpływa w zawodach: kucharz, pomoc kuchenna, kelner, barman pokojowa, recepcjonista, nauczyciel, konserwator, magazynier</a:t>
            </a:r>
          </a:p>
          <a:p>
            <a:pPr marL="338138" indent="-338138" algn="just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endParaRPr lang="pl-PL" altLang="pl-PL" sz="2800" dirty="0" smtClean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marL="338138" indent="-338138" algn="just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8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W analogicznym okresie wpłynęło:</a:t>
            </a:r>
          </a:p>
          <a:p>
            <a:pPr marL="338138" indent="-338138" algn="just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8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2020 r. – </a:t>
            </a:r>
            <a:r>
              <a:rPr lang="pl-PL" altLang="pl-PL" sz="28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1.235</a:t>
            </a:r>
            <a:r>
              <a:rPr lang="pl-PL" altLang="pl-PL" sz="28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ofert pracy </a:t>
            </a:r>
          </a:p>
          <a:p>
            <a:pPr marL="338138" indent="-338138" algn="just" eaLnBrk="1" hangingPunct="1">
              <a:spcBef>
                <a:spcPts val="600"/>
              </a:spcBef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800" dirty="0">
                <a:solidFill>
                  <a:schemeClr val="tx1"/>
                </a:solidFill>
                <a:latin typeface="Book Antiqua" panose="02040602050305030304" pitchFamily="18" charset="0"/>
              </a:rPr>
              <a:t>2019 r. </a:t>
            </a:r>
            <a:r>
              <a:rPr lang="pl-PL" altLang="pl-PL" sz="28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– 2</a:t>
            </a:r>
            <a:r>
              <a:rPr lang="pl-PL" altLang="pl-PL" sz="28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.102</a:t>
            </a:r>
            <a:r>
              <a:rPr lang="pl-PL" altLang="pl-PL" sz="28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oferty pracy</a:t>
            </a:r>
            <a:endParaRPr lang="pl-PL" altLang="pl-PL" sz="2400" dirty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marL="338138" indent="-338138" algn="just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endParaRPr lang="pl-PL" altLang="pl-PL" sz="2800" dirty="0" smtClean="0">
              <a:solidFill>
                <a:schemeClr val="tx1"/>
              </a:solidFill>
              <a:latin typeface="Book Antiqua" panose="0204060205030503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rojekt domyślny">
  <a:themeElements>
    <a:clrScheme name="Projekt domyśln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rojekt domyśln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altLang="pl-PL" sz="2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altLang="pl-PL" sz="2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8704</TotalTime>
  <Words>727</Words>
  <Application>Microsoft Office PowerPoint</Application>
  <PresentationFormat>Pokaz na ekranie (4:3)</PresentationFormat>
  <Paragraphs>240</Paragraphs>
  <Slides>16</Slides>
  <Notes>9</Notes>
  <HiddenSlides>0</HiddenSlides>
  <MMClips>0</MMClips>
  <ScaleCrop>false</ScaleCrop>
  <HeadingPairs>
    <vt:vector size="6" baseType="variant">
      <vt:variant>
        <vt:lpstr>Motyw</vt:lpstr>
      </vt:variant>
      <vt:variant>
        <vt:i4>1</vt:i4>
      </vt:variant>
      <vt:variant>
        <vt:lpstr>Osadzone serwery OLE</vt:lpstr>
      </vt:variant>
      <vt:variant>
        <vt:i4>1</vt:i4>
      </vt:variant>
      <vt:variant>
        <vt:lpstr>Tytuły slajdów</vt:lpstr>
      </vt:variant>
      <vt:variant>
        <vt:i4>16</vt:i4>
      </vt:variant>
    </vt:vector>
  </HeadingPairs>
  <TitlesOfParts>
    <vt:vector size="18" baseType="lpstr">
      <vt:lpstr>Projekt domyślny</vt:lpstr>
      <vt:lpstr>Microsoft Word Picture</vt:lpstr>
      <vt:lpstr>Powiatowy Urząd Pracy  w Kołobrzegu</vt:lpstr>
      <vt:lpstr>Stopa bezrobocia (stosunek osób bezrobotnych do ludności aktywnej zawodowo) na obszarze kraju, terenie powiatu kołobrzeskiego oraz województwa zachodniopomorskiego  styczeń 2021– marzec 2021 </vt:lpstr>
      <vt:lpstr>Stopa bezrobocia – c.d.  kwiecień 2021 – czerwiec 2021</vt:lpstr>
      <vt:lpstr>Stopa bezrobocia – c.d.  lipiec 2021 – wrzesień 2021</vt:lpstr>
      <vt:lpstr>Stopa bezrobocia – c.d.  październik 2021 – grudzień 2021</vt:lpstr>
      <vt:lpstr>Liczba osób bezrobotnych na terenie powiatu kołobrzeskiego lata 2018-2021</vt:lpstr>
      <vt:lpstr>    Liczba zarejestrowanych osób</vt:lpstr>
      <vt:lpstr> Bezrobotni będący w szczególnej sytuacji na rynku pracy w okresie styczeń 2021 – grudzień 2021  – wybrane kategorie </vt:lpstr>
      <vt:lpstr> Współpraca z pracodawcami </vt:lpstr>
      <vt:lpstr>Współpraca z pracodawcami </vt:lpstr>
      <vt:lpstr>Współpraca z pracodawcami - zatrudnianie cudzoziemców</vt:lpstr>
      <vt:lpstr> Współpraca z pracodawcami – zatrudnianie cudzoziemców</vt:lpstr>
      <vt:lpstr>Podjęcia pracy</vt:lpstr>
      <vt:lpstr>Prezentacja programu PowerPoint</vt:lpstr>
      <vt:lpstr> Aktywne formy promocji zatrudnienia realizowane przez Powiatowy Urząd Pracy w Kołobrzegu  </vt:lpstr>
      <vt:lpstr>Prezentacja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Powiatowy Urząd Pracy  w Kołobrzegu</dc:title>
  <dc:creator>PUP K-G</dc:creator>
  <cp:lastModifiedBy>Dell</cp:lastModifiedBy>
  <cp:revision>799</cp:revision>
  <cp:lastPrinted>2021-06-15T12:11:15Z</cp:lastPrinted>
  <dcterms:created xsi:type="dcterms:W3CDTF">2009-09-25T08:36:06Z</dcterms:created>
  <dcterms:modified xsi:type="dcterms:W3CDTF">2022-01-27T07:19:04Z</dcterms:modified>
</cp:coreProperties>
</file>