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4" r:id="rId3"/>
    <p:sldId id="325" r:id="rId4"/>
    <p:sldId id="330" r:id="rId5"/>
    <p:sldId id="336" r:id="rId6"/>
    <p:sldId id="323" r:id="rId7"/>
    <p:sldId id="259" r:id="rId8"/>
    <p:sldId id="261" r:id="rId9"/>
    <p:sldId id="264" r:id="rId10"/>
    <p:sldId id="331" r:id="rId11"/>
    <p:sldId id="306" r:id="rId12"/>
    <p:sldId id="333" r:id="rId13"/>
    <p:sldId id="266" r:id="rId14"/>
    <p:sldId id="324" r:id="rId15"/>
    <p:sldId id="334" r:id="rId16"/>
    <p:sldId id="271" r:id="rId17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" initials="D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39" autoAdjust="0"/>
    <p:restoredTop sz="86279" autoAdjust="0"/>
  </p:normalViewPr>
  <p:slideViewPr>
    <p:cSldViewPr>
      <p:cViewPr>
        <p:scale>
          <a:sx n="76" d="100"/>
          <a:sy n="76" d="100"/>
        </p:scale>
        <p:origin x="-1498" y="-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938842666449468E-2"/>
          <c:y val="2.3362432664176914E-2"/>
          <c:w val="0.90442740158500912"/>
          <c:h val="0.585066754278764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#,##0</c:formatCode>
                <c:ptCount val="12"/>
                <c:pt idx="0">
                  <c:v>1524</c:v>
                </c:pt>
                <c:pt idx="1">
                  <c:v>1475</c:v>
                </c:pt>
                <c:pt idx="2">
                  <c:v>1366</c:v>
                </c:pt>
                <c:pt idx="3">
                  <c:v>1209</c:v>
                </c:pt>
                <c:pt idx="4" formatCode="General">
                  <c:v>1027</c:v>
                </c:pt>
                <c:pt idx="5" formatCode="General">
                  <c:v>878</c:v>
                </c:pt>
                <c:pt idx="6" formatCode="General">
                  <c:v>737</c:v>
                </c:pt>
                <c:pt idx="7" formatCode="General">
                  <c:v>697</c:v>
                </c:pt>
                <c:pt idx="8" formatCode="General">
                  <c:v>753</c:v>
                </c:pt>
                <c:pt idx="9" formatCode="General">
                  <c:v>772</c:v>
                </c:pt>
                <c:pt idx="10" formatCode="General">
                  <c:v>744</c:v>
                </c:pt>
                <c:pt idx="11" formatCode="General">
                  <c:v>719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  <c:pt idx="5" formatCode="#,##0">
                  <c:v>411</c:v>
                </c:pt>
                <c:pt idx="6" formatCode="#,##0">
                  <c:v>378</c:v>
                </c:pt>
                <c:pt idx="7" formatCode="#,##0">
                  <c:v>354</c:v>
                </c:pt>
                <c:pt idx="8" formatCode="#,##0">
                  <c:v>345</c:v>
                </c:pt>
                <c:pt idx="9" formatCode="#,##0">
                  <c:v>359</c:v>
                </c:pt>
                <c:pt idx="10" formatCode="#,##0">
                  <c:v>348</c:v>
                </c:pt>
                <c:pt idx="11" formatCode="#,##0">
                  <c:v>347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407</c:v>
                </c:pt>
                <c:pt idx="1">
                  <c:v>459</c:v>
                </c:pt>
                <c:pt idx="2">
                  <c:v>489</c:v>
                </c:pt>
                <c:pt idx="3">
                  <c:v>884</c:v>
                </c:pt>
                <c:pt idx="4">
                  <c:v>1057</c:v>
                </c:pt>
                <c:pt idx="5">
                  <c:v>1054</c:v>
                </c:pt>
                <c:pt idx="6">
                  <c:v>1014</c:v>
                </c:pt>
                <c:pt idx="7">
                  <c:v>1020</c:v>
                </c:pt>
                <c:pt idx="8">
                  <c:v>1086</c:v>
                </c:pt>
                <c:pt idx="9">
                  <c:v>1139</c:v>
                </c:pt>
                <c:pt idx="10">
                  <c:v>1266</c:v>
                </c:pt>
                <c:pt idx="11">
                  <c:v>1386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Arkusz1!$E$2:$E$13</c:f>
              <c:numCache>
                <c:formatCode>General</c:formatCode>
                <c:ptCount val="12"/>
                <c:pt idx="0">
                  <c:v>1559</c:v>
                </c:pt>
                <c:pt idx="1">
                  <c:v>1664</c:v>
                </c:pt>
                <c:pt idx="2">
                  <c:v>1667</c:v>
                </c:pt>
                <c:pt idx="3">
                  <c:v>1527</c:v>
                </c:pt>
                <c:pt idx="4">
                  <c:v>1499</c:v>
                </c:pt>
                <c:pt idx="5">
                  <c:v>1444</c:v>
                </c:pt>
                <c:pt idx="6">
                  <c:v>1336</c:v>
                </c:pt>
                <c:pt idx="7">
                  <c:v>1285</c:v>
                </c:pt>
                <c:pt idx="8">
                  <c:v>1261</c:v>
                </c:pt>
                <c:pt idx="9">
                  <c:v>1253</c:v>
                </c:pt>
                <c:pt idx="10">
                  <c:v>1202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160217728"/>
        <c:axId val="160227712"/>
        <c:axId val="158987584"/>
      </c:bar3DChart>
      <c:catAx>
        <c:axId val="16021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0227712"/>
        <c:crosses val="autoZero"/>
        <c:auto val="1"/>
        <c:lblAlgn val="ctr"/>
        <c:lblOffset val="100"/>
        <c:noMultiLvlLbl val="0"/>
      </c:catAx>
      <c:valAx>
        <c:axId val="160227712"/>
        <c:scaling>
          <c:orientation val="minMax"/>
          <c:max val="1600"/>
        </c:scaling>
        <c:delete val="0"/>
        <c:axPos val="l"/>
        <c:numFmt formatCode="#,##0" sourceLinked="1"/>
        <c:majorTickMark val="none"/>
        <c:minorTickMark val="none"/>
        <c:tickLblPos val="nextTo"/>
        <c:crossAx val="160217728"/>
        <c:crosses val="autoZero"/>
        <c:crossBetween val="between"/>
        <c:majorUnit val="200"/>
        <c:minorUnit val="40"/>
      </c:valAx>
      <c:serAx>
        <c:axId val="158987584"/>
        <c:scaling>
          <c:orientation val="minMax"/>
        </c:scaling>
        <c:delete val="1"/>
        <c:axPos val="b"/>
        <c:majorTickMark val="none"/>
        <c:minorTickMark val="none"/>
        <c:tickLblPos val="nextTo"/>
        <c:crossAx val="160227712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 baseline="0"/>
            </a:pPr>
            <a:endParaRPr lang="pl-PL"/>
          </a:p>
        </c:txPr>
      </c:dTable>
      <c:spPr>
        <a:gradFill>
          <a:gsLst>
            <a:gs pos="0">
              <a:schemeClr val="accent1">
                <a:tint val="66000"/>
                <a:satMod val="160000"/>
              </a:schemeClr>
            </a:gs>
            <a:gs pos="44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5418381753879199"/>
          <c:y val="2.5229568509481853E-2"/>
          <c:w val="0.43871741032370948"/>
          <c:h val="4.881971803702722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styczeń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369</c:v>
                </c:pt>
                <c:pt idx="1">
                  <c:v>187</c:v>
                </c:pt>
                <c:pt idx="2">
                  <c:v>435</c:v>
                </c:pt>
                <c:pt idx="3">
                  <c:v>72</c:v>
                </c:pt>
                <c:pt idx="4">
                  <c:v>206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luty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400</c:v>
                </c:pt>
                <c:pt idx="1">
                  <c:v>214</c:v>
                </c:pt>
                <c:pt idx="2">
                  <c:v>443</c:v>
                </c:pt>
                <c:pt idx="3">
                  <c:v>73</c:v>
                </c:pt>
                <c:pt idx="4">
                  <c:v>225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marzec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408</c:v>
                </c:pt>
                <c:pt idx="1">
                  <c:v>240</c:v>
                </c:pt>
                <c:pt idx="2">
                  <c:v>441</c:v>
                </c:pt>
                <c:pt idx="3">
                  <c:v>69</c:v>
                </c:pt>
                <c:pt idx="4">
                  <c:v>231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kwiecień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383</c:v>
                </c:pt>
                <c:pt idx="1">
                  <c:v>305</c:v>
                </c:pt>
                <c:pt idx="2">
                  <c:v>410</c:v>
                </c:pt>
                <c:pt idx="3">
                  <c:v>72</c:v>
                </c:pt>
                <c:pt idx="4">
                  <c:v>226</c:v>
                </c:pt>
              </c:numCache>
            </c:numRef>
          </c:val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maj 2021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Arkusz1!$F$2:$F$6</c:f>
              <c:numCache>
                <c:formatCode>General</c:formatCode>
                <c:ptCount val="5"/>
                <c:pt idx="0">
                  <c:v>353</c:v>
                </c:pt>
                <c:pt idx="1">
                  <c:v>352</c:v>
                </c:pt>
                <c:pt idx="2">
                  <c:v>389</c:v>
                </c:pt>
                <c:pt idx="3">
                  <c:v>71</c:v>
                </c:pt>
                <c:pt idx="4">
                  <c:v>223</c:v>
                </c:pt>
              </c:numCache>
            </c:numRef>
          </c:val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czerwiec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Arkusz1!$G$2:$G$6</c:f>
              <c:numCache>
                <c:formatCode>General</c:formatCode>
                <c:ptCount val="5"/>
                <c:pt idx="0">
                  <c:v>339</c:v>
                </c:pt>
                <c:pt idx="1">
                  <c:v>377</c:v>
                </c:pt>
                <c:pt idx="2">
                  <c:v>369</c:v>
                </c:pt>
                <c:pt idx="3">
                  <c:v>73</c:v>
                </c:pt>
                <c:pt idx="4">
                  <c:v>225</c:v>
                </c:pt>
              </c:numCache>
            </c:numRef>
          </c:val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lipiec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Arkusz1!$H$2:$H$6</c:f>
              <c:numCache>
                <c:formatCode>General</c:formatCode>
                <c:ptCount val="5"/>
                <c:pt idx="0">
                  <c:v>312</c:v>
                </c:pt>
                <c:pt idx="1">
                  <c:v>389</c:v>
                </c:pt>
                <c:pt idx="2">
                  <c:v>345</c:v>
                </c:pt>
                <c:pt idx="3">
                  <c:v>68</c:v>
                </c:pt>
                <c:pt idx="4">
                  <c:v>219</c:v>
                </c:pt>
              </c:numCache>
            </c:numRef>
          </c:val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sierpień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Arkusz1!$I$2:$I$6</c:f>
              <c:numCache>
                <c:formatCode>General</c:formatCode>
                <c:ptCount val="5"/>
                <c:pt idx="0">
                  <c:v>292</c:v>
                </c:pt>
                <c:pt idx="1">
                  <c:v>399</c:v>
                </c:pt>
                <c:pt idx="2">
                  <c:v>333</c:v>
                </c:pt>
                <c:pt idx="3">
                  <c:v>69</c:v>
                </c:pt>
                <c:pt idx="4">
                  <c:v>207</c:v>
                </c:pt>
              </c:numCache>
            </c:numRef>
          </c:val>
        </c:ser>
        <c:ser>
          <c:idx val="8"/>
          <c:order val="8"/>
          <c:tx>
            <c:strRef>
              <c:f>Arkusz1!$J$1</c:f>
              <c:strCache>
                <c:ptCount val="1"/>
                <c:pt idx="0">
                  <c:v>wrzesień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Arkusz1!$J$2:$J$6</c:f>
              <c:numCache>
                <c:formatCode>General</c:formatCode>
                <c:ptCount val="5"/>
                <c:pt idx="0">
                  <c:v>307</c:v>
                </c:pt>
                <c:pt idx="1">
                  <c:v>434</c:v>
                </c:pt>
                <c:pt idx="2">
                  <c:v>331</c:v>
                </c:pt>
                <c:pt idx="3">
                  <c:v>80</c:v>
                </c:pt>
                <c:pt idx="4">
                  <c:v>209</c:v>
                </c:pt>
              </c:numCache>
            </c:numRef>
          </c:val>
        </c:ser>
        <c:ser>
          <c:idx val="9"/>
          <c:order val="9"/>
          <c:tx>
            <c:strRef>
              <c:f>Arkusz1!$K$1</c:f>
              <c:strCache>
                <c:ptCount val="1"/>
                <c:pt idx="0">
                  <c:v>październik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Arkusz1!$K$2:$K$6</c:f>
              <c:numCache>
                <c:formatCode>General</c:formatCode>
                <c:ptCount val="5"/>
                <c:pt idx="0">
                  <c:v>304</c:v>
                </c:pt>
                <c:pt idx="1">
                  <c:v>467</c:v>
                </c:pt>
                <c:pt idx="2">
                  <c:v>329</c:v>
                </c:pt>
                <c:pt idx="3">
                  <c:v>81</c:v>
                </c:pt>
                <c:pt idx="4">
                  <c:v>208</c:v>
                </c:pt>
              </c:numCache>
            </c:numRef>
          </c:val>
        </c:ser>
        <c:ser>
          <c:idx val="10"/>
          <c:order val="10"/>
          <c:tx>
            <c:strRef>
              <c:f>Arkusz1!$L$1</c:f>
              <c:strCache>
                <c:ptCount val="1"/>
                <c:pt idx="0">
                  <c:v>listopad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Arkusz1!$L$2:$L$6</c:f>
              <c:numCache>
                <c:formatCode>General</c:formatCode>
                <c:ptCount val="5"/>
                <c:pt idx="0">
                  <c:v>271</c:v>
                </c:pt>
                <c:pt idx="1">
                  <c:v>481</c:v>
                </c:pt>
                <c:pt idx="2">
                  <c:v>327</c:v>
                </c:pt>
                <c:pt idx="3">
                  <c:v>81</c:v>
                </c:pt>
                <c:pt idx="4">
                  <c:v>205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717696"/>
        <c:axId val="168727680"/>
      </c:barChart>
      <c:catAx>
        <c:axId val="16871769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Book Antiqua" panose="02040602050305030304" pitchFamily="18" charset="0"/>
              </a:defRPr>
            </a:pPr>
            <a:endParaRPr lang="pl-PL"/>
          </a:p>
        </c:txPr>
        <c:crossAx val="168727680"/>
        <c:crosses val="autoZero"/>
        <c:auto val="1"/>
        <c:lblAlgn val="ctr"/>
        <c:lblOffset val="100"/>
        <c:noMultiLvlLbl val="0"/>
      </c:catAx>
      <c:valAx>
        <c:axId val="1687276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16871769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pl-PL"/>
          </a:p>
        </c:txPr>
      </c:dTable>
    </c:plotArea>
    <c:legend>
      <c:legendPos val="r"/>
      <c:layout/>
      <c:overlay val="0"/>
      <c:txPr>
        <a:bodyPr/>
        <a:lstStyle/>
        <a:p>
          <a:pPr>
            <a:defRPr sz="1050">
              <a:latin typeface="Book Antiqua" panose="02040602050305030304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1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17.12.2021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D6835D3-48D0-4F51-A0DF-8805ABBDD5DC}" type="slidenum">
              <a:rPr lang="pl-PL" altLang="pl-PL" smtClean="0"/>
              <a:pPr>
                <a:defRPr/>
              </a:pPr>
              <a:t>6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87461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10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13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30.11.2021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3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Od 01.01.2021 r. do 30.11.2021 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537 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 pracy, 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46 skierowań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na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staż;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W analogicznym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okresie wydano: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2020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-  </a:t>
            </a:r>
            <a:r>
              <a:rPr lang="pl-PL" altLang="pl-PL" sz="2400" b="1" smtClean="0">
                <a:solidFill>
                  <a:schemeClr val="tx1"/>
                </a:solidFill>
                <a:latin typeface="Book Antiqua" panose="02040602050305030304" pitchFamily="18" charset="0"/>
              </a:rPr>
              <a:t>763</a:t>
            </a:r>
            <a:r>
              <a:rPr lang="pl-PL" altLang="pl-PL" sz="240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skierowania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 pracy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				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27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na staż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2019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-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3.073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skierowania do pracy</a:t>
            </a: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			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89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na staż 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000" b="1" dirty="0" smtClean="0">
                <a:latin typeface="Book Antiqua" panose="02040602050305030304" pitchFamily="18" charset="0"/>
              </a:rPr>
              <a:t>Współpraca z pracodawcami -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80728"/>
            <a:ext cx="8352928" cy="640871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Od </a:t>
            </a:r>
            <a:r>
              <a:rPr lang="pl-PL" sz="1800" b="1" dirty="0" smtClean="0">
                <a:latin typeface="Book Antiqua" panose="02040602050305030304" pitchFamily="18" charset="0"/>
              </a:rPr>
              <a:t>01.01.2021 r. </a:t>
            </a:r>
            <a:r>
              <a:rPr lang="pl-PL" sz="1800" b="1" dirty="0">
                <a:latin typeface="Book Antiqua" panose="02040602050305030304" pitchFamily="18" charset="0"/>
              </a:rPr>
              <a:t>d</a:t>
            </a:r>
            <a:r>
              <a:rPr lang="pl-PL" sz="1800" b="1" dirty="0" smtClean="0">
                <a:latin typeface="Book Antiqua" panose="02040602050305030304" pitchFamily="18" charset="0"/>
              </a:rPr>
              <a:t>o 30.11.2021 r. </a:t>
            </a:r>
            <a:r>
              <a:rPr lang="pl-PL" sz="1800" dirty="0" smtClean="0">
                <a:latin typeface="Book Antiqua" panose="02040602050305030304" pitchFamily="18" charset="0"/>
              </a:rPr>
              <a:t>do Powiatowego Urzędu Pracy  </a:t>
            </a:r>
            <a:br>
              <a:rPr lang="pl-PL" sz="1800" dirty="0" smtClean="0">
                <a:latin typeface="Book Antiqua" panose="02040602050305030304" pitchFamily="18" charset="0"/>
              </a:rPr>
            </a:br>
            <a:r>
              <a:rPr lang="pl-PL" sz="1800" dirty="0" smtClean="0">
                <a:latin typeface="Book Antiqua" panose="02040602050305030304" pitchFamily="18" charset="0"/>
              </a:rPr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 wpłynęło </a:t>
            </a:r>
            <a:r>
              <a:rPr lang="pl-PL" sz="1800" b="1" dirty="0" smtClean="0">
                <a:latin typeface="Book Antiqua" panose="02040602050305030304" pitchFamily="18" charset="0"/>
              </a:rPr>
              <a:t>3134 oświadczeń </a:t>
            </a:r>
            <a:r>
              <a:rPr lang="pl-PL" sz="1800" dirty="0" smtClean="0">
                <a:latin typeface="Book Antiqua" panose="02040602050305030304" pitchFamily="18" charset="0"/>
              </a:rPr>
              <a:t>o zamiarze powierzenia wykonywania pracy </a:t>
            </a:r>
            <a:r>
              <a:rPr lang="pl-PL" sz="1800" dirty="0">
                <a:latin typeface="Book Antiqua" panose="02040602050305030304" pitchFamily="18" charset="0"/>
              </a:rPr>
              <a:t>obywatelom </a:t>
            </a:r>
            <a:r>
              <a:rPr lang="pl-PL" sz="1800" dirty="0" smtClean="0">
                <a:latin typeface="Book Antiqua" panose="02040602050305030304" pitchFamily="18" charset="0"/>
              </a:rPr>
              <a:t>Ukrainy, Republiki Armenii, Republiki Białorusi, Republiki Gruzji, Republiki Mołdowy, Federacji Rosyjskiej </a:t>
            </a:r>
            <a:endParaRPr lang="pl-PL" sz="1800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przyjęto </a:t>
            </a:r>
            <a:r>
              <a:rPr lang="pl-PL" sz="1800" dirty="0">
                <a:latin typeface="Book Antiqua" panose="02040602050305030304" pitchFamily="18" charset="0"/>
              </a:rPr>
              <a:t>do realizacji </a:t>
            </a:r>
            <a:r>
              <a:rPr lang="pl-PL" sz="1800" b="1" dirty="0" smtClean="0">
                <a:latin typeface="Book Antiqua" panose="02040602050305030304" pitchFamily="18" charset="0"/>
              </a:rPr>
              <a:t>529 wniosków </a:t>
            </a:r>
            <a:r>
              <a:rPr lang="pl-PL" sz="1800" dirty="0" smtClean="0">
                <a:latin typeface="Book Antiqua" panose="02040602050305030304" pitchFamily="18" charset="0"/>
              </a:rPr>
              <a:t>o </a:t>
            </a:r>
            <a:r>
              <a:rPr lang="pl-PL" sz="1800" dirty="0">
                <a:latin typeface="Book Antiqua" panose="02040602050305030304" pitchFamily="18" charset="0"/>
              </a:rPr>
              <a:t>wydanie </a:t>
            </a:r>
            <a:r>
              <a:rPr lang="pl-PL" sz="1800" b="1" dirty="0">
                <a:latin typeface="Book Antiqua" panose="02040602050305030304" pitchFamily="18" charset="0"/>
              </a:rPr>
              <a:t>zezwolenia na </a:t>
            </a:r>
            <a:r>
              <a:rPr lang="pl-PL" sz="1800" b="1" dirty="0" smtClean="0">
                <a:latin typeface="Book Antiqua" panose="02040602050305030304" pitchFamily="18" charset="0"/>
              </a:rPr>
              <a:t>pracę sezonową </a:t>
            </a:r>
            <a:r>
              <a:rPr lang="pl-PL" sz="1800" dirty="0" smtClean="0">
                <a:latin typeface="Book Antiqua" panose="02040602050305030304" pitchFamily="18" charset="0"/>
              </a:rPr>
              <a:t>cudzoziemców.</a:t>
            </a:r>
          </a:p>
          <a:p>
            <a:pPr marL="0" indent="0" algn="just"/>
            <a:endParaRPr lang="pl-PL" sz="18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2020 r. -  </a:t>
            </a:r>
            <a:r>
              <a:rPr lang="pl-PL" sz="1800" b="1" dirty="0" smtClean="0">
                <a:latin typeface="Book Antiqua" panose="02040602050305030304" pitchFamily="18" charset="0"/>
              </a:rPr>
              <a:t>2281</a:t>
            </a:r>
            <a:r>
              <a:rPr lang="pl-PL" sz="1800" dirty="0" smtClean="0">
                <a:latin typeface="Book Antiqua" panose="02040602050305030304" pitchFamily="18" charset="0"/>
              </a:rPr>
              <a:t> oświadczeń (…)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		 </a:t>
            </a:r>
            <a:r>
              <a:rPr lang="pl-PL" sz="1800" b="1" dirty="0" smtClean="0">
                <a:latin typeface="Book Antiqua" panose="02040602050305030304" pitchFamily="18" charset="0"/>
              </a:rPr>
              <a:t>374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>
                <a:latin typeface="Book Antiqua" panose="02040602050305030304" pitchFamily="18" charset="0"/>
              </a:rPr>
              <a:t>wniosków o wyd. zezwolenia na pracę sezonową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2019 r. - </a:t>
            </a:r>
            <a:r>
              <a:rPr lang="pl-PL" sz="1800" b="1" dirty="0" smtClean="0">
                <a:latin typeface="Book Antiqua" panose="02040602050305030304" pitchFamily="18" charset="0"/>
              </a:rPr>
              <a:t>3183</a:t>
            </a:r>
            <a:r>
              <a:rPr lang="pl-PL" sz="1800" dirty="0" smtClean="0">
                <a:latin typeface="Book Antiqua" panose="02040602050305030304" pitchFamily="18" charset="0"/>
              </a:rPr>
              <a:t> oświadczeń (…)</a:t>
            </a:r>
          </a:p>
          <a:p>
            <a:pPr marL="0" indent="0" algn="just"/>
            <a:r>
              <a:rPr lang="pl-PL" sz="1800" b="1" dirty="0" smtClean="0">
                <a:latin typeface="Book Antiqua" panose="02040602050305030304" pitchFamily="18" charset="0"/>
              </a:rPr>
              <a:t>		 326</a:t>
            </a:r>
            <a:r>
              <a:rPr lang="pl-PL" sz="1800" dirty="0" smtClean="0">
                <a:latin typeface="Book Antiqua" panose="02040602050305030304" pitchFamily="18" charset="0"/>
              </a:rPr>
              <a:t> wniosków o wyd. zezwolenia na pracę sezonową</a:t>
            </a:r>
          </a:p>
          <a:p>
            <a:pPr marL="0" indent="0" algn="just"/>
            <a:endParaRPr lang="pl-PL" sz="1800" dirty="0" smtClean="0"/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Współpraca z pracodawcami –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124744"/>
            <a:ext cx="7992888" cy="532859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Starosta wydał </a:t>
            </a:r>
            <a:r>
              <a:rPr lang="pl-PL" sz="2400" b="1" dirty="0" smtClean="0">
                <a:latin typeface="Book Antiqua" panose="02040602050305030304" pitchFamily="18" charset="0"/>
              </a:rPr>
              <a:t>165 informacji </a:t>
            </a:r>
            <a:r>
              <a:rPr lang="pl-PL" sz="2400" dirty="0" smtClean="0">
                <a:latin typeface="Book Antiqua" panose="02040602050305030304" pitchFamily="18" charset="0"/>
              </a:rPr>
              <a:t>nt</a:t>
            </a:r>
            <a:r>
              <a:rPr lang="pl-PL" sz="2400" dirty="0">
                <a:latin typeface="Book Antiqua" panose="02040602050305030304" pitchFamily="18" charset="0"/>
              </a:rPr>
              <a:t>. </a:t>
            </a:r>
            <a:r>
              <a:rPr lang="pl-PL" sz="2400" dirty="0" smtClean="0">
                <a:latin typeface="Book Antiqua" panose="02040602050305030304" pitchFamily="18" charset="0"/>
              </a:rPr>
              <a:t>możliwości zaspokojenia </a:t>
            </a:r>
            <a:r>
              <a:rPr lang="pl-PL" sz="2400" dirty="0">
                <a:latin typeface="Book Antiqua" panose="02040602050305030304" pitchFamily="18" charset="0"/>
              </a:rPr>
              <a:t>potrzeb kadrowych podmiotu </a:t>
            </a:r>
            <a:r>
              <a:rPr lang="pl-PL" sz="2400" dirty="0" smtClean="0">
                <a:latin typeface="Book Antiqua" panose="02040602050305030304" pitchFamily="18" charset="0"/>
              </a:rPr>
              <a:t>powierzającego wykonanie pracy </a:t>
            </a:r>
            <a:r>
              <a:rPr lang="pl-PL" sz="2400" dirty="0">
                <a:latin typeface="Book Antiqua" panose="02040602050305030304" pitchFamily="18" charset="0"/>
              </a:rPr>
              <a:t>cudzoziemcowi </a:t>
            </a:r>
            <a:r>
              <a:rPr lang="pl-PL" sz="2400" dirty="0" smtClean="0">
                <a:latin typeface="Book Antiqua" panose="02040602050305030304" pitchFamily="18" charset="0"/>
              </a:rPr>
              <a:t>                    w </a:t>
            </a:r>
            <a:r>
              <a:rPr lang="pl-PL" sz="2400" dirty="0">
                <a:latin typeface="Book Antiqua" panose="02040602050305030304" pitchFamily="18" charset="0"/>
              </a:rPr>
              <a:t>oparciu o rejestr osób bezrobotnych i poszukujących </a:t>
            </a:r>
            <a:r>
              <a:rPr lang="pl-PL" sz="2400" dirty="0" smtClean="0">
                <a:latin typeface="Book Antiqua" panose="02040602050305030304" pitchFamily="18" charset="0"/>
              </a:rPr>
              <a:t>pracy.</a:t>
            </a:r>
          </a:p>
          <a:p>
            <a:pPr marL="0" indent="0" algn="just"/>
            <a:endParaRPr lang="pl-PL" sz="24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2020 r. – </a:t>
            </a:r>
            <a:r>
              <a:rPr lang="pl-PL" sz="2400" b="1" dirty="0" smtClean="0">
                <a:latin typeface="Book Antiqua" panose="02040602050305030304" pitchFamily="18" charset="0"/>
              </a:rPr>
              <a:t>127</a:t>
            </a:r>
            <a:r>
              <a:rPr lang="pl-PL" sz="2400" dirty="0" smtClean="0">
                <a:latin typeface="Book Antiqua" panose="02040602050305030304" pitchFamily="18" charset="0"/>
              </a:rPr>
              <a:t> informacje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</a:t>
            </a:r>
            <a:r>
              <a:rPr lang="pl-PL" sz="2400" dirty="0" smtClean="0">
                <a:latin typeface="Book Antiqua" panose="02040602050305030304" pitchFamily="18" charset="0"/>
              </a:rPr>
              <a:t>kadrowych (…)  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2019 r. – </a:t>
            </a:r>
            <a:r>
              <a:rPr lang="pl-PL" sz="2400" b="1" dirty="0" smtClean="0">
                <a:latin typeface="Book Antiqua" panose="02040602050305030304" pitchFamily="18" charset="0"/>
              </a:rPr>
              <a:t>120</a:t>
            </a:r>
            <a:r>
              <a:rPr lang="pl-PL" sz="2400" dirty="0" smtClean="0">
                <a:latin typeface="Book Antiqua" panose="02040602050305030304" pitchFamily="18" charset="0"/>
              </a:rPr>
              <a:t> informacje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kadrowych </a:t>
            </a:r>
            <a:r>
              <a:rPr lang="pl-PL" sz="2400" dirty="0" smtClean="0">
                <a:latin typeface="Book Antiqua" panose="02040602050305030304" pitchFamily="18" charset="0"/>
              </a:rPr>
              <a:t>(…)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26810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Od 01.01.2021 r. do  30.11.2021 r. w powiecie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ołobrzeskim pracę podjęło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1027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osób  bezrobotnych,                  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niesubsydiowaną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877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150 osób</a:t>
            </a:r>
            <a:endParaRPr lang="pl-PL" altLang="pl-PL" sz="28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1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852140"/>
          </a:xfrm>
        </p:spPr>
        <p:txBody>
          <a:bodyPr/>
          <a:lstStyle/>
          <a:p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Aktywne formy promocji zatrudnienia realizowane przez Powiatowy Urząd Pracy w Kołobrzegu</a:t>
            </a:r>
            <a:r>
              <a:rPr lang="pl-PL" sz="2000" b="1" dirty="0">
                <a:latin typeface="Book Antiqua" panose="02040602050305030304" pitchFamily="18" charset="0"/>
              </a:rPr>
              <a:t/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 smtClean="0">
                <a:latin typeface="Book Antiqua" panose="02040602050305030304" pitchFamily="18" charset="0"/>
              </a:rPr>
              <a:t> </a:t>
            </a:r>
            <a:endParaRPr lang="pl-PL" sz="2000" b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4838" cy="5877272"/>
          </a:xfrm>
        </p:spPr>
        <p:txBody>
          <a:bodyPr/>
          <a:lstStyle/>
          <a:p>
            <a:pPr marL="0" indent="0"/>
            <a:r>
              <a:rPr lang="pl-PL" sz="1600" b="1" i="1" dirty="0">
                <a:latin typeface="Book Antiqua" panose="02040602050305030304" pitchFamily="18" charset="0"/>
              </a:rPr>
              <a:t>Szkolenia </a:t>
            </a:r>
            <a:r>
              <a:rPr lang="pl-PL" sz="1600" i="1" dirty="0" smtClean="0">
                <a:latin typeface="Book Antiqua" panose="02040602050305030304" pitchFamily="18" charset="0"/>
              </a:rPr>
              <a:t>(</a:t>
            </a:r>
            <a:r>
              <a:rPr lang="pl-PL" sz="1600" i="1" dirty="0" smtClean="0">
                <a:latin typeface="Book Antiqua" panose="02040602050305030304" pitchFamily="18" charset="0"/>
              </a:rPr>
              <a:t>Regionalny Program Operacyjny  oraz program Operacyjny Wiedza Edukacja, Rozwój)</a:t>
            </a:r>
          </a:p>
          <a:p>
            <a:pPr marL="0" indent="0"/>
            <a:r>
              <a:rPr lang="pl-PL" sz="1600" i="1" dirty="0" smtClean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Powiatowy Urząd Pracy w Kołobrzegu organizuje szkolenia</a:t>
            </a: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o następującej tematyce :</a:t>
            </a: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- obsługa i konserwacja urządzeń energetycznych o napięciu do 1kV,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operator koparki, ładowarki, koparko-ładowarki,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spawacz,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prawo jazdy kat. D,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prawo jazdy kat. CE wraz z kwalifikacją wstępną przyspieszoną dla osób posiadających </a:t>
            </a:r>
            <a:r>
              <a:rPr lang="pl-PL" sz="1600" dirty="0" smtClean="0">
                <a:latin typeface="Book Antiqua" panose="02040602050305030304" pitchFamily="18" charset="0"/>
              </a:rPr>
              <a:t>   prawo </a:t>
            </a:r>
            <a:r>
              <a:rPr lang="pl-PL" sz="1600" dirty="0">
                <a:latin typeface="Book Antiqua" panose="02040602050305030304" pitchFamily="18" charset="0"/>
              </a:rPr>
              <a:t>jazdy kat. C itp</a:t>
            </a:r>
            <a:r>
              <a:rPr lang="pl-PL" sz="1600" dirty="0" smtClean="0">
                <a:latin typeface="Book Antiqua" panose="02040602050305030304" pitchFamily="18" charset="0"/>
              </a:rPr>
              <a:t>.</a:t>
            </a:r>
            <a:endParaRPr lang="pl-PL" sz="1600" b="1" dirty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Szkolenia adresowane są dla osób bezrobotnych, a w szczególności dla osób : 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z niskimi kwalifikacjami,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długotrwale bezrobotnych,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n</a:t>
            </a:r>
            <a:r>
              <a:rPr lang="pl-PL" sz="1600" dirty="0" smtClean="0">
                <a:latin typeface="Book Antiqua" panose="02040602050305030304" pitchFamily="18" charset="0"/>
              </a:rPr>
              <a:t>iepełnosprawnych,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d</a:t>
            </a:r>
            <a:r>
              <a:rPr lang="pl-PL" sz="1600" dirty="0" smtClean="0">
                <a:latin typeface="Book Antiqua" panose="02040602050305030304" pitchFamily="18" charset="0"/>
              </a:rPr>
              <a:t>o 30 roku życia,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p</a:t>
            </a:r>
            <a:r>
              <a:rPr lang="pl-PL" sz="1600" dirty="0" smtClean="0">
                <a:latin typeface="Book Antiqua" panose="02040602050305030304" pitchFamily="18" charset="0"/>
              </a:rPr>
              <a:t>o 50 roku życia.</a:t>
            </a:r>
            <a:endParaRPr lang="pl-PL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70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>
                <a:latin typeface="Book Antiqua" panose="02040602050305030304" pitchFamily="18" charset="0"/>
              </a:rPr>
              <a:t>Stopa bezrobocia </a:t>
            </a:r>
            <a:r>
              <a:rPr lang="pl-PL" altLang="pl-PL" sz="2000" b="1" i="1" dirty="0" smtClean="0">
                <a:latin typeface="Book Antiqua" panose="02040602050305030304" pitchFamily="18" charset="0"/>
              </a:rPr>
              <a:t>(stosunek osób bezrobotnych do ludności aktywnej zawodowo)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 na obszarze kraju, terenie powiatu </a:t>
            </a:r>
            <a:r>
              <a:rPr lang="pl-PL" altLang="pl-PL" sz="2000" b="1" dirty="0">
                <a:latin typeface="Book Antiqua" panose="02040602050305030304" pitchFamily="18" charset="0"/>
              </a:rPr>
              <a:t>k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ołobrzeskiego oraz województwa </a:t>
            </a:r>
            <a:r>
              <a:rPr lang="pl-PL" altLang="pl-PL" sz="2000" b="1" dirty="0">
                <a:latin typeface="Book Antiqua" panose="02040602050305030304" pitchFamily="18" charset="0"/>
              </a:rPr>
              <a:t>z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achodniopomorskiego </a:t>
            </a:r>
            <a:br>
              <a:rPr lang="pl-PL" altLang="pl-PL" sz="2000" b="1" dirty="0" smtClean="0">
                <a:latin typeface="Book Antiqua" panose="02040602050305030304" pitchFamily="18" charset="0"/>
              </a:rPr>
            </a:br>
            <a:r>
              <a:rPr lang="pl-PL" alt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styczeń 2021– marzec 2021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757666"/>
              </p:ext>
            </p:extLst>
          </p:nvPr>
        </p:nvGraphicFramePr>
        <p:xfrm>
          <a:off x="900113" y="1340768"/>
          <a:ext cx="6751300" cy="5122932"/>
        </p:xfrm>
        <a:graphic>
          <a:graphicData uri="http://schemas.openxmlformats.org/drawingml/2006/table">
            <a:tbl>
              <a:tblPr/>
              <a:tblGrid>
                <a:gridCol w="1655663"/>
                <a:gridCol w="1480162"/>
                <a:gridCol w="1742225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(407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(1.559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6,5 %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(1.664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6,5  %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(489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5,4 %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5,9 %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(1.667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6,4 %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kwiecień 2021 – czerwiec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399991"/>
              </p:ext>
            </p:extLst>
          </p:nvPr>
        </p:nvGraphicFramePr>
        <p:xfrm>
          <a:off x="755576" y="1196752"/>
          <a:ext cx="7416824" cy="5152431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(884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(1.572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(1.057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 .99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czerwiec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(1.054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5,1  %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(1.444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lipiec 2021 – wrzesień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953691"/>
              </p:ext>
            </p:extLst>
          </p:nvPr>
        </p:nvGraphicFramePr>
        <p:xfrm>
          <a:off x="755576" y="1196752"/>
          <a:ext cx="7416824" cy="5152431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>
                        <a:latin typeface="+mj-lt"/>
                      </a:endParaRPr>
                    </a:p>
                    <a:p>
                      <a:pPr algn="ctr"/>
                      <a:r>
                        <a:rPr lang="pl-PL" dirty="0" smtClean="0">
                          <a:latin typeface="+mj-lt"/>
                        </a:rPr>
                        <a:t>miesiąc</a:t>
                      </a:r>
                      <a:endParaRPr lang="pl-PL" dirty="0">
                        <a:latin typeface="+mj-lt"/>
                      </a:endParaRP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lipiec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(1.014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lipiec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4,8 %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(1.336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sierpień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(1.020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sierpień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4,7 %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(1.285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5,8 %</a:t>
                      </a:r>
                      <a:endParaRPr kumimoji="0" lang="pl-PL" altLang="pl-PL" sz="11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1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wrzesień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(1.086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wrzesień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4,6 %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(1.261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5,6 %</a:t>
                      </a:r>
                      <a:endParaRPr kumimoji="0" lang="pl-PL" altLang="pl-PL" sz="11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1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909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październik 2021 – listopad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736244"/>
              </p:ext>
            </p:extLst>
          </p:nvPr>
        </p:nvGraphicFramePr>
        <p:xfrm>
          <a:off x="755576" y="1196752"/>
          <a:ext cx="7416824" cy="3823526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>
                        <a:latin typeface="+mj-lt"/>
                      </a:endParaRPr>
                    </a:p>
                    <a:p>
                      <a:pPr algn="ctr"/>
                      <a:r>
                        <a:rPr lang="pl-PL" dirty="0" smtClean="0">
                          <a:latin typeface="+mj-lt"/>
                        </a:rPr>
                        <a:t>miesiąc</a:t>
                      </a:r>
                      <a:endParaRPr lang="pl-PL" dirty="0">
                        <a:latin typeface="+mj-lt"/>
                      </a:endParaRP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październik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4,1 %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(1.139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październik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4,6 %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(1.253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55 %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listopad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(1.266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listopad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(1.202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brak danych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na dzień 13.12.2021 r.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1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brak danych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na dzień 13.12.2021 r.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88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400" dirty="0" smtClean="0">
                <a:latin typeface="Book Antiqua" panose="02040602050305030304" pitchFamily="18" charset="0"/>
              </a:rPr>
              <a:t>Liczba osób bezrobotnych na terenie powiatu kołobrzeskiego lata 2018-2021</a:t>
            </a:r>
            <a:endParaRPr lang="pl-PL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25439305"/>
              </p:ext>
            </p:extLst>
          </p:nvPr>
        </p:nvGraphicFramePr>
        <p:xfrm>
          <a:off x="0" y="1052736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8290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>
                <a:latin typeface="Book Antiqua" panose="02040602050305030304" pitchFamily="18" charset="0"/>
              </a:rPr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u="sng" dirty="0" smtClean="0">
                <a:latin typeface="Book Antiqua" panose="02040602050305030304" pitchFamily="18" charset="0"/>
              </a:rPr>
              <a:t>na dzień 30.11.2021 r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. zarejestrowanych było 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1.202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osób, w tym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599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kobiet, dla porównania: 31.11.2020 r. zarejestrowanych było 1.266 osób, w tym 614 kobiet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– nastąpił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spadek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o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64 osoby;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0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1.062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osoby to osoby poprzednio pracujące, 55 osób</a:t>
            </a:r>
            <a:b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tej grupie to osoby zwolnione z przyczyn dotyczących zakładu pracy;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81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 to osoby niepełnosprawne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Bezrobotni będący w szczególnej sytuacji na rynku pracy w okresie styczeń 2021 – listopad 2021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wybrane kategorie </a:t>
            </a:r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942273"/>
              </p:ext>
            </p:extLst>
          </p:nvPr>
        </p:nvGraphicFramePr>
        <p:xfrm>
          <a:off x="459581" y="1412776"/>
          <a:ext cx="822483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>
                <a:latin typeface="Book Antiqua" panose="02040602050305030304" pitchFamily="18" charset="0"/>
              </a:rPr>
              <a:t/>
            </a:r>
            <a:br>
              <a:rPr lang="pl-PL" altLang="pl-PL" sz="2800" b="1" dirty="0" smtClean="0">
                <a:latin typeface="Book Antiqua" panose="02040602050305030304" pitchFamily="18" charset="0"/>
              </a:rPr>
            </a:br>
            <a:endParaRPr lang="pl-PL" altLang="pl-PL" sz="2800" b="1" dirty="0" smtClean="0">
              <a:latin typeface="Book Antiqua" panose="02040602050305030304" pitchFamily="18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Od 01.01.2021 r. do 30.11.2021 r. do Powiatowego Urzędu Pracy w Kołobrzegu wpłynęło 1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.827 ofert pracy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Najwięcej ofert wpływa w zawodach: kucharz, pomoc kuchenna, kelner, barman pokojowa, recepcjonista, nauczyciel, konserwator, magazynier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analogicznym okresie wpłynęło: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2020 r. –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1.189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ofert pracy </a:t>
            </a: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  <a:latin typeface="Book Antiqua" panose="02040602050305030304" pitchFamily="18" charset="0"/>
              </a:rPr>
              <a:t>2019 r.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1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.995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oferty pracy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8662</TotalTime>
  <Words>679</Words>
  <Application>Microsoft Office PowerPoint</Application>
  <PresentationFormat>Pokaz na ekranie (4:3)</PresentationFormat>
  <Paragraphs>233</Paragraphs>
  <Slides>16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8" baseType="lpstr">
      <vt:lpstr>Projekt domyślny</vt:lpstr>
      <vt:lpstr>Microsoft Word Picture</vt:lpstr>
      <vt:lpstr>Powiatowy Urząd Pracy  w Kołobrzegu</vt:lpstr>
      <vt:lpstr>Stopa bezrobocia (stosunek osób bezrobotnych do ludności aktywnej zawodowo) na obszarze kraju, terenie powiatu kołobrzeskiego oraz województwa zachodniopomorskiego  styczeń 2021– marzec 2021 </vt:lpstr>
      <vt:lpstr>Stopa bezrobocia – c.d.  kwiecień 2021 – czerwiec 2021</vt:lpstr>
      <vt:lpstr>Stopa bezrobocia – c.d.  lipiec 2021 – wrzesień 2021</vt:lpstr>
      <vt:lpstr>Stopa bezrobocia – c.d.  październik 2021 – listopad 2021</vt:lpstr>
      <vt:lpstr>Liczba osób bezrobotnych na terenie powiatu kołobrzeskiego lata 2018-2021</vt:lpstr>
      <vt:lpstr>    Liczba zarejestrowanych osób</vt:lpstr>
      <vt:lpstr> Bezrobotni będący w szczególnej sytuacji na rynku pracy w okresie styczeń 2021 – listopad 2021  – wybrane kategorie </vt:lpstr>
      <vt:lpstr> Współpraca z pracodawcami </vt:lpstr>
      <vt:lpstr>Współpraca z pracodawcami </vt:lpstr>
      <vt:lpstr>Współpraca z pracodawcami - zatrudnianie cudzoziemców</vt:lpstr>
      <vt:lpstr> Współpraca z pracodawcami – zatrudnianie cudzoziemców</vt:lpstr>
      <vt:lpstr>Podjęcia pracy</vt:lpstr>
      <vt:lpstr>Prezentacja programu PowerPoint</vt:lpstr>
      <vt:lpstr> Aktywne formy promocji zatrudnienia realizowane przez Powiatowy Urząd Pracy w Kołobrzegu  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791</cp:revision>
  <cp:lastPrinted>2021-06-15T12:11:15Z</cp:lastPrinted>
  <dcterms:created xsi:type="dcterms:W3CDTF">2009-09-25T08:36:06Z</dcterms:created>
  <dcterms:modified xsi:type="dcterms:W3CDTF">2021-12-17T08:32:59Z</dcterms:modified>
</cp:coreProperties>
</file>