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4" r:id="rId3"/>
    <p:sldId id="325" r:id="rId4"/>
    <p:sldId id="323" r:id="rId5"/>
    <p:sldId id="259" r:id="rId6"/>
    <p:sldId id="261" r:id="rId7"/>
    <p:sldId id="264" r:id="rId8"/>
    <p:sldId id="306" r:id="rId9"/>
    <p:sldId id="266" r:id="rId10"/>
    <p:sldId id="328" r:id="rId11"/>
    <p:sldId id="324" r:id="rId12"/>
    <p:sldId id="268" r:id="rId13"/>
    <p:sldId id="270" r:id="rId14"/>
    <p:sldId id="271" r:id="rId15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39" autoAdjust="0"/>
    <p:restoredTop sz="86482" autoAdjust="0"/>
  </p:normalViewPr>
  <p:slideViewPr>
    <p:cSldViewPr>
      <p:cViewPr>
        <p:scale>
          <a:sx n="75" d="100"/>
          <a:sy n="75" d="100"/>
        </p:scale>
        <p:origin x="-1522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88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060698204401191"/>
          <c:y val="2.7801701991288005E-2"/>
          <c:w val="0.78113682980135724"/>
          <c:h val="0.7598347385966409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407</c:v>
                </c:pt>
                <c:pt idx="1">
                  <c:v>459</c:v>
                </c:pt>
                <c:pt idx="2">
                  <c:v>489</c:v>
                </c:pt>
                <c:pt idx="3">
                  <c:v>884</c:v>
                </c:pt>
                <c:pt idx="4">
                  <c:v>1057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811</c:v>
                </c:pt>
                <c:pt idx="1">
                  <c:v>836</c:v>
                </c:pt>
                <c:pt idx="2">
                  <c:v>766</c:v>
                </c:pt>
                <c:pt idx="3">
                  <c:v>625</c:v>
                </c:pt>
                <c:pt idx="4">
                  <c:v>552</c:v>
                </c:pt>
                <c:pt idx="5">
                  <c:v>411</c:v>
                </c:pt>
                <c:pt idx="6">
                  <c:v>378</c:v>
                </c:pt>
                <c:pt idx="7">
                  <c:v>354</c:v>
                </c:pt>
                <c:pt idx="8">
                  <c:v>345</c:v>
                </c:pt>
                <c:pt idx="9">
                  <c:v>359</c:v>
                </c:pt>
                <c:pt idx="10">
                  <c:v>348</c:v>
                </c:pt>
                <c:pt idx="11">
                  <c:v>347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Pt>
            <c:idx val="11"/>
            <c:invertIfNegative val="0"/>
            <c:bubble3D val="0"/>
          </c:dPt>
          <c:dLbls>
            <c:txPr>
              <a:bodyPr/>
              <a:lstStyle/>
              <a:p>
                <a:pPr>
                  <a:defRPr sz="16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Arkusz1!$D$2:$D$13</c:f>
              <c:numCache>
                <c:formatCode>General</c:formatCode>
                <c:ptCount val="12"/>
                <c:pt idx="0">
                  <c:v>1524</c:v>
                </c:pt>
                <c:pt idx="1">
                  <c:v>1475</c:v>
                </c:pt>
                <c:pt idx="2">
                  <c:v>1366</c:v>
                </c:pt>
                <c:pt idx="3">
                  <c:v>1209</c:v>
                </c:pt>
                <c:pt idx="4">
                  <c:v>1027</c:v>
                </c:pt>
                <c:pt idx="5">
                  <c:v>878</c:v>
                </c:pt>
                <c:pt idx="6">
                  <c:v>737</c:v>
                </c:pt>
                <c:pt idx="7">
                  <c:v>697</c:v>
                </c:pt>
                <c:pt idx="8">
                  <c:v>753</c:v>
                </c:pt>
                <c:pt idx="9">
                  <c:v>772</c:v>
                </c:pt>
                <c:pt idx="10">
                  <c:v>744</c:v>
                </c:pt>
                <c:pt idx="11">
                  <c:v>719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Arkusz1!$E$2:$E$13</c:f>
              <c:numCache>
                <c:formatCode>General</c:formatCode>
                <c:ptCount val="12"/>
                <c:pt idx="0">
                  <c:v>2466</c:v>
                </c:pt>
                <c:pt idx="1">
                  <c:v>2390</c:v>
                </c:pt>
                <c:pt idx="2">
                  <c:v>2198</c:v>
                </c:pt>
                <c:pt idx="3">
                  <c:v>1954</c:v>
                </c:pt>
                <c:pt idx="4">
                  <c:v>1824</c:v>
                </c:pt>
                <c:pt idx="5">
                  <c:v>1627</c:v>
                </c:pt>
                <c:pt idx="6">
                  <c:v>1457</c:v>
                </c:pt>
                <c:pt idx="7">
                  <c:v>1376</c:v>
                </c:pt>
                <c:pt idx="8">
                  <c:v>1374</c:v>
                </c:pt>
                <c:pt idx="9">
                  <c:v>1376</c:v>
                </c:pt>
                <c:pt idx="10">
                  <c:v>1422</c:v>
                </c:pt>
                <c:pt idx="11">
                  <c:v>1342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7715072"/>
        <c:axId val="137737344"/>
        <c:axId val="125999296"/>
      </c:bar3DChart>
      <c:catAx>
        <c:axId val="13771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7737344"/>
        <c:crosses val="autoZero"/>
        <c:auto val="1"/>
        <c:lblAlgn val="ctr"/>
        <c:lblOffset val="100"/>
        <c:noMultiLvlLbl val="0"/>
      </c:catAx>
      <c:valAx>
        <c:axId val="137737344"/>
        <c:scaling>
          <c:orientation val="minMax"/>
        </c:scaling>
        <c:delete val="0"/>
        <c:axPos val="l"/>
        <c:minorGridlines/>
        <c:numFmt formatCode="General" sourceLinked="1"/>
        <c:majorTickMark val="out"/>
        <c:minorTickMark val="none"/>
        <c:tickLblPos val="nextTo"/>
        <c:crossAx val="137715072"/>
        <c:crosses val="autoZero"/>
        <c:crossBetween val="between"/>
      </c:valAx>
      <c:serAx>
        <c:axId val="125999296"/>
        <c:scaling>
          <c:orientation val="minMax"/>
        </c:scaling>
        <c:delete val="1"/>
        <c:axPos val="b"/>
        <c:majorTickMark val="out"/>
        <c:minorTickMark val="none"/>
        <c:tickLblPos val="nextTo"/>
        <c:crossAx val="137737344"/>
        <c:crosses val="autoZero"/>
      </c:serAx>
      <c:spPr>
        <a:gradFill>
          <a:gsLst>
            <a:gs pos="45004">
              <a:srgbClr val="B3F5D9"/>
            </a:gs>
            <a:gs pos="42483">
              <a:srgbClr val="B1F5D8"/>
            </a:gs>
            <a:gs pos="0">
              <a:schemeClr val="accent1">
                <a:tint val="66000"/>
                <a:satMod val="160000"/>
              </a:schemeClr>
            </a:gs>
            <a:gs pos="5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0.53782</cdr:x>
      <cdr:y>0.80092</cdr:y>
    </cdr:from>
    <cdr:to>
      <cdr:x>0.64453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608512" y="43924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26.06.2020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2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7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2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13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14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dirty="0" smtClean="0">
                <a:latin typeface="Book Antiqua" pitchFamily="18" charset="0"/>
              </a:rPr>
              <a:t>Powiatowy Urząd Pracy </a:t>
            </a:r>
            <a:br>
              <a:rPr lang="pl-PL" altLang="pl-PL" b="1" dirty="0" smtClean="0">
                <a:latin typeface="Book Antiqua" pitchFamily="18" charset="0"/>
              </a:rPr>
            </a:br>
            <a:r>
              <a:rPr lang="pl-PL" altLang="pl-PL" b="1" dirty="0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stan na dzień </a:t>
            </a:r>
            <a:r>
              <a:rPr lang="pl-PL" altLang="pl-PL" sz="2400" b="1" dirty="0" smtClean="0">
                <a:latin typeface="Book Antiqua" pitchFamily="18" charset="0"/>
              </a:rPr>
              <a:t>31.05.2020 </a:t>
            </a:r>
            <a:r>
              <a:rPr lang="pl-PL" altLang="pl-PL" sz="2400" b="1" dirty="0">
                <a:latin typeface="Book Antiqua" pitchFamily="18" charset="0"/>
              </a:rPr>
              <a:t>r.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 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8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852140"/>
          </a:xfrm>
        </p:spPr>
        <p:txBody>
          <a:bodyPr/>
          <a:lstStyle/>
          <a:p>
            <a:r>
              <a:rPr lang="pl-PL" sz="2000" dirty="0" smtClean="0"/>
              <a:t>Szkolenia realizowane w 2019 r.</a:t>
            </a:r>
            <a:endParaRPr lang="pl-PL" sz="2000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8224838" cy="446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5390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332656"/>
            <a:ext cx="8224838" cy="6192688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75000"/>
                  </a:schemeClr>
                </a:solidFill>
              </a:rPr>
              <a:t>Projekty realizowane przez Powiatowy Urząd Pracy w Kołobrzegu </a:t>
            </a:r>
            <a:endParaRPr lang="pl-PL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endParaRPr lang="pl-PL" sz="1200" dirty="0"/>
          </a:p>
          <a:p>
            <a:pPr marL="0" indent="0" algn="just">
              <a:spcBef>
                <a:spcPts val="0"/>
              </a:spcBef>
            </a:pPr>
            <a:r>
              <a:rPr lang="pl-PL" sz="1400" b="1" i="1" dirty="0" smtClean="0"/>
              <a:t>Projekt  </a:t>
            </a:r>
            <a:r>
              <a:rPr lang="pl-PL" sz="1400" b="1" i="1" dirty="0"/>
              <a:t>pozakonkursowy pn</a:t>
            </a:r>
            <a:r>
              <a:rPr lang="pl-PL" sz="1400" i="1" dirty="0"/>
              <a:t>.</a:t>
            </a:r>
            <a:r>
              <a:rPr lang="pl-PL" sz="1400" b="1" i="1" dirty="0"/>
              <a:t> „Aktywizacja osób młodych pozostających bez pracy w powiecie kołobrzeskim IV” w ramach Programu Operacyjnego Wiedza Edukacja </a:t>
            </a:r>
            <a:r>
              <a:rPr lang="pl-PL" sz="1400" b="1" i="1" dirty="0" smtClean="0"/>
              <a:t>Rozwój.</a:t>
            </a:r>
            <a:endParaRPr lang="pl-PL" sz="1400" i="1" dirty="0"/>
          </a:p>
          <a:p>
            <a:pPr marL="0" indent="0" algn="just">
              <a:spcBef>
                <a:spcPts val="0"/>
              </a:spcBef>
            </a:pPr>
            <a:r>
              <a:rPr lang="pl-PL" sz="1200" dirty="0" smtClean="0"/>
              <a:t>Projekt </a:t>
            </a:r>
            <a:r>
              <a:rPr lang="pl-PL" sz="1200" dirty="0"/>
              <a:t>adresowany jest do osób młodych w wieku 18-29 lat bez pracy zarejestrowanych </a:t>
            </a:r>
            <a:r>
              <a:rPr lang="pl-PL" sz="1200" dirty="0" smtClean="0"/>
              <a:t>w </a:t>
            </a:r>
            <a:r>
              <a:rPr lang="pl-PL" sz="1200" dirty="0"/>
              <a:t>Powiatowym Urzędzie Pracy w Kołobrzegu jako osoby bezrobotne, w tym w szczególności tych, które nie uczestniczą w kształceniu </a:t>
            </a: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i </a:t>
            </a:r>
            <a:r>
              <a:rPr lang="pl-PL" sz="1200" dirty="0"/>
              <a:t>szkoleniu (tzw. młodzież NEET);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Okres realizacji projektu: 01.01.2019 r</a:t>
            </a:r>
            <a:r>
              <a:rPr lang="pl-PL" sz="1200" dirty="0" smtClean="0"/>
              <a:t>. - 31.12.2019 </a:t>
            </a:r>
            <a:r>
              <a:rPr lang="pl-PL" sz="1200" dirty="0"/>
              <a:t>r.;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Kwota dofinansowania: 791 573,00 zł;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Zadania realizowane w ramach projektu: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1)	staż;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2)	bon na zasiedlenie;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3)	prace interwencyjne;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4)	szkolenia;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5)	jednorazowe środki na podjęcie działalności gospodarczej;</a:t>
            </a:r>
          </a:p>
          <a:p>
            <a:pPr algn="just">
              <a:spcBef>
                <a:spcPts val="0"/>
              </a:spcBef>
              <a:buAutoNum type="arabicParenR" startAt="6"/>
            </a:pPr>
            <a:r>
              <a:rPr lang="pl-PL" sz="1200" dirty="0" smtClean="0"/>
              <a:t>wyposażenie </a:t>
            </a:r>
            <a:r>
              <a:rPr lang="pl-PL" sz="1200" dirty="0"/>
              <a:t>lub doposażenie stanowiska pracy dla skierowanej osoby bezrobotnej</a:t>
            </a:r>
            <a:r>
              <a:rPr lang="pl-PL" sz="1200" dirty="0" smtClean="0"/>
              <a:t>;</a:t>
            </a:r>
          </a:p>
          <a:p>
            <a:pPr algn="just">
              <a:spcBef>
                <a:spcPts val="0"/>
              </a:spcBef>
              <a:buAutoNum type="arabicParenR" startAt="6"/>
            </a:pPr>
            <a:endParaRPr lang="pl-PL" sz="1200" dirty="0"/>
          </a:p>
          <a:p>
            <a:pPr marL="0" indent="0" algn="just" defTabSz="266700">
              <a:spcBef>
                <a:spcPts val="0"/>
              </a:spcBef>
              <a:tabLst>
                <a:tab pos="0" algn="l"/>
              </a:tabLst>
            </a:pPr>
            <a:r>
              <a:rPr lang="pl-PL" sz="1300" b="1" i="1" dirty="0" smtClean="0"/>
              <a:t>Projekt  </a:t>
            </a:r>
            <a:r>
              <a:rPr lang="pl-PL" sz="1300" b="1" i="1" dirty="0"/>
              <a:t>pozakonkursowy pn. „Aktywizacja osób pozostających bez pracy w wieku 30 lat i więcej, </a:t>
            </a:r>
            <a:r>
              <a:rPr lang="pl-PL" sz="1300" b="1" i="1" dirty="0" smtClean="0"/>
              <a:t/>
            </a:r>
            <a:br>
              <a:rPr lang="pl-PL" sz="1300" b="1" i="1" dirty="0" smtClean="0"/>
            </a:br>
            <a:r>
              <a:rPr lang="pl-PL" sz="1300" b="1" i="1" dirty="0" smtClean="0"/>
              <a:t>w szczególności znajdujących </a:t>
            </a:r>
            <a:r>
              <a:rPr lang="pl-PL" sz="1300" b="1" i="1" dirty="0"/>
              <a:t>się w trudnej sytuacji na rynku pracy w powiecie kołobrzeskim (V)” </a:t>
            </a:r>
            <a:r>
              <a:rPr lang="pl-PL" sz="1300" b="1" i="1" dirty="0" smtClean="0"/>
              <a:t/>
            </a:r>
            <a:br>
              <a:rPr lang="pl-PL" sz="1300" b="1" i="1" dirty="0" smtClean="0"/>
            </a:br>
            <a:r>
              <a:rPr lang="pl-PL" sz="1300" b="1" i="1" dirty="0" smtClean="0"/>
              <a:t>w </a:t>
            </a:r>
            <a:r>
              <a:rPr lang="pl-PL" sz="1300" b="1" i="1" dirty="0"/>
              <a:t>ramach Regionalnego Programu Operacyjnego Województwa Zachodniopomorskiego.</a:t>
            </a:r>
          </a:p>
          <a:p>
            <a:pPr algn="just">
              <a:spcBef>
                <a:spcPts val="0"/>
              </a:spcBef>
            </a:pPr>
            <a:endParaRPr lang="pl-PL" sz="1200" dirty="0" smtClean="0"/>
          </a:p>
          <a:p>
            <a:pPr algn="just">
              <a:spcBef>
                <a:spcPts val="0"/>
              </a:spcBef>
            </a:pPr>
            <a:r>
              <a:rPr lang="pl-PL" sz="1200" dirty="0" smtClean="0"/>
              <a:t>Projekt </a:t>
            </a:r>
            <a:r>
              <a:rPr lang="pl-PL" sz="1200" dirty="0"/>
              <a:t>adresowany jest do osób w wieku 30 lat i więcej zarejestrowanych w Powiatowym Urzędzie Pracy w </a:t>
            </a:r>
            <a:r>
              <a:rPr lang="pl-PL" sz="1200" dirty="0" smtClean="0"/>
              <a:t>Kołobrzegu jako </a:t>
            </a:r>
            <a:r>
              <a:rPr lang="pl-PL" sz="1200" dirty="0"/>
              <a:t>bezrobotne, w szczególności znajdujące się w trudnej sytuacji na rynku pracy (tj. osoby w wieku 50 lat </a:t>
            </a:r>
            <a:endParaRPr lang="pl-PL" sz="1200" dirty="0" smtClean="0"/>
          </a:p>
          <a:p>
            <a:pPr algn="just">
              <a:spcBef>
                <a:spcPts val="0"/>
              </a:spcBef>
            </a:pPr>
            <a:r>
              <a:rPr lang="pl-PL" sz="1200" dirty="0" smtClean="0"/>
              <a:t>i </a:t>
            </a:r>
            <a:r>
              <a:rPr lang="pl-PL" sz="1200" dirty="0"/>
              <a:t>więcej, kobiety, osoby </a:t>
            </a:r>
            <a:r>
              <a:rPr lang="pl-PL" sz="1200" dirty="0" smtClean="0"/>
              <a:t>z </a:t>
            </a:r>
            <a:r>
              <a:rPr lang="pl-PL" sz="1200" dirty="0"/>
              <a:t>niepełnosprawnościami, osoby długotrwale bezrobotne oraz osoby o niskich kwalifikacjach);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Okres realizacji projektu: 01.01.2019 r</a:t>
            </a:r>
            <a:r>
              <a:rPr lang="pl-PL" sz="1200" dirty="0" smtClean="0"/>
              <a:t>. - 31.12.2019 </a:t>
            </a:r>
            <a:r>
              <a:rPr lang="pl-PL" sz="1200" dirty="0"/>
              <a:t>r.;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Kwota dofinansowania: 941 942,00 zł;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•	Zadania realizowane w ramach projektu: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1)	staż;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2)	prace interwencyjne;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3)	szkolenia;</a:t>
            </a:r>
          </a:p>
          <a:p>
            <a:pPr algn="just">
              <a:spcBef>
                <a:spcPts val="0"/>
              </a:spcBef>
            </a:pPr>
            <a:r>
              <a:rPr lang="pl-PL" sz="1200" dirty="0"/>
              <a:t>4)	jednorazowe środki na podjęcie działalności gospodarczej;</a:t>
            </a:r>
          </a:p>
          <a:p>
            <a:pPr algn="just">
              <a:spcBef>
                <a:spcPts val="0"/>
              </a:spcBef>
            </a:pPr>
            <a:r>
              <a:rPr lang="pl-PL" sz="1200" dirty="0" smtClean="0"/>
              <a:t>5)     wyposażenie </a:t>
            </a:r>
            <a:r>
              <a:rPr lang="pl-PL" sz="1200" dirty="0"/>
              <a:t>lub doposażenie stanowiska pracy dla skierowanej osoby bezrobotnej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55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2019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Łączna kwota </a:t>
            </a:r>
            <a:r>
              <a:rPr lang="pl-PL" altLang="pl-PL" sz="2400" dirty="0">
                <a:latin typeface="Book Antiqua" pitchFamily="18" charset="0"/>
              </a:rPr>
              <a:t>ś</a:t>
            </a:r>
            <a:r>
              <a:rPr lang="pl-PL" altLang="pl-PL" sz="2400" dirty="0" smtClean="0">
                <a:latin typeface="Book Antiqua" pitchFamily="18" charset="0"/>
              </a:rPr>
              <a:t>rodków przyznana Powiatowi Kołobrzeskiemu w </a:t>
            </a:r>
            <a:r>
              <a:rPr lang="pl-PL" altLang="pl-PL" sz="2400" dirty="0">
                <a:latin typeface="Book Antiqua" pitchFamily="18" charset="0"/>
              </a:rPr>
              <a:t>zakresie przeciwdziałania bezrobociu </a:t>
            </a:r>
            <a:br>
              <a:rPr lang="pl-PL" altLang="pl-PL" sz="2400" dirty="0">
                <a:latin typeface="Book Antiqua" pitchFamily="18" charset="0"/>
              </a:rPr>
            </a:br>
            <a:r>
              <a:rPr lang="pl-PL" altLang="pl-PL" sz="2400" dirty="0">
                <a:latin typeface="Book Antiqua" pitchFamily="18" charset="0"/>
              </a:rPr>
              <a:t>i promocji zatrudnienia w 2019 r. wynosi </a:t>
            </a:r>
            <a:r>
              <a:rPr lang="pl-PL" altLang="pl-PL" sz="2400" b="1" dirty="0" smtClean="0">
                <a:latin typeface="Book Antiqua" pitchFamily="18" charset="0"/>
              </a:rPr>
              <a:t>2 700 400 zł, </a:t>
            </a:r>
            <a:r>
              <a:rPr lang="pl-PL" altLang="pl-PL" sz="2400" dirty="0" smtClean="0">
                <a:latin typeface="Book Antiqua" pitchFamily="18" charset="0"/>
              </a:rPr>
              <a:t>w tym</a:t>
            </a:r>
            <a:r>
              <a:rPr lang="pl-PL" altLang="pl-PL" sz="2400" b="1" dirty="0" smtClean="0">
                <a:latin typeface="Book Antiqua" pitchFamily="18" charset="0"/>
              </a:rPr>
              <a:t>:</a:t>
            </a:r>
            <a:endParaRPr lang="pl-PL" altLang="pl-PL" sz="2400" dirty="0" smtClean="0">
              <a:latin typeface="Book Antiqua" pitchFamily="18" charset="0"/>
            </a:endParaRP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Kwota środków funduszu pracy przeznaczona na realizację zadań w wynosi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 786 885 zł</a:t>
            </a:r>
          </a:p>
          <a:p>
            <a:pPr marL="338138" indent="-338138" algn="just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itchFamily="18" charset="0"/>
              </a:rPr>
              <a:t>Kwota środków przeznaczonych na szkolenia finansowane z krajowego funduszu szkoleniowego wynosi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180 000 zł</a:t>
            </a:r>
            <a:endParaRPr lang="pl-PL" altLang="pl-PL" sz="2400" b="1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latin typeface="Book Antiqua" pitchFamily="18" charset="0"/>
              </a:rPr>
              <a:t>na zadania współfinansowane ze środków EFS              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itchFamily="18" charset="0"/>
              </a:rPr>
              <a:t>1 </a:t>
            </a:r>
            <a:r>
              <a:rPr lang="pl-PL" altLang="pl-PL" sz="2400" b="1" dirty="0">
                <a:solidFill>
                  <a:schemeClr val="tx1"/>
                </a:solidFill>
                <a:latin typeface="Book Antiqua" pitchFamily="18" charset="0"/>
              </a:rPr>
              <a:t>733 515,00 zł </a:t>
            </a: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    POWER – </a:t>
            </a:r>
            <a:r>
              <a:rPr lang="pl-PL" altLang="pl-PL" sz="2400" b="1" dirty="0" smtClean="0">
                <a:latin typeface="Book Antiqua" pitchFamily="18" charset="0"/>
              </a:rPr>
              <a:t>791 573,00</a:t>
            </a:r>
            <a:r>
              <a:rPr lang="pl-PL" altLang="pl-PL" sz="2400" dirty="0" smtClean="0">
                <a:latin typeface="Book Antiqua" pitchFamily="18" charset="0"/>
              </a:rPr>
              <a:t> zł 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latin typeface="Book Antiqua" pitchFamily="18" charset="0"/>
              </a:rPr>
              <a:t> </a:t>
            </a:r>
            <a:r>
              <a:rPr lang="pl-PL" altLang="pl-PL" sz="2400" dirty="0" smtClean="0">
                <a:latin typeface="Book Antiqua" pitchFamily="18" charset="0"/>
              </a:rPr>
              <a:t>    RPO – </a:t>
            </a:r>
            <a:r>
              <a:rPr lang="pl-PL" altLang="pl-PL" sz="2400" b="1" dirty="0" smtClean="0">
                <a:latin typeface="Book Antiqua" pitchFamily="18" charset="0"/>
              </a:rPr>
              <a:t>941 942,00 zł</a:t>
            </a:r>
            <a:endParaRPr lang="pl-PL" altLang="pl-PL" sz="2400" i="1" dirty="0" smtClean="0">
              <a:latin typeface="Book Antiqua" pitchFamily="18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i="1" dirty="0">
                <a:latin typeface="Book Antiqua" pitchFamily="18" charset="0"/>
              </a:rPr>
              <a:t> </a:t>
            </a:r>
            <a:r>
              <a:rPr lang="pl-PL" altLang="pl-PL" sz="2400" i="1" dirty="0" smtClean="0">
                <a:latin typeface="Book Antiqua" pitchFamily="18" charset="0"/>
              </a:rPr>
              <a:t>    </a:t>
            </a:r>
            <a:r>
              <a:rPr lang="pl-PL" altLang="pl-PL" sz="2400" dirty="0" smtClean="0">
                <a:latin typeface="Book Antiqua" pitchFamily="18" charset="0"/>
              </a:rPr>
              <a:t> </a:t>
            </a:r>
            <a:endParaRPr lang="pl-PL" altLang="pl-PL" sz="2400" b="1" dirty="0" smtClean="0">
              <a:solidFill>
                <a:schemeClr val="tx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01.01.2019 r. </a:t>
            </a:r>
            <a:r>
              <a:rPr lang="pl-PL" altLang="pl-PL" sz="2800" b="1" smtClean="0"/>
              <a:t>do 31.12.2019 </a:t>
            </a:r>
            <a:r>
              <a:rPr lang="pl-PL" altLang="pl-PL" sz="2800" b="1" dirty="0" smtClean="0"/>
              <a:t>r.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wysokość wypłaconych zasiłków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1 187 504,40 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składka zdrowotna dla osób bez świadczeń, (finansowana z budżetu wojewody) –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340 340,64 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liczba bezrobotnych, za których opłacono składkę zdrowotną  – 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6358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16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b="1" dirty="0" smtClean="0"/>
              <a:t> na obszarze kraju, terenie powiatu </a:t>
            </a:r>
            <a:r>
              <a:rPr lang="pl-PL" altLang="pl-PL" sz="2000" b="1" dirty="0"/>
              <a:t>k</a:t>
            </a:r>
            <a:r>
              <a:rPr lang="pl-PL" altLang="pl-PL" sz="2000" b="1" dirty="0" smtClean="0"/>
              <a:t>ołobrzeskiego oraz województwa </a:t>
            </a:r>
            <a:r>
              <a:rPr lang="pl-PL" altLang="pl-PL" sz="2000" b="1" dirty="0"/>
              <a:t>z</a:t>
            </a:r>
            <a:r>
              <a:rPr lang="pl-PL" altLang="pl-PL" sz="2000" b="1" dirty="0" smtClean="0"/>
              <a:t>achodniopomorskiego </a:t>
            </a:r>
            <a:br>
              <a:rPr lang="pl-PL" altLang="pl-PL" sz="2000" b="1" dirty="0" smtClean="0"/>
            </a:br>
            <a:r>
              <a:rPr lang="pl-PL" altLang="pl-PL" sz="2000" b="1" dirty="0" smtClean="0">
                <a:solidFill>
                  <a:schemeClr val="accent6"/>
                </a:solidFill>
              </a:rPr>
              <a:t>styczeń </a:t>
            </a:r>
            <a:r>
              <a:rPr lang="pl-PL" altLang="pl-PL" sz="2000" b="1" dirty="0" smtClean="0">
                <a:solidFill>
                  <a:schemeClr val="accent6"/>
                </a:solidFill>
              </a:rPr>
              <a:t>2020– </a:t>
            </a:r>
            <a:r>
              <a:rPr lang="pl-PL" altLang="pl-PL" sz="2000" b="1" dirty="0" smtClean="0">
                <a:solidFill>
                  <a:schemeClr val="accent6"/>
                </a:solidFill>
              </a:rPr>
              <a:t>marzec </a:t>
            </a:r>
            <a:r>
              <a:rPr lang="pl-PL" altLang="pl-PL" sz="2000" b="1" dirty="0" smtClean="0">
                <a:solidFill>
                  <a:schemeClr val="accent6"/>
                </a:solidFill>
              </a:rPr>
              <a:t>2020 </a:t>
            </a:r>
            <a:endParaRPr lang="pl-PL" altLang="pl-PL" sz="2000" b="1" dirty="0" smtClean="0">
              <a:solidFill>
                <a:schemeClr val="accent6"/>
              </a:solidFill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820095"/>
              </p:ext>
            </p:extLst>
          </p:nvPr>
        </p:nvGraphicFramePr>
        <p:xfrm>
          <a:off x="900113" y="1340768"/>
          <a:ext cx="6751300" cy="5122932"/>
        </p:xfrm>
        <a:graphic>
          <a:graphicData uri="http://schemas.openxmlformats.org/drawingml/2006/table">
            <a:tbl>
              <a:tblPr/>
              <a:tblGrid>
                <a:gridCol w="1655663"/>
                <a:gridCol w="1480162"/>
                <a:gridCol w="1742225"/>
                <a:gridCol w="1873250"/>
              </a:tblGrid>
              <a:tr h="72008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</a:t>
                      </a: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2019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2,8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(811 osób) 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6,1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7,8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77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2020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1,4 %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(407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5,5 %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7,2 %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2019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2,9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(836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6,1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7,8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2020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1,6 %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(459 osób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5,5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7,2 %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6742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2019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2,7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(766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5,6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7,5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marzec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2020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1,7 %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(489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5,4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7,1 %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765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/>
              <a:t>Stopa bezrobocia </a:t>
            </a:r>
            <a:r>
              <a:rPr lang="pl-PL" sz="2000" b="1" dirty="0" smtClean="0"/>
              <a:t>– c.d. </a:t>
            </a:r>
            <a:br>
              <a:rPr lang="pl-PL" sz="2000" b="1" dirty="0" smtClean="0"/>
            </a:br>
            <a:r>
              <a:rPr lang="pl-PL" sz="2000" b="1" dirty="0" smtClean="0">
                <a:solidFill>
                  <a:schemeClr val="accent6"/>
                </a:solidFill>
              </a:rPr>
              <a:t>kwiecień </a:t>
            </a:r>
            <a:r>
              <a:rPr lang="pl-PL" sz="2000" b="1" dirty="0" smtClean="0">
                <a:solidFill>
                  <a:schemeClr val="accent6"/>
                </a:solidFill>
              </a:rPr>
              <a:t>2020 </a:t>
            </a:r>
            <a:r>
              <a:rPr lang="pl-PL" sz="2000" b="1" dirty="0">
                <a:solidFill>
                  <a:schemeClr val="accent6"/>
                </a:solidFill>
              </a:rPr>
              <a:t>– </a:t>
            </a:r>
            <a:r>
              <a:rPr lang="pl-PL" sz="2000" b="1" dirty="0" smtClean="0">
                <a:solidFill>
                  <a:schemeClr val="accent6"/>
                </a:solidFill>
              </a:rPr>
              <a:t>maj</a:t>
            </a:r>
            <a:r>
              <a:rPr lang="pl-PL" sz="2000" b="1" dirty="0" smtClean="0">
                <a:solidFill>
                  <a:schemeClr val="accent6"/>
                </a:solidFill>
              </a:rPr>
              <a:t> 2020 </a:t>
            </a:r>
            <a:endParaRPr lang="pl-PL" sz="2000" b="1" dirty="0">
              <a:solidFill>
                <a:schemeClr val="accent6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185678"/>
              </p:ext>
            </p:extLst>
          </p:nvPr>
        </p:nvGraphicFramePr>
        <p:xfrm>
          <a:off x="755576" y="1196752"/>
          <a:ext cx="7416824" cy="3737689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miesiąc</a:t>
                      </a:r>
                      <a:endParaRPr lang="pl-PL" dirty="0"/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2019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2,2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(625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5,6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7,1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2020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3,1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(884 osoby) 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5,8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7,7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maj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2019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1,9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(552 osób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5,4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6,9 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2020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3,7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(1057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osoby</a:t>
                      </a: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6,0 </a:t>
                      </a: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8,0 %</a:t>
                      </a:r>
                      <a:endParaRPr kumimoji="0" lang="pl-PL" alt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89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 smtClean="0"/>
              <a:t>Liczba osób bezrobotnych na terenie powiatu kołobrzeskiego lata </a:t>
            </a:r>
            <a:r>
              <a:rPr lang="pl-PL" sz="2400" dirty="0" smtClean="0"/>
              <a:t>2017-2019</a:t>
            </a:r>
            <a:endParaRPr lang="pl-PL" sz="24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39744599"/>
              </p:ext>
            </p:extLst>
          </p:nvPr>
        </p:nvGraphicFramePr>
        <p:xfrm>
          <a:off x="323528" y="1556792"/>
          <a:ext cx="8568952" cy="4593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829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800" b="1" dirty="0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</a:t>
            </a:r>
            <a:r>
              <a:rPr lang="pl-PL" altLang="pl-PL" sz="2400" b="1" u="sng" dirty="0" smtClean="0"/>
              <a:t>31.05.2020 </a:t>
            </a:r>
            <a:r>
              <a:rPr lang="pl-PL" altLang="pl-PL" sz="2400" b="1" u="sng" dirty="0" smtClean="0"/>
              <a:t>r</a:t>
            </a:r>
            <a:r>
              <a:rPr lang="pl-PL" altLang="pl-PL" sz="2400" dirty="0" smtClean="0"/>
              <a:t>. zarejestrowanych było </a:t>
            </a:r>
            <a:r>
              <a:rPr lang="pl-PL" altLang="pl-PL" sz="2400" dirty="0" smtClean="0"/>
              <a:t>1057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</a:t>
            </a:r>
            <a:r>
              <a:rPr lang="pl-PL" altLang="pl-PL" sz="2400" dirty="0" smtClean="0">
                <a:solidFill>
                  <a:schemeClr val="tx1"/>
                </a:solidFill>
              </a:rPr>
              <a:t>, w tym </a:t>
            </a:r>
            <a:r>
              <a:rPr lang="pl-PL" altLang="pl-PL" sz="2400" dirty="0" smtClean="0">
                <a:solidFill>
                  <a:schemeClr val="tx1"/>
                </a:solidFill>
              </a:rPr>
              <a:t>517 kobiet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</a:t>
            </a:r>
            <a:r>
              <a:rPr lang="pl-PL" altLang="pl-PL" sz="2400" dirty="0" smtClean="0">
                <a:solidFill>
                  <a:schemeClr val="tx1"/>
                </a:solidFill>
              </a:rPr>
              <a:t>31.05.2019 </a:t>
            </a:r>
            <a:r>
              <a:rPr lang="pl-PL" altLang="pl-PL" sz="2400" dirty="0" smtClean="0">
                <a:solidFill>
                  <a:schemeClr val="tx1"/>
                </a:solidFill>
              </a:rPr>
              <a:t>r. </a:t>
            </a:r>
            <a:r>
              <a:rPr lang="pl-PL" altLang="pl-PL" sz="2400" dirty="0" smtClean="0">
                <a:solidFill>
                  <a:schemeClr val="tx1"/>
                </a:solidFill>
              </a:rPr>
              <a:t>zarejestrowane były  552 osoby </a:t>
            </a:r>
            <a:r>
              <a:rPr lang="pl-PL" altLang="pl-PL" sz="2400" dirty="0">
                <a:solidFill>
                  <a:schemeClr val="tx1"/>
                </a:solidFill>
              </a:rPr>
              <a:t>– nastąpił </a:t>
            </a:r>
            <a:r>
              <a:rPr lang="pl-PL" altLang="pl-PL" sz="2400" dirty="0" smtClean="0">
                <a:solidFill>
                  <a:schemeClr val="tx1"/>
                </a:solidFill>
              </a:rPr>
              <a:t>wzrost </a:t>
            </a:r>
            <a:r>
              <a:rPr lang="pl-PL" altLang="pl-PL" sz="2400" dirty="0">
                <a:solidFill>
                  <a:schemeClr val="tx1"/>
                </a:solidFill>
              </a:rPr>
              <a:t>o </a:t>
            </a:r>
            <a:r>
              <a:rPr lang="pl-PL" altLang="pl-PL" sz="2400" dirty="0" smtClean="0">
                <a:solidFill>
                  <a:schemeClr val="tx1"/>
                </a:solidFill>
              </a:rPr>
              <a:t>505 osób;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algn="just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974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osób, tj. </a:t>
            </a:r>
            <a:r>
              <a:rPr lang="pl-PL" altLang="pl-PL" sz="2400" dirty="0" smtClean="0">
                <a:solidFill>
                  <a:schemeClr val="tx1"/>
                </a:solidFill>
              </a:rPr>
              <a:t>92% </a:t>
            </a:r>
            <a:r>
              <a:rPr lang="pl-PL" altLang="pl-PL" sz="2400" dirty="0" smtClean="0">
                <a:solidFill>
                  <a:schemeClr val="tx1"/>
                </a:solidFill>
              </a:rPr>
              <a:t>ogółu stanowiły osoby poprzednio pracujące, </a:t>
            </a:r>
            <a:r>
              <a:rPr lang="pl-PL" altLang="pl-PL" sz="2400" dirty="0" smtClean="0">
                <a:solidFill>
                  <a:schemeClr val="tx1"/>
                </a:solidFill>
              </a:rPr>
              <a:t>151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56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to osoby niepełnosprawne, tj. </a:t>
            </a:r>
            <a:r>
              <a:rPr lang="pl-PL" altLang="pl-PL" sz="2400" smtClean="0">
                <a:solidFill>
                  <a:schemeClr val="tx1"/>
                </a:solidFill>
              </a:rPr>
              <a:t>5,3 </a:t>
            </a:r>
            <a:r>
              <a:rPr lang="pl-PL" altLang="pl-PL" sz="2400" dirty="0" smtClean="0">
                <a:solidFill>
                  <a:schemeClr val="tx1"/>
                </a:solidFill>
              </a:rPr>
              <a:t>% ogółu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400" b="1" dirty="0" smtClean="0">
                <a:solidFill>
                  <a:schemeClr val="tx1"/>
                </a:solidFill>
              </a:rPr>
              <a:t>Bezrobotni będący w szczególnej sytuacji na rynku pracy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</a:t>
            </a:r>
            <a:r>
              <a:rPr lang="pl-PL" altLang="pl-PL" sz="2000" b="1" dirty="0" smtClean="0">
                <a:solidFill>
                  <a:schemeClr val="tx1"/>
                </a:solidFill>
              </a:rPr>
              <a:t>wybrane kategorie 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76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 </a:t>
            </a:r>
            <a:r>
              <a:rPr lang="pl-PL" altLang="pl-PL" sz="1800" dirty="0" smtClean="0"/>
              <a:t>86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</a:t>
            </a:r>
            <a:r>
              <a:rPr lang="pl-PL" altLang="pl-PL" sz="1800" dirty="0" smtClean="0"/>
              <a:t>– 139 osób  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64 osoby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– 39 osób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 dirty="0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538247"/>
              </p:ext>
            </p:extLst>
          </p:nvPr>
        </p:nvGraphicFramePr>
        <p:xfrm>
          <a:off x="1619672" y="2636912"/>
          <a:ext cx="6219180" cy="44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94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636912"/>
                        <a:ext cx="6219180" cy="44668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dirty="0" smtClean="0"/>
              <a:t>Współpraca z pracodawcami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01.01.2019 r. do 31.12.2019 r. do Powiatowego Urzędu Pracy w Kołobrzegu wpłynęło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2106 ofert pracy</a:t>
            </a:r>
            <a:r>
              <a:rPr lang="pl-PL" altLang="pl-PL" sz="2800" dirty="0" smtClean="0">
                <a:solidFill>
                  <a:schemeClr val="tx1"/>
                </a:solidFill>
              </a:rPr>
              <a:t>. </a:t>
            </a: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 </a:t>
            </a:r>
            <a:r>
              <a:rPr lang="pl-PL" altLang="pl-PL" sz="2800" dirty="0" smtClean="0">
                <a:solidFill>
                  <a:schemeClr val="tx1"/>
                </a:solidFill>
              </a:rPr>
              <a:t>Od 01.01.2019 r. – 31.12.2019 r. doradcy klienta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3226 skierowań </a:t>
            </a:r>
            <a:r>
              <a:rPr lang="pl-PL" altLang="pl-PL" sz="2800" dirty="0" smtClean="0">
                <a:solidFill>
                  <a:schemeClr val="tx1"/>
                </a:solidFill>
              </a:rPr>
              <a:t>do pracy, 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</a:rPr>
              <a:t>-</a:t>
            </a: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89 skierowań </a:t>
            </a:r>
            <a:r>
              <a:rPr lang="pl-PL" altLang="pl-PL" sz="2800" dirty="0">
                <a:solidFill>
                  <a:schemeClr val="tx1"/>
                </a:solidFill>
              </a:rPr>
              <a:t>na </a:t>
            </a:r>
            <a:r>
              <a:rPr lang="pl-PL" altLang="pl-PL" sz="2800" dirty="0" smtClean="0">
                <a:solidFill>
                  <a:schemeClr val="tx1"/>
                </a:solidFill>
              </a:rPr>
              <a:t>staż</a:t>
            </a:r>
            <a:r>
              <a:rPr lang="pl-PL" altLang="pl-PL" sz="2800" dirty="0">
                <a:solidFill>
                  <a:schemeClr val="tx1"/>
                </a:solidFill>
              </a:rPr>
              <a:t>;</a:t>
            </a:r>
            <a:endParaRPr lang="pl-PL" altLang="pl-PL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548680"/>
            <a:ext cx="8352928" cy="5904656"/>
          </a:xfrm>
        </p:spPr>
        <p:txBody>
          <a:bodyPr/>
          <a:lstStyle/>
          <a:p>
            <a:pPr marL="0" indent="0" algn="just"/>
            <a:endParaRPr lang="pl-PL" sz="1600" dirty="0" smtClean="0"/>
          </a:p>
          <a:p>
            <a:pPr marL="0" indent="0" algn="just"/>
            <a:endParaRPr lang="pl-PL" sz="1600" dirty="0"/>
          </a:p>
          <a:p>
            <a:pPr marL="0" indent="0" algn="just"/>
            <a:endParaRPr lang="pl-PL" sz="1600" dirty="0" smtClean="0"/>
          </a:p>
          <a:p>
            <a:pPr marL="0" indent="0" algn="just"/>
            <a:r>
              <a:rPr lang="pl-PL" sz="1800" dirty="0" smtClean="0"/>
              <a:t>Od </a:t>
            </a:r>
            <a:r>
              <a:rPr lang="pl-PL" sz="1800" b="1" dirty="0" smtClean="0"/>
              <a:t>01.01.2019 r. </a:t>
            </a:r>
            <a:r>
              <a:rPr lang="pl-PL" sz="1800" b="1" dirty="0"/>
              <a:t>d</a:t>
            </a:r>
            <a:r>
              <a:rPr lang="pl-PL" sz="1800" b="1" dirty="0" smtClean="0"/>
              <a:t>o 31.12.2019 r. </a:t>
            </a:r>
            <a:r>
              <a:rPr lang="pl-PL" sz="1800" dirty="0" smtClean="0"/>
              <a:t>do Powiatowego Urzędu Pracy  </a:t>
            </a:r>
            <a:br>
              <a:rPr lang="pl-PL" sz="1800" dirty="0" smtClean="0"/>
            </a:br>
            <a:r>
              <a:rPr lang="pl-PL" sz="1800" dirty="0" smtClean="0"/>
              <a:t>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/>
              <a:t> wpłynęło </a:t>
            </a:r>
            <a:r>
              <a:rPr lang="pl-PL" sz="1800" b="1" dirty="0" smtClean="0"/>
              <a:t>3367 oświadczeń </a:t>
            </a:r>
            <a:r>
              <a:rPr lang="pl-PL" sz="1800" dirty="0" smtClean="0"/>
              <a:t>o zamiarze powierzenia wykonywania pracy obywatelowi Republiki Armenii, Republiki Białorusi, Republiki Gruzji, Republiki Mołdowy, Federacji Rosyjskiej lub Ukrainy</a:t>
            </a:r>
            <a:r>
              <a:rPr lang="pl-PL" sz="1800" dirty="0"/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/>
              <a:t>przyjęto </a:t>
            </a:r>
            <a:r>
              <a:rPr lang="pl-PL" sz="1800" dirty="0"/>
              <a:t>do realizacji </a:t>
            </a:r>
            <a:r>
              <a:rPr lang="pl-PL" sz="1800" b="1" dirty="0"/>
              <a:t>343 </a:t>
            </a:r>
            <a:r>
              <a:rPr lang="pl-PL" sz="1800" b="1" dirty="0" smtClean="0"/>
              <a:t>wnioski </a:t>
            </a:r>
            <a:r>
              <a:rPr lang="pl-PL" sz="1800" dirty="0" smtClean="0"/>
              <a:t>o </a:t>
            </a:r>
            <a:r>
              <a:rPr lang="pl-PL" sz="1800" dirty="0"/>
              <a:t>wydanie </a:t>
            </a:r>
            <a:r>
              <a:rPr lang="pl-PL" sz="1800" b="1" dirty="0"/>
              <a:t>zezwolenia na </a:t>
            </a:r>
            <a:r>
              <a:rPr lang="pl-PL" sz="1800" b="1" dirty="0" smtClean="0"/>
              <a:t>pracę sezonową </a:t>
            </a:r>
            <a:r>
              <a:rPr lang="pl-PL" sz="1800" dirty="0" smtClean="0"/>
              <a:t>cudzoziemców.</a:t>
            </a:r>
          </a:p>
          <a:p>
            <a:pPr marL="0" indent="0" algn="just"/>
            <a:endParaRPr lang="pl-PL" sz="1800" dirty="0" smtClean="0"/>
          </a:p>
          <a:p>
            <a:pPr marL="0" indent="0" algn="just"/>
            <a:r>
              <a:rPr lang="pl-PL" sz="1800" dirty="0" smtClean="0"/>
              <a:t>Starosta wydał </a:t>
            </a:r>
            <a:r>
              <a:rPr lang="pl-PL" sz="1800" b="1" dirty="0" smtClean="0"/>
              <a:t>135 informacji </a:t>
            </a:r>
            <a:r>
              <a:rPr lang="pl-PL" sz="1800" dirty="0" smtClean="0"/>
              <a:t>nt</a:t>
            </a:r>
            <a:r>
              <a:rPr lang="pl-PL" sz="1800" dirty="0"/>
              <a:t>. </a:t>
            </a:r>
            <a:r>
              <a:rPr lang="pl-PL" sz="1800" dirty="0" smtClean="0"/>
              <a:t>możliwości zaspokojenia </a:t>
            </a:r>
            <a:r>
              <a:rPr lang="pl-PL" sz="1800" dirty="0"/>
              <a:t>potrzeb kadrowych podmiotu </a:t>
            </a:r>
            <a:r>
              <a:rPr lang="pl-PL" sz="1800" dirty="0" smtClean="0"/>
              <a:t>powierzającego wykonanie pracy </a:t>
            </a:r>
            <a:r>
              <a:rPr lang="pl-PL" sz="1800" dirty="0"/>
              <a:t>cudzoziemcowi w oparciu o rejestr osób bezrobotnych i poszukujących </a:t>
            </a:r>
            <a:r>
              <a:rPr lang="pl-PL" sz="1800" dirty="0" smtClean="0"/>
              <a:t>pracy</a:t>
            </a:r>
          </a:p>
          <a:p>
            <a:pPr marL="0" indent="0" algn="just"/>
            <a:endParaRPr lang="pl-PL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Od 01.01.2019 r. do  31.12.2019 r.  w powiecie </a:t>
            </a:r>
            <a:r>
              <a:rPr lang="pl-PL" altLang="pl-PL" sz="2800" dirty="0">
                <a:solidFill>
                  <a:schemeClr val="tx1"/>
                </a:solidFill>
              </a:rPr>
              <a:t>k</a:t>
            </a:r>
            <a:r>
              <a:rPr lang="pl-PL" altLang="pl-PL" sz="2800" dirty="0" smtClean="0">
                <a:solidFill>
                  <a:schemeClr val="tx1"/>
                </a:solidFill>
              </a:rPr>
              <a:t>ołobrzeskim pracę podjęło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858</a:t>
            </a:r>
            <a:r>
              <a:rPr lang="pl-PL" altLang="pl-PL" sz="2800" dirty="0" smtClean="0">
                <a:solidFill>
                  <a:schemeClr val="tx1"/>
                </a:solidFill>
              </a:rPr>
              <a:t> osób  bezrobotnych,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652 osoby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206 osób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7762</TotalTime>
  <Words>505</Words>
  <Application>Microsoft Office PowerPoint</Application>
  <PresentationFormat>Pokaz na ekranie (4:3)</PresentationFormat>
  <Paragraphs>162</Paragraphs>
  <Slides>14</Slides>
  <Notes>9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14</vt:i4>
      </vt:variant>
    </vt:vector>
  </HeadingPairs>
  <TitlesOfParts>
    <vt:vector size="17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styczeń 2020– marzec 2020 </vt:lpstr>
      <vt:lpstr>Stopa bezrobocia – c.d.  kwiecień 2020 – maj 2020 </vt:lpstr>
      <vt:lpstr>Liczba osób bezrobotnych na terenie powiatu kołobrzeskiego lata 2017-2019</vt:lpstr>
      <vt:lpstr>    Liczba zarejestrowanych osób</vt:lpstr>
      <vt:lpstr> Bezrobotni będący w szczególnej sytuacji na rynku pracy – wybrane kategorie </vt:lpstr>
      <vt:lpstr>Współpraca z pracodawcami </vt:lpstr>
      <vt:lpstr> Współpraca z pracodawcami - c.d.</vt:lpstr>
      <vt:lpstr>Podjęcia pracy</vt:lpstr>
      <vt:lpstr>Szkolenia realizowane w 2019 r.</vt:lpstr>
      <vt:lpstr>Prezentacja programu PowerPoint</vt:lpstr>
      <vt:lpstr>Środki przeznaczone na aktywizację osób bezrobotnych w 2019 r.</vt:lpstr>
      <vt:lpstr>Pozostałe środki wydatkowane przez PUP                w Kołobrzegu w okresie  od 01.01.2019 r. do 31.12.2019 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699</cp:revision>
  <cp:lastPrinted>2020-01-27T13:29:33Z</cp:lastPrinted>
  <dcterms:created xsi:type="dcterms:W3CDTF">2009-09-25T08:36:06Z</dcterms:created>
  <dcterms:modified xsi:type="dcterms:W3CDTF">2020-06-26T11:42:48Z</dcterms:modified>
</cp:coreProperties>
</file>