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14" r:id="rId3"/>
    <p:sldId id="325" r:id="rId4"/>
    <p:sldId id="323" r:id="rId5"/>
    <p:sldId id="259" r:id="rId6"/>
    <p:sldId id="261" r:id="rId7"/>
    <p:sldId id="264" r:id="rId8"/>
    <p:sldId id="306" r:id="rId9"/>
    <p:sldId id="266" r:id="rId10"/>
    <p:sldId id="328" r:id="rId11"/>
    <p:sldId id="324" r:id="rId12"/>
    <p:sldId id="268" r:id="rId13"/>
    <p:sldId id="329" r:id="rId14"/>
    <p:sldId id="271" r:id="rId15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39" autoAdjust="0"/>
    <p:restoredTop sz="86279" autoAdjust="0"/>
  </p:normalViewPr>
  <p:slideViewPr>
    <p:cSldViewPr>
      <p:cViewPr>
        <p:scale>
          <a:sx n="76" d="100"/>
          <a:sy n="76" d="100"/>
        </p:scale>
        <p:origin x="-1498" y="-77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0888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405413287412505E-2"/>
          <c:y val="3.0264912085791643E-2"/>
          <c:w val="0.90442740158500912"/>
          <c:h val="0.5850667542787643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Arkusz1!$B$2:$B$13</c:f>
              <c:numCache>
                <c:formatCode>#,##0</c:formatCode>
                <c:ptCount val="12"/>
                <c:pt idx="0">
                  <c:v>1559</c:v>
                </c:pt>
                <c:pt idx="1">
                  <c:v>1664</c:v>
                </c:pt>
                <c:pt idx="2">
                  <c:v>1667</c:v>
                </c:pt>
                <c:pt idx="3">
                  <c:v>1572</c:v>
                </c:pt>
                <c:pt idx="4" formatCode="General">
                  <c:v>1499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Arkusz1!$C$2:$C$13</c:f>
              <c:numCache>
                <c:formatCode>General</c:formatCode>
                <c:ptCount val="12"/>
                <c:pt idx="0">
                  <c:v>407</c:v>
                </c:pt>
                <c:pt idx="1">
                  <c:v>459</c:v>
                </c:pt>
                <c:pt idx="2">
                  <c:v>489</c:v>
                </c:pt>
                <c:pt idx="3">
                  <c:v>884</c:v>
                </c:pt>
                <c:pt idx="4">
                  <c:v>1057</c:v>
                </c:pt>
                <c:pt idx="5" formatCode="#,##0">
                  <c:v>1054</c:v>
                </c:pt>
                <c:pt idx="6" formatCode="#,##0">
                  <c:v>1014</c:v>
                </c:pt>
                <c:pt idx="7" formatCode="#,##0">
                  <c:v>1020</c:v>
                </c:pt>
                <c:pt idx="8" formatCode="#,##0">
                  <c:v>1086</c:v>
                </c:pt>
                <c:pt idx="9" formatCode="#,##0">
                  <c:v>1139</c:v>
                </c:pt>
                <c:pt idx="10" formatCode="#,##0">
                  <c:v>1266</c:v>
                </c:pt>
                <c:pt idx="11" formatCode="#,##0">
                  <c:v>1386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Pt>
            <c:idx val="11"/>
            <c:invertIfNegative val="0"/>
            <c:bubble3D val="0"/>
          </c:dPt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Arkusz1!$D$2:$D$13</c:f>
              <c:numCache>
                <c:formatCode>General</c:formatCode>
                <c:ptCount val="12"/>
                <c:pt idx="0">
                  <c:v>811</c:v>
                </c:pt>
                <c:pt idx="1">
                  <c:v>836</c:v>
                </c:pt>
                <c:pt idx="2">
                  <c:v>766</c:v>
                </c:pt>
                <c:pt idx="3">
                  <c:v>625</c:v>
                </c:pt>
                <c:pt idx="4">
                  <c:v>552</c:v>
                </c:pt>
                <c:pt idx="5">
                  <c:v>411</c:v>
                </c:pt>
                <c:pt idx="6">
                  <c:v>378</c:v>
                </c:pt>
                <c:pt idx="7">
                  <c:v>354</c:v>
                </c:pt>
                <c:pt idx="8">
                  <c:v>345</c:v>
                </c:pt>
                <c:pt idx="9">
                  <c:v>359</c:v>
                </c:pt>
                <c:pt idx="10">
                  <c:v>348</c:v>
                </c:pt>
                <c:pt idx="11">
                  <c:v>347</c:v>
                </c:pt>
              </c:numCache>
            </c:numRef>
          </c:val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Arkusz1!$E$2:$E$13</c:f>
              <c:numCache>
                <c:formatCode>General</c:formatCode>
                <c:ptCount val="12"/>
                <c:pt idx="0">
                  <c:v>1524</c:v>
                </c:pt>
                <c:pt idx="1">
                  <c:v>1475</c:v>
                </c:pt>
                <c:pt idx="2">
                  <c:v>1366</c:v>
                </c:pt>
                <c:pt idx="3">
                  <c:v>1209</c:v>
                </c:pt>
                <c:pt idx="4">
                  <c:v>1027</c:v>
                </c:pt>
                <c:pt idx="5">
                  <c:v>878</c:v>
                </c:pt>
                <c:pt idx="6">
                  <c:v>737</c:v>
                </c:pt>
                <c:pt idx="7">
                  <c:v>697</c:v>
                </c:pt>
                <c:pt idx="8">
                  <c:v>753</c:v>
                </c:pt>
                <c:pt idx="9">
                  <c:v>772</c:v>
                </c:pt>
                <c:pt idx="10">
                  <c:v>744</c:v>
                </c:pt>
                <c:pt idx="11">
                  <c:v>719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137731456"/>
        <c:axId val="137561216"/>
        <c:axId val="137752576"/>
      </c:bar3DChart>
      <c:catAx>
        <c:axId val="137731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137561216"/>
        <c:crosses val="autoZero"/>
        <c:auto val="1"/>
        <c:lblAlgn val="ctr"/>
        <c:lblOffset val="100"/>
        <c:noMultiLvlLbl val="0"/>
      </c:catAx>
      <c:valAx>
        <c:axId val="137561216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137731456"/>
        <c:crosses val="autoZero"/>
        <c:crossBetween val="between"/>
      </c:valAx>
      <c:serAx>
        <c:axId val="137752576"/>
        <c:scaling>
          <c:orientation val="minMax"/>
        </c:scaling>
        <c:delete val="1"/>
        <c:axPos val="b"/>
        <c:majorTickMark val="none"/>
        <c:minorTickMark val="none"/>
        <c:tickLblPos val="nextTo"/>
        <c:crossAx val="137561216"/>
        <c:crosses val="autoZero"/>
      </c:serAx>
      <c:dTable>
        <c:showHorzBorder val="1"/>
        <c:showVertBorder val="1"/>
        <c:showOutline val="1"/>
        <c:showKeys val="1"/>
        <c:spPr>
          <a:ln w="9525"/>
        </c:spPr>
        <c:txPr>
          <a:bodyPr/>
          <a:lstStyle/>
          <a:p>
            <a:pPr rtl="0">
              <a:defRPr sz="1200" spc="-100" baseline="0">
                <a:effectLst/>
              </a:defRPr>
            </a:pPr>
            <a:endParaRPr lang="pl-PL"/>
          </a:p>
        </c:txPr>
      </c:dTable>
      <c:spPr>
        <a:gradFill>
          <a:gsLst>
            <a:gs pos="45004">
              <a:srgbClr val="B3F5D9"/>
            </a:gs>
            <a:gs pos="42483">
              <a:srgbClr val="B1F5D8"/>
            </a:gs>
            <a:gs pos="0">
              <a:schemeClr val="accent1">
                <a:tint val="66000"/>
                <a:satMod val="160000"/>
              </a:schemeClr>
            </a:gs>
            <a:gs pos="5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legend>
      <c:legendPos val="t"/>
      <c:layout>
        <c:manualLayout>
          <c:xMode val="edge"/>
          <c:yMode val="edge"/>
          <c:x val="0.39927299744472838"/>
          <c:y val="9.0505294733333727E-2"/>
          <c:w val="0.41015766766655565"/>
          <c:h val="6.0125446587806032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styczeń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369</c:v>
                </c:pt>
                <c:pt idx="1">
                  <c:v>187</c:v>
                </c:pt>
                <c:pt idx="2">
                  <c:v>435</c:v>
                </c:pt>
                <c:pt idx="3">
                  <c:v>72</c:v>
                </c:pt>
                <c:pt idx="4">
                  <c:v>206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luty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400</c:v>
                </c:pt>
                <c:pt idx="1">
                  <c:v>214</c:v>
                </c:pt>
                <c:pt idx="2">
                  <c:v>443</c:v>
                </c:pt>
                <c:pt idx="3">
                  <c:v>73</c:v>
                </c:pt>
                <c:pt idx="4">
                  <c:v>225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marzec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Arkusz1!$D$2:$D$6</c:f>
              <c:numCache>
                <c:formatCode>General</c:formatCode>
                <c:ptCount val="5"/>
                <c:pt idx="0">
                  <c:v>408</c:v>
                </c:pt>
                <c:pt idx="1">
                  <c:v>240</c:v>
                </c:pt>
                <c:pt idx="2">
                  <c:v>441</c:v>
                </c:pt>
                <c:pt idx="3">
                  <c:v>69</c:v>
                </c:pt>
                <c:pt idx="4">
                  <c:v>231</c:v>
                </c:pt>
              </c:numCache>
            </c:numRef>
          </c:val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kwiecień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Arkusz1!$E$2:$E$6</c:f>
              <c:numCache>
                <c:formatCode>General</c:formatCode>
                <c:ptCount val="5"/>
                <c:pt idx="0">
                  <c:v>383</c:v>
                </c:pt>
                <c:pt idx="1">
                  <c:v>305</c:v>
                </c:pt>
                <c:pt idx="2">
                  <c:v>410</c:v>
                </c:pt>
                <c:pt idx="3">
                  <c:v>72</c:v>
                </c:pt>
                <c:pt idx="4">
                  <c:v>226</c:v>
                </c:pt>
              </c:numCache>
            </c:numRef>
          </c:val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maj 2021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Arkusz1!$F$2:$F$6</c:f>
              <c:numCache>
                <c:formatCode>General</c:formatCode>
                <c:ptCount val="5"/>
                <c:pt idx="0">
                  <c:v>353</c:v>
                </c:pt>
                <c:pt idx="1">
                  <c:v>352</c:v>
                </c:pt>
                <c:pt idx="2">
                  <c:v>389</c:v>
                </c:pt>
                <c:pt idx="3">
                  <c:v>71</c:v>
                </c:pt>
                <c:pt idx="4">
                  <c:v>223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7706880"/>
        <c:axId val="140936320"/>
      </c:barChart>
      <c:catAx>
        <c:axId val="13770688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pl-PL"/>
          </a:p>
        </c:txPr>
        <c:crossAx val="140936320"/>
        <c:crosses val="autoZero"/>
        <c:auto val="1"/>
        <c:lblAlgn val="ctr"/>
        <c:lblOffset val="100"/>
        <c:noMultiLvlLbl val="0"/>
      </c:catAx>
      <c:valAx>
        <c:axId val="14093632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3770688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100"/>
      </a:pPr>
      <a:endParaRPr lang="pl-PL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0.53782</cdr:x>
      <cdr:y>0.80092</cdr:y>
    </cdr:from>
    <cdr:to>
      <cdr:x>0.64453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4608512" y="43924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9051" y="1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D0A26-970B-4862-BBAC-2A5D3F721354}" type="datetimeFigureOut">
              <a:rPr lang="pl-PL" smtClean="0"/>
              <a:t>22.06.2021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9051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6F366-0C3B-430B-8481-37FC41BADF7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4859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2" y="2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2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7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2" y="944404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4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D6835D3-48D0-4F51-A0DF-8805ABBDD5DC}" type="slidenum">
              <a:rPr lang="pl-PL" altLang="pl-PL" smtClean="0"/>
              <a:pPr>
                <a:defRPr/>
              </a:pPr>
              <a:t>4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874615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5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6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7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9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8CF12A0-9B60-4F67-9653-91819D539BA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12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14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dirty="0" smtClean="0">
                <a:latin typeface="Book Antiqua" pitchFamily="18" charset="0"/>
              </a:rPr>
              <a:t>Powiatowy Urząd Pracy </a:t>
            </a:r>
            <a:br>
              <a:rPr lang="pl-PL" altLang="pl-PL" b="1" dirty="0" smtClean="0">
                <a:latin typeface="Book Antiqua" pitchFamily="18" charset="0"/>
              </a:rPr>
            </a:br>
            <a:r>
              <a:rPr lang="pl-PL" altLang="pl-PL" b="1" dirty="0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>
                <a:latin typeface="Book Antiqua" pitchFamily="18" charset="0"/>
              </a:rPr>
              <a:t>stan na dzień </a:t>
            </a:r>
            <a:r>
              <a:rPr lang="pl-PL" altLang="pl-PL" sz="2400" b="1" dirty="0" smtClean="0">
                <a:latin typeface="Book Antiqua" pitchFamily="18" charset="0"/>
              </a:rPr>
              <a:t>31.05.2021 </a:t>
            </a:r>
            <a:r>
              <a:rPr lang="pl-PL" altLang="pl-PL" sz="2400" b="1" dirty="0">
                <a:latin typeface="Book Antiqua" pitchFamily="18" charset="0"/>
              </a:rPr>
              <a:t>r.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 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0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852140"/>
          </a:xfrm>
        </p:spPr>
        <p:txBody>
          <a:bodyPr/>
          <a:lstStyle/>
          <a:p>
            <a:r>
              <a:rPr lang="pl-PL" sz="2400" dirty="0" smtClean="0"/>
              <a:t>Szkolenia realizowane w Powiatowym Urzędzie Pracy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08720"/>
            <a:ext cx="8224838" cy="5949280"/>
          </a:xfrm>
        </p:spPr>
        <p:txBody>
          <a:bodyPr/>
          <a:lstStyle/>
          <a:p>
            <a:pPr marL="0" algn="just"/>
            <a:r>
              <a:rPr lang="pl-PL" sz="1600" dirty="0" smtClean="0"/>
              <a:t>Łączna kwota środków współfinansowanych ze środków Europejskiego Funduszu </a:t>
            </a:r>
            <a:r>
              <a:rPr lang="pl-PL" sz="1600" dirty="0" smtClean="0"/>
              <a:t>Społecznego </a:t>
            </a:r>
            <a:r>
              <a:rPr lang="pl-PL" sz="1600" dirty="0" smtClean="0"/>
              <a:t>przyznanych Powiatowi Kołobrzeskiemu wynosi </a:t>
            </a:r>
            <a:r>
              <a:rPr lang="pl-PL" sz="1600" b="1" dirty="0" smtClean="0"/>
              <a:t>110.002,50 </a:t>
            </a:r>
            <a:r>
              <a:rPr lang="pl-PL" sz="1600" b="1" dirty="0" smtClean="0"/>
              <a:t>zł.</a:t>
            </a:r>
          </a:p>
          <a:p>
            <a:pPr marL="0" algn="just"/>
            <a:endParaRPr lang="pl-PL" sz="1600" dirty="0" smtClean="0"/>
          </a:p>
          <a:p>
            <a:pPr marL="0" algn="just"/>
            <a:r>
              <a:rPr lang="pl-PL" sz="1600" dirty="0" smtClean="0"/>
              <a:t>Powiatowy Urząd Pracy w Kołobrzegu organizuje szkolenia</a:t>
            </a:r>
            <a:r>
              <a:rPr lang="pl-PL" sz="1600" dirty="0"/>
              <a:t> </a:t>
            </a:r>
            <a:r>
              <a:rPr lang="pl-PL" sz="1600" dirty="0" smtClean="0"/>
              <a:t>o następującej tematyce :</a:t>
            </a:r>
          </a:p>
          <a:p>
            <a:pPr marL="0" algn="just"/>
            <a:r>
              <a:rPr lang="pl-PL" sz="1600" dirty="0" smtClean="0"/>
              <a:t>- obsługa i konserwacja urządzeń energetycznych o napięciu do 1kV,</a:t>
            </a:r>
          </a:p>
          <a:p>
            <a:pPr marL="0" indent="0" algn="just">
              <a:buFontTx/>
              <a:buChar char="-"/>
            </a:pPr>
            <a:r>
              <a:rPr lang="pl-PL" sz="1600" dirty="0" smtClean="0"/>
              <a:t> operator koparki, ładowarki, koparko-ładowarki,</a:t>
            </a:r>
          </a:p>
          <a:p>
            <a:pPr marL="0" indent="0" algn="just">
              <a:buFontTx/>
              <a:buChar char="-"/>
            </a:pPr>
            <a:r>
              <a:rPr lang="pl-PL" sz="1600" dirty="0" smtClean="0"/>
              <a:t> spawacz,</a:t>
            </a:r>
          </a:p>
          <a:p>
            <a:pPr marL="0" indent="0" algn="just">
              <a:buFontTx/>
              <a:buChar char="-"/>
            </a:pPr>
            <a:r>
              <a:rPr lang="pl-PL" sz="1600" dirty="0"/>
              <a:t> </a:t>
            </a:r>
            <a:r>
              <a:rPr lang="pl-PL" sz="1600" dirty="0" smtClean="0"/>
              <a:t>prawo jazdy kat. D,</a:t>
            </a:r>
          </a:p>
          <a:p>
            <a:pPr marL="0" indent="0" algn="just">
              <a:buFontTx/>
              <a:buChar char="-"/>
            </a:pPr>
            <a:r>
              <a:rPr lang="pl-PL" sz="1600" dirty="0"/>
              <a:t> prawo jazdy kat. CE wraz z kwalifikacją wstępną przyspieszoną dla osób posiadających </a:t>
            </a:r>
            <a:r>
              <a:rPr lang="pl-PL" sz="1600" dirty="0" smtClean="0"/>
              <a:t>   prawo </a:t>
            </a:r>
            <a:r>
              <a:rPr lang="pl-PL" sz="1600" dirty="0"/>
              <a:t>jazdy kat. C itp</a:t>
            </a:r>
            <a:r>
              <a:rPr lang="pl-PL" sz="1600" dirty="0" smtClean="0"/>
              <a:t>.</a:t>
            </a:r>
            <a:endParaRPr lang="pl-PL" sz="1600" b="1" dirty="0"/>
          </a:p>
          <a:p>
            <a:pPr marL="0" algn="just"/>
            <a:endParaRPr lang="pl-PL" sz="1600" dirty="0" smtClean="0"/>
          </a:p>
          <a:p>
            <a:pPr marL="0" algn="just"/>
            <a:r>
              <a:rPr lang="pl-PL" sz="1600" dirty="0" smtClean="0"/>
              <a:t>Szkolenia adresowane są dla osób bezrobotnych, a w szczególności dla osób : </a:t>
            </a:r>
          </a:p>
          <a:p>
            <a:pPr marL="0" algn="just">
              <a:buFontTx/>
              <a:buChar char="-"/>
            </a:pPr>
            <a:r>
              <a:rPr lang="pl-PL" sz="1600" dirty="0" smtClean="0"/>
              <a:t>z niskimi kwalifikacjami,</a:t>
            </a:r>
          </a:p>
          <a:p>
            <a:pPr marL="0" algn="just">
              <a:buFontTx/>
              <a:buChar char="-"/>
            </a:pPr>
            <a:r>
              <a:rPr lang="pl-PL" sz="1600" dirty="0" smtClean="0"/>
              <a:t>długotrwale bezrobotnych,</a:t>
            </a:r>
          </a:p>
          <a:p>
            <a:pPr marL="0" algn="just">
              <a:buFontTx/>
              <a:buChar char="-"/>
            </a:pPr>
            <a:r>
              <a:rPr lang="pl-PL" sz="1600" dirty="0"/>
              <a:t>n</a:t>
            </a:r>
            <a:r>
              <a:rPr lang="pl-PL" sz="1600" dirty="0" smtClean="0"/>
              <a:t>iepełnosprawnych,</a:t>
            </a:r>
          </a:p>
          <a:p>
            <a:pPr marL="0" algn="just">
              <a:buFontTx/>
              <a:buChar char="-"/>
            </a:pPr>
            <a:r>
              <a:rPr lang="pl-PL" sz="1600" dirty="0"/>
              <a:t>d</a:t>
            </a:r>
            <a:r>
              <a:rPr lang="pl-PL" sz="1600" dirty="0" smtClean="0"/>
              <a:t>o 30 roku życia,</a:t>
            </a:r>
          </a:p>
          <a:p>
            <a:pPr marL="0" algn="just">
              <a:buFontTx/>
              <a:buChar char="-"/>
            </a:pPr>
            <a:r>
              <a:rPr lang="pl-PL" sz="1600" dirty="0"/>
              <a:t>p</a:t>
            </a:r>
            <a:r>
              <a:rPr lang="pl-PL" sz="1600" dirty="0" smtClean="0"/>
              <a:t>o 50 roku życia.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60539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1256"/>
            <a:ext cx="8928992" cy="661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559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/>
          <a:p>
            <a:pPr marL="838200" indent="-833438" eaLnBrk="1" hangingPunct="1">
              <a:buClrTx/>
              <a:buFontTx/>
              <a:buNone/>
              <a:tabLst>
                <a:tab pos="838200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329863" algn="l"/>
                <a:tab pos="10779125" algn="l"/>
                <a:tab pos="10780713" algn="l"/>
              </a:tabLst>
            </a:pPr>
            <a:r>
              <a:rPr lang="pl-PL" altLang="pl-PL" sz="2800" b="1" dirty="0" smtClean="0">
                <a:latin typeface="Book Antiqua" pitchFamily="18" charset="0"/>
              </a:rPr>
              <a:t>Środki przeznaczone na aktywizację osób bezrobotnych w 2021 r.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68875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    </a:t>
            </a:r>
            <a:r>
              <a:rPr lang="pl-PL" altLang="pl-PL" sz="2400" dirty="0" smtClean="0">
                <a:latin typeface="Book Antiqua" pitchFamily="18" charset="0"/>
              </a:rPr>
              <a:t>Łączna kwota </a:t>
            </a:r>
            <a:r>
              <a:rPr lang="pl-PL" altLang="pl-PL" sz="2400" dirty="0">
                <a:latin typeface="Book Antiqua" pitchFamily="18" charset="0"/>
              </a:rPr>
              <a:t>ś</a:t>
            </a:r>
            <a:r>
              <a:rPr lang="pl-PL" altLang="pl-PL" sz="2400" dirty="0" smtClean="0">
                <a:latin typeface="Book Antiqua" pitchFamily="18" charset="0"/>
              </a:rPr>
              <a:t>rodków przyznana Powiatowi Kołobrzeskiemu w </a:t>
            </a:r>
            <a:r>
              <a:rPr lang="pl-PL" altLang="pl-PL" sz="2400" dirty="0">
                <a:latin typeface="Book Antiqua" pitchFamily="18" charset="0"/>
              </a:rPr>
              <a:t>zakresie przeciwdziałania bezrobociu </a:t>
            </a:r>
            <a:br>
              <a:rPr lang="pl-PL" altLang="pl-PL" sz="2400" dirty="0">
                <a:latin typeface="Book Antiqua" pitchFamily="18" charset="0"/>
              </a:rPr>
            </a:br>
            <a:r>
              <a:rPr lang="pl-PL" altLang="pl-PL" sz="2400" dirty="0">
                <a:latin typeface="Book Antiqua" pitchFamily="18" charset="0"/>
              </a:rPr>
              <a:t>i promocji zatrudnienia w </a:t>
            </a:r>
            <a:r>
              <a:rPr lang="pl-PL" altLang="pl-PL" sz="2400" dirty="0" smtClean="0">
                <a:latin typeface="Book Antiqua" pitchFamily="18" charset="0"/>
              </a:rPr>
              <a:t>2021 </a:t>
            </a:r>
            <a:r>
              <a:rPr lang="pl-PL" altLang="pl-PL" sz="2400" dirty="0">
                <a:latin typeface="Book Antiqua" pitchFamily="18" charset="0"/>
              </a:rPr>
              <a:t>r. </a:t>
            </a:r>
            <a:r>
              <a:rPr lang="pl-PL" altLang="pl-PL" sz="2400" dirty="0" smtClean="0">
                <a:latin typeface="Book Antiqua" pitchFamily="18" charset="0"/>
              </a:rPr>
              <a:t>wynosi </a:t>
            </a:r>
            <a:r>
              <a:rPr lang="pl-PL" altLang="pl-PL" sz="2400" b="1" dirty="0" smtClean="0">
                <a:latin typeface="Book Antiqua" pitchFamily="18" charset="0"/>
              </a:rPr>
              <a:t>3.053.207,55 zł, </a:t>
            </a:r>
            <a:r>
              <a:rPr lang="pl-PL" altLang="pl-PL" sz="2400" dirty="0" smtClean="0">
                <a:latin typeface="Book Antiqua" pitchFamily="18" charset="0"/>
              </a:rPr>
              <a:t>w tym</a:t>
            </a:r>
            <a:r>
              <a:rPr lang="pl-PL" altLang="pl-PL" sz="2400" b="1" dirty="0" smtClean="0">
                <a:latin typeface="Book Antiqua" pitchFamily="18" charset="0"/>
              </a:rPr>
              <a:t>:</a:t>
            </a:r>
            <a:endParaRPr lang="pl-PL" altLang="pl-PL" sz="2400" dirty="0" smtClean="0">
              <a:latin typeface="Book Antiqua" pitchFamily="18" charset="0"/>
            </a:endParaRPr>
          </a:p>
          <a:p>
            <a:pPr marL="338138" indent="-338138" algn="just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latin typeface="Book Antiqua" pitchFamily="18" charset="0"/>
              </a:rPr>
              <a:t>Kwota środków Funduszu </a:t>
            </a:r>
            <a:r>
              <a:rPr lang="pl-PL" altLang="pl-PL" sz="2400" dirty="0">
                <a:latin typeface="Book Antiqua" pitchFamily="18" charset="0"/>
              </a:rPr>
              <a:t>P</a:t>
            </a:r>
            <a:r>
              <a:rPr lang="pl-PL" altLang="pl-PL" sz="2400" dirty="0" smtClean="0">
                <a:latin typeface="Book Antiqua" pitchFamily="18" charset="0"/>
              </a:rPr>
              <a:t>racy przeznaczona na realizację zadań w wynosi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 1.444.137,96 zł</a:t>
            </a:r>
          </a:p>
          <a:p>
            <a:pPr marL="338138" indent="-338138" algn="just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itchFamily="18" charset="0"/>
              </a:rPr>
              <a:t>Kwota środków przeznaczonych na szkolenia finansowane z Krajowego </a:t>
            </a:r>
            <a:r>
              <a:rPr lang="pl-PL" altLang="pl-PL" sz="2400" dirty="0">
                <a:solidFill>
                  <a:schemeClr val="tx1"/>
                </a:solidFill>
                <a:latin typeface="Book Antiqua" pitchFamily="18" charset="0"/>
              </a:rPr>
              <a:t>F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itchFamily="18" charset="0"/>
              </a:rPr>
              <a:t>unduszu </a:t>
            </a:r>
            <a:r>
              <a:rPr lang="pl-PL" altLang="pl-PL" sz="2400" dirty="0">
                <a:solidFill>
                  <a:schemeClr val="tx1"/>
                </a:solidFill>
                <a:latin typeface="Book Antiqua" pitchFamily="18" charset="0"/>
              </a:rPr>
              <a:t>S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itchFamily="18" charset="0"/>
              </a:rPr>
              <a:t>zkoleniowego wynosi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200.000 zł</a:t>
            </a:r>
            <a:endParaRPr lang="pl-PL" altLang="pl-PL" sz="2400" b="1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latin typeface="Book Antiqua" pitchFamily="18" charset="0"/>
              </a:rPr>
              <a:t>na zadania współfinansowane ze środków EFS               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1.409.069,59zł </a:t>
            </a:r>
            <a:r>
              <a:rPr lang="pl-PL" altLang="pl-PL" sz="2400" dirty="0" smtClean="0">
                <a:latin typeface="Book Antiqua" pitchFamily="18" charset="0"/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latin typeface="Book Antiqua" pitchFamily="18" charset="0"/>
              </a:rPr>
              <a:t> </a:t>
            </a:r>
            <a:r>
              <a:rPr lang="pl-PL" altLang="pl-PL" sz="2400" dirty="0" smtClean="0">
                <a:latin typeface="Book Antiqua" pitchFamily="18" charset="0"/>
              </a:rPr>
              <a:t>    POWER – </a:t>
            </a:r>
            <a:r>
              <a:rPr lang="pl-PL" altLang="pl-PL" sz="2400" b="1" dirty="0" smtClean="0">
                <a:latin typeface="Book Antiqua" pitchFamily="18" charset="0"/>
              </a:rPr>
              <a:t>545.308,86 zł</a:t>
            </a:r>
            <a:r>
              <a:rPr lang="pl-PL" altLang="pl-PL" sz="2400" dirty="0" smtClean="0">
                <a:latin typeface="Book Antiqua" pitchFamily="18" charset="0"/>
              </a:rPr>
              <a:t> 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latin typeface="Book Antiqua" pitchFamily="18" charset="0"/>
              </a:rPr>
              <a:t> </a:t>
            </a:r>
            <a:r>
              <a:rPr lang="pl-PL" altLang="pl-PL" sz="2400" dirty="0" smtClean="0">
                <a:latin typeface="Book Antiqua" pitchFamily="18" charset="0"/>
              </a:rPr>
              <a:t>    RPO – </a:t>
            </a:r>
            <a:r>
              <a:rPr lang="pl-PL" altLang="pl-PL" sz="2400" b="1" dirty="0" smtClean="0">
                <a:latin typeface="Book Antiqua" pitchFamily="18" charset="0"/>
              </a:rPr>
              <a:t>863.760,73 zł</a:t>
            </a:r>
            <a:endParaRPr lang="pl-PL" altLang="pl-PL" sz="2400" i="1" dirty="0" smtClean="0">
              <a:latin typeface="Book Antiqua" pitchFamily="18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i="1" dirty="0">
                <a:latin typeface="Book Antiqua" pitchFamily="18" charset="0"/>
              </a:rPr>
              <a:t> </a:t>
            </a:r>
            <a:r>
              <a:rPr lang="pl-PL" altLang="pl-PL" sz="2400" i="1" dirty="0" smtClean="0">
                <a:latin typeface="Book Antiqua" pitchFamily="18" charset="0"/>
              </a:rPr>
              <a:t>    </a:t>
            </a:r>
            <a:r>
              <a:rPr lang="pl-PL" altLang="pl-PL" sz="2400" dirty="0" smtClean="0">
                <a:latin typeface="Book Antiqua" pitchFamily="18" charset="0"/>
              </a:rPr>
              <a:t> </a:t>
            </a:r>
            <a:endParaRPr lang="pl-PL" altLang="pl-PL" sz="2400" b="1" dirty="0" smtClean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>
                <a:latin typeface="Book Antiqua" panose="02040602050305030304" pitchFamily="18" charset="0"/>
              </a:rPr>
              <a:t>Środki przeznaczone na realizację zadań związanych</a:t>
            </a:r>
            <a:br>
              <a:rPr lang="pl-PL" sz="2400" b="1" dirty="0" smtClean="0">
                <a:latin typeface="Book Antiqua" panose="02040602050305030304" pitchFamily="18" charset="0"/>
              </a:rPr>
            </a:br>
            <a:r>
              <a:rPr lang="pl-PL" sz="2400" b="1" dirty="0" smtClean="0">
                <a:latin typeface="Book Antiqua" panose="02040602050305030304" pitchFamily="18" charset="0"/>
              </a:rPr>
              <a:t>z zapobieganiem, przeciwdziałaniem i zwalczaniem COVID-19 w 2021 r.</a:t>
            </a:r>
            <a:endParaRPr lang="pl-PL" sz="2400" b="1" dirty="0">
              <a:latin typeface="Book Antiqua" panose="0204060205030503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4838" cy="5141168"/>
          </a:xfrm>
        </p:spPr>
        <p:txBody>
          <a:bodyPr/>
          <a:lstStyle/>
          <a:p>
            <a:pPr marL="0" indent="0" algn="just"/>
            <a:r>
              <a:rPr lang="pl-PL" sz="1450" dirty="0" smtClean="0">
                <a:latin typeface="Book Antiqua" panose="02040602050305030304" pitchFamily="18" charset="0"/>
              </a:rPr>
              <a:t>Łączna kwota środków przyznana Powiatowi Kołobrzeskiemu na realizację zadań </a:t>
            </a:r>
            <a:r>
              <a:rPr lang="pl-PL" sz="1450" dirty="0" smtClean="0">
                <a:latin typeface="Book Antiqua" panose="02040602050305030304" pitchFamily="18" charset="0"/>
              </a:rPr>
              <a:t>określonych</a:t>
            </a:r>
            <a:br>
              <a:rPr lang="pl-PL" sz="1450" dirty="0" smtClean="0">
                <a:latin typeface="Book Antiqua" panose="02040602050305030304" pitchFamily="18" charset="0"/>
              </a:rPr>
            </a:br>
            <a:r>
              <a:rPr lang="pl-PL" sz="1450" dirty="0" smtClean="0">
                <a:latin typeface="Book Antiqua" panose="02040602050305030304" pitchFamily="18" charset="0"/>
              </a:rPr>
              <a:t>w </a:t>
            </a:r>
            <a:r>
              <a:rPr lang="pl-PL" sz="1450" dirty="0" smtClean="0">
                <a:latin typeface="Book Antiqua" panose="02040602050305030304" pitchFamily="18" charset="0"/>
              </a:rPr>
              <a:t>ustawie z dnia </a:t>
            </a:r>
            <a:r>
              <a:rPr lang="pl-PL" sz="1450" dirty="0">
                <a:latin typeface="Book Antiqua" panose="02040602050305030304" pitchFamily="18" charset="0"/>
              </a:rPr>
              <a:t>2 marca 2020 </a:t>
            </a:r>
            <a:r>
              <a:rPr lang="pl-PL" sz="1450" dirty="0" smtClean="0">
                <a:latin typeface="Book Antiqua" panose="02040602050305030304" pitchFamily="18" charset="0"/>
              </a:rPr>
              <a:t>r. o </a:t>
            </a:r>
            <a:r>
              <a:rPr lang="pl-PL" sz="1450" dirty="0">
                <a:latin typeface="Book Antiqua" panose="02040602050305030304" pitchFamily="18" charset="0"/>
              </a:rPr>
              <a:t>szczególnych rozwiązaniach związanych z zapobieganiem, </a:t>
            </a:r>
            <a:r>
              <a:rPr lang="pl-PL" sz="1450" dirty="0" smtClean="0">
                <a:latin typeface="Book Antiqua" panose="02040602050305030304" pitchFamily="18" charset="0"/>
              </a:rPr>
              <a:t>przeciwdziałaniem i </a:t>
            </a:r>
            <a:r>
              <a:rPr lang="pl-PL" sz="1450" dirty="0">
                <a:latin typeface="Book Antiqua" panose="02040602050305030304" pitchFamily="18" charset="0"/>
              </a:rPr>
              <a:t>zwalczaniem COVID-19, innych chorób zakaźnych oraz wywołanych nimi sytuacji kryzysowych </a:t>
            </a:r>
            <a:r>
              <a:rPr lang="pl-PL" sz="1450" dirty="0" smtClean="0">
                <a:latin typeface="Book Antiqua" panose="02040602050305030304" pitchFamily="18" charset="0"/>
              </a:rPr>
              <a:t>w 2021 r. wynosi </a:t>
            </a:r>
            <a:r>
              <a:rPr lang="pl-PL" sz="1450" b="1" dirty="0" smtClean="0">
                <a:latin typeface="Book Antiqua" panose="02040602050305030304" pitchFamily="18" charset="0"/>
              </a:rPr>
              <a:t>17.500.000,00 zł</a:t>
            </a:r>
            <a:r>
              <a:rPr lang="pl-PL" sz="1450" dirty="0" smtClean="0">
                <a:latin typeface="Book Antiqua" panose="02040602050305030304" pitchFamily="18" charset="0"/>
              </a:rPr>
              <a:t>, w tym :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450" dirty="0" smtClean="0">
                <a:latin typeface="Book Antiqua" panose="02040602050305030304" pitchFamily="18" charset="0"/>
              </a:rPr>
              <a:t>kwota środków Funduszu Pracy przeznaczona na finansowanie zadań określonych w art. 15zzb, 15zze i </a:t>
            </a:r>
            <a:r>
              <a:rPr lang="pl-PL" sz="1450" dirty="0" smtClean="0">
                <a:latin typeface="Book Antiqua" panose="02040602050305030304" pitchFamily="18" charset="0"/>
              </a:rPr>
              <a:t>15zze2 ustawy </a:t>
            </a:r>
            <a:r>
              <a:rPr lang="pl-PL" sz="1450" dirty="0" smtClean="0">
                <a:latin typeface="Book Antiqua" panose="02040602050305030304" pitchFamily="18" charset="0"/>
              </a:rPr>
              <a:t>z </a:t>
            </a:r>
            <a:r>
              <a:rPr lang="pl-PL" sz="1450" dirty="0">
                <a:latin typeface="Book Antiqua" panose="02040602050305030304" pitchFamily="18" charset="0"/>
              </a:rPr>
              <a:t>dnia 2 marca 2020 </a:t>
            </a:r>
            <a:r>
              <a:rPr lang="pl-PL" sz="1450" dirty="0" smtClean="0">
                <a:latin typeface="Book Antiqua" panose="02040602050305030304" pitchFamily="18" charset="0"/>
              </a:rPr>
              <a:t>r. o </a:t>
            </a:r>
            <a:r>
              <a:rPr lang="pl-PL" sz="1450" dirty="0">
                <a:latin typeface="Book Antiqua" panose="02040602050305030304" pitchFamily="18" charset="0"/>
              </a:rPr>
              <a:t>szczególnych rozwiązaniach </a:t>
            </a:r>
            <a:r>
              <a:rPr lang="pl-PL" sz="1450" dirty="0" smtClean="0">
                <a:latin typeface="Book Antiqua" panose="02040602050305030304" pitchFamily="18" charset="0"/>
              </a:rPr>
              <a:t>związanych z </a:t>
            </a:r>
            <a:r>
              <a:rPr lang="pl-PL" sz="1450" dirty="0">
                <a:latin typeface="Book Antiqua" panose="02040602050305030304" pitchFamily="18" charset="0"/>
              </a:rPr>
              <a:t>zapobieganiem, przeciwdziałaniem i zwalczaniem COVID-19, innych chorób zakaźnych oraz wywołanych nimi sytuacji </a:t>
            </a:r>
            <a:r>
              <a:rPr lang="pl-PL" sz="1450" dirty="0" smtClean="0">
                <a:latin typeface="Book Antiqua" panose="02040602050305030304" pitchFamily="18" charset="0"/>
              </a:rPr>
              <a:t>kryzysowych wynosi </a:t>
            </a:r>
            <a:r>
              <a:rPr lang="pl-PL" sz="1450" b="1" dirty="0" smtClean="0">
                <a:latin typeface="Book Antiqua" panose="02040602050305030304" pitchFamily="18" charset="0"/>
              </a:rPr>
              <a:t>2.199.478,00 </a:t>
            </a:r>
            <a:r>
              <a:rPr lang="pl-PL" sz="1450" b="1" dirty="0" smtClean="0">
                <a:latin typeface="Book Antiqua" panose="02040602050305030304" pitchFamily="18" charset="0"/>
              </a:rPr>
              <a:t>zł</a:t>
            </a:r>
            <a:r>
              <a:rPr lang="pl-PL" sz="1450" dirty="0" smtClean="0">
                <a:latin typeface="Book Antiqua" panose="02040602050305030304" pitchFamily="18" charset="0"/>
              </a:rPr>
              <a:t>,</a:t>
            </a:r>
          </a:p>
          <a:p>
            <a:pPr marL="0" indent="0" algn="just"/>
            <a:endParaRPr lang="pl-PL" sz="1450" dirty="0" smtClean="0">
              <a:latin typeface="Book Antiqua" panose="0204060205030503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450" dirty="0" smtClean="0">
                <a:latin typeface="Book Antiqua" panose="02040602050305030304" pitchFamily="18" charset="0"/>
              </a:rPr>
              <a:t>kwota środków Funduszu Pracy przeznaczona na finansowanie zadań określonych w art. </a:t>
            </a:r>
            <a:r>
              <a:rPr lang="pl-PL" sz="1450" dirty="0">
                <a:latin typeface="Book Antiqua" panose="02040602050305030304" pitchFamily="18" charset="0"/>
              </a:rPr>
              <a:t>15zze4 ustawy z dnia 2 marca 2020 r. o szczególnych rozwiązaniach </a:t>
            </a:r>
            <a:r>
              <a:rPr lang="pl-PL" sz="1450" dirty="0" smtClean="0">
                <a:latin typeface="Book Antiqua" panose="02040602050305030304" pitchFamily="18" charset="0"/>
              </a:rPr>
              <a:t>związanych</a:t>
            </a:r>
            <a:br>
              <a:rPr lang="pl-PL" sz="1450" dirty="0" smtClean="0">
                <a:latin typeface="Book Antiqua" panose="02040602050305030304" pitchFamily="18" charset="0"/>
              </a:rPr>
            </a:br>
            <a:r>
              <a:rPr lang="pl-PL" sz="1450" dirty="0" smtClean="0">
                <a:latin typeface="Book Antiqua" panose="02040602050305030304" pitchFamily="18" charset="0"/>
              </a:rPr>
              <a:t>z </a:t>
            </a:r>
            <a:r>
              <a:rPr lang="pl-PL" sz="1450" dirty="0">
                <a:latin typeface="Book Antiqua" panose="02040602050305030304" pitchFamily="18" charset="0"/>
              </a:rPr>
              <a:t>zapobieganiem, przeciwdziałaniem i zwalczaniem COVID-19, innych chorób zakaźnych oraz wywołanych nimi sytuacji kryzysowych  </a:t>
            </a:r>
            <a:r>
              <a:rPr lang="pl-PL" sz="1450" dirty="0" smtClean="0">
                <a:latin typeface="Book Antiqua" panose="02040602050305030304" pitchFamily="18" charset="0"/>
              </a:rPr>
              <a:t>wynosi </a:t>
            </a:r>
            <a:r>
              <a:rPr lang="pl-PL" sz="1450" b="1" dirty="0" smtClean="0">
                <a:latin typeface="Book Antiqua" panose="02040602050305030304" pitchFamily="18" charset="0"/>
              </a:rPr>
              <a:t>15.000.000,00 zł</a:t>
            </a:r>
            <a:r>
              <a:rPr lang="pl-PL" sz="1450" dirty="0" smtClean="0">
                <a:latin typeface="Book Antiqua" panose="02040602050305030304" pitchFamily="18" charset="0"/>
              </a:rPr>
              <a:t>,</a:t>
            </a:r>
          </a:p>
          <a:p>
            <a:pPr marL="0" indent="0" algn="just"/>
            <a:endParaRPr lang="pl-PL" sz="1450" dirty="0" smtClean="0">
              <a:latin typeface="Book Antiqua" panose="0204060205030503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450" dirty="0" smtClean="0">
                <a:latin typeface="Book Antiqua" panose="02040602050305030304" pitchFamily="18" charset="0"/>
              </a:rPr>
              <a:t>kwota środków POWER przeznaczona na finansowanie zadań określonych w art. 15zzb, 15zzc, 15zze </a:t>
            </a:r>
            <a:r>
              <a:rPr lang="pl-PL" sz="1450" dirty="0">
                <a:latin typeface="Book Antiqua" panose="02040602050305030304" pitchFamily="18" charset="0"/>
              </a:rPr>
              <a:t>ustawy z dnia 2 marca 2020 r. o szczególnych rozwiązaniach </a:t>
            </a:r>
            <a:r>
              <a:rPr lang="pl-PL" sz="1450" dirty="0" smtClean="0">
                <a:latin typeface="Book Antiqua" panose="02040602050305030304" pitchFamily="18" charset="0"/>
              </a:rPr>
              <a:t>związanych</a:t>
            </a:r>
            <a:br>
              <a:rPr lang="pl-PL" sz="1450" dirty="0" smtClean="0">
                <a:latin typeface="Book Antiqua" panose="02040602050305030304" pitchFamily="18" charset="0"/>
              </a:rPr>
            </a:br>
            <a:r>
              <a:rPr lang="pl-PL" sz="1450" dirty="0" smtClean="0">
                <a:latin typeface="Book Antiqua" panose="02040602050305030304" pitchFamily="18" charset="0"/>
              </a:rPr>
              <a:t>z </a:t>
            </a:r>
            <a:r>
              <a:rPr lang="pl-PL" sz="1450" dirty="0">
                <a:latin typeface="Book Antiqua" panose="02040602050305030304" pitchFamily="18" charset="0"/>
              </a:rPr>
              <a:t>zapobieganiem, przeciwdziałaniem i zwalczaniem COVID-19, innych chorób zakaźnych oraz wywołanych nimi sytuacji kryzysowych wynosi </a:t>
            </a:r>
            <a:r>
              <a:rPr lang="pl-PL" sz="1450" b="1" dirty="0" smtClean="0">
                <a:latin typeface="Book Antiqua" panose="02040602050305030304" pitchFamily="18" charset="0"/>
              </a:rPr>
              <a:t>300.522,00</a:t>
            </a:r>
            <a:r>
              <a:rPr lang="pl-PL" sz="1450" dirty="0" smtClean="0">
                <a:latin typeface="Book Antiqua" panose="02040602050305030304" pitchFamily="18" charset="0"/>
              </a:rPr>
              <a:t> </a:t>
            </a:r>
            <a:r>
              <a:rPr lang="pl-PL" sz="1450" b="1" dirty="0" smtClean="0">
                <a:latin typeface="Book Antiqua" panose="02040602050305030304" pitchFamily="18" charset="0"/>
              </a:rPr>
              <a:t>zł</a:t>
            </a:r>
            <a:r>
              <a:rPr lang="pl-PL" sz="1450" dirty="0" smtClean="0">
                <a:latin typeface="Book Antiqua" panose="02040602050305030304" pitchFamily="18" charset="0"/>
              </a:rPr>
              <a:t>.</a:t>
            </a:r>
            <a:endParaRPr lang="pl-PL" sz="145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23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9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600" b="1" i="1" dirty="0"/>
              <a:t>Dziękuję za uwagę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http://pupkolobrzeg.finn.pl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36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b="1" dirty="0" smtClean="0"/>
              <a:t> na obszarze kraju, terenie powiatu </a:t>
            </a:r>
            <a:r>
              <a:rPr lang="pl-PL" altLang="pl-PL" sz="2000" b="1" dirty="0"/>
              <a:t>k</a:t>
            </a:r>
            <a:r>
              <a:rPr lang="pl-PL" altLang="pl-PL" sz="2000" b="1" dirty="0" smtClean="0"/>
              <a:t>ołobrzeskiego oraz województwa </a:t>
            </a:r>
            <a:r>
              <a:rPr lang="pl-PL" altLang="pl-PL" sz="2000" b="1" dirty="0"/>
              <a:t>z</a:t>
            </a:r>
            <a:r>
              <a:rPr lang="pl-PL" altLang="pl-PL" sz="2000" b="1" dirty="0" smtClean="0"/>
              <a:t>achodniopomorskiego </a:t>
            </a:r>
            <a:br>
              <a:rPr lang="pl-PL" altLang="pl-PL" sz="2000" b="1" dirty="0" smtClean="0"/>
            </a:br>
            <a:r>
              <a:rPr lang="pl-PL" altLang="pl-PL" sz="2000" b="1" dirty="0" smtClean="0">
                <a:solidFill>
                  <a:schemeClr val="accent6"/>
                </a:solidFill>
              </a:rPr>
              <a:t>styczeń 2021– marzec 2021 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dirty="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dirty="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498741"/>
              </p:ext>
            </p:extLst>
          </p:nvPr>
        </p:nvGraphicFramePr>
        <p:xfrm>
          <a:off x="900113" y="1340768"/>
          <a:ext cx="6751300" cy="5122932"/>
        </p:xfrm>
        <a:graphic>
          <a:graphicData uri="http://schemas.openxmlformats.org/drawingml/2006/table">
            <a:tbl>
              <a:tblPr/>
              <a:tblGrid>
                <a:gridCol w="1655663"/>
                <a:gridCol w="1480162"/>
                <a:gridCol w="1742225"/>
                <a:gridCol w="1873250"/>
              </a:tblGrid>
              <a:tr h="72008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</a:t>
                      </a: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58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styczeń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1,5 %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(407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577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(1 559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6,5 %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8,7 %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821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(459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luty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(1 664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6,5  %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6742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(489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D2DB9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5,4 %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marzec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5,9 %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(1 667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6,4 %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8,6 %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7655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000" b="1" dirty="0"/>
              <a:t>Stopa bezrobocia </a:t>
            </a:r>
            <a:r>
              <a:rPr lang="pl-PL" sz="2000" b="1" dirty="0" smtClean="0"/>
              <a:t>– c.d. </a:t>
            </a:r>
            <a:br>
              <a:rPr lang="pl-PL" sz="2000" b="1" dirty="0" smtClean="0"/>
            </a:br>
            <a:r>
              <a:rPr lang="pl-PL" sz="2000" b="1" dirty="0" smtClean="0">
                <a:solidFill>
                  <a:schemeClr val="accent6"/>
                </a:solidFill>
              </a:rPr>
              <a:t>kwiecień 2021</a:t>
            </a:r>
            <a:endParaRPr lang="pl-PL" sz="2000" b="1" dirty="0">
              <a:solidFill>
                <a:schemeClr val="accent6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808682"/>
              </p:ext>
            </p:extLst>
          </p:nvPr>
        </p:nvGraphicFramePr>
        <p:xfrm>
          <a:off x="755576" y="1196752"/>
          <a:ext cx="7416824" cy="3435922"/>
        </p:xfrm>
        <a:graphic>
          <a:graphicData uri="http://schemas.openxmlformats.org/drawingml/2006/table">
            <a:tbl>
              <a:tblPr/>
              <a:tblGrid>
                <a:gridCol w="1872208"/>
                <a:gridCol w="2016224"/>
                <a:gridCol w="1584176"/>
                <a:gridCol w="1944216"/>
              </a:tblGrid>
              <a:tr h="790051"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miesiąc</a:t>
                      </a:r>
                      <a:endParaRPr lang="pl-PL" dirty="0"/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64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kwiecień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3,2 %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(884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7,7 %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kwiecień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(1 572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6,3 %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8,4 %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(1057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6,0 %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8,0 %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maj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(1 499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brak danych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brak danych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898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 smtClean="0"/>
              <a:t>Liczba osób bezrobotnych na terenie powiatu kołobrzeskiego lata 2018-2021</a:t>
            </a:r>
            <a:endParaRPr lang="pl-PL" sz="24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00211988"/>
              </p:ext>
            </p:extLst>
          </p:nvPr>
        </p:nvGraphicFramePr>
        <p:xfrm>
          <a:off x="251520" y="1196752"/>
          <a:ext cx="864096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08290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800" b="1" dirty="0" smtClean="0"/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u="sng" dirty="0" smtClean="0"/>
              <a:t>na dzień 31.05.2021 r</a:t>
            </a:r>
            <a:r>
              <a:rPr lang="pl-PL" altLang="pl-PL" sz="2400" dirty="0" smtClean="0"/>
              <a:t>. zarejestrowanych było 1499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osób, w tym 727 </a:t>
            </a:r>
            <a:r>
              <a:rPr lang="pl-PL" altLang="pl-PL" sz="2400" dirty="0">
                <a:solidFill>
                  <a:schemeClr val="tx1"/>
                </a:solidFill>
              </a:rPr>
              <a:t>kobiet - – nastąpił wzrost o 447 osób;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 </a:t>
            </a:r>
            <a:r>
              <a:rPr lang="pl-PL" altLang="pl-PL" sz="2400" dirty="0" smtClean="0">
                <a:solidFill>
                  <a:schemeClr val="tx1"/>
                </a:solidFill>
              </a:rPr>
              <a:t>   dla porównania: 31.05.2020 r. zarejestrowanych było 1052 osób</a:t>
            </a:r>
            <a:endParaRPr lang="pl-PL" altLang="pl-PL" sz="2400" b="1" dirty="0" smtClean="0">
              <a:solidFill>
                <a:schemeClr val="tx1"/>
              </a:solidFill>
            </a:endParaRPr>
          </a:p>
          <a:p>
            <a:pPr marL="338138" indent="-338138" algn="just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1311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 to osoby poprzednio pracujące, 115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 </a:t>
            </a:r>
            <a:r>
              <a:rPr lang="pl-PL" altLang="pl-PL" sz="2400" dirty="0" smtClean="0">
                <a:solidFill>
                  <a:schemeClr val="tx1"/>
                </a:solidFill>
              </a:rPr>
              <a:t>osoby</a:t>
            </a:r>
            <a:br>
              <a:rPr lang="pl-PL" altLang="pl-PL" sz="2400" dirty="0" smtClean="0">
                <a:solidFill>
                  <a:schemeClr val="tx1"/>
                </a:solidFill>
              </a:rPr>
            </a:br>
            <a:r>
              <a:rPr lang="pl-PL" altLang="pl-PL" sz="2400" dirty="0" smtClean="0">
                <a:solidFill>
                  <a:schemeClr val="tx1"/>
                </a:solidFill>
              </a:rPr>
              <a:t>w tej grupie to osoby zwolnione z przyczyn dotyczących zakładu pracy;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71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 to osoby niepełnosprawne</a:t>
            </a:r>
            <a:r>
              <a:rPr lang="pl-PL" altLang="pl-PL" sz="2400" dirty="0">
                <a:solidFill>
                  <a:schemeClr val="tx1"/>
                </a:solidFill>
              </a:rPr>
              <a:t>.</a:t>
            </a:r>
            <a:endParaRPr lang="pl-PL" altLang="pl-PL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2553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/>
            </a:r>
            <a:br>
              <a:rPr lang="pl-PL" altLang="pl-PL" sz="2400" b="1" dirty="0" smtClean="0">
                <a:solidFill>
                  <a:schemeClr val="tx1"/>
                </a:solidFill>
              </a:rPr>
            </a:br>
            <a:r>
              <a:rPr lang="pl-PL" altLang="pl-PL" sz="2400" b="1" dirty="0" smtClean="0">
                <a:solidFill>
                  <a:schemeClr val="tx1"/>
                </a:solidFill>
              </a:rPr>
              <a:t>Bezrobotni będący w szczególnej sytuacji na rynku pracy w okresie styczeń 2021 – maj 2021 </a:t>
            </a:r>
            <a:br>
              <a:rPr lang="pl-PL" altLang="pl-PL" sz="2400" b="1" dirty="0" smtClean="0">
                <a:solidFill>
                  <a:schemeClr val="tx1"/>
                </a:solidFill>
              </a:rPr>
            </a:br>
            <a:r>
              <a:rPr lang="pl-PL" altLang="pl-PL" sz="2800" b="1" dirty="0" smtClean="0">
                <a:solidFill>
                  <a:schemeClr val="tx1"/>
                </a:solidFill>
              </a:rPr>
              <a:t>– </a:t>
            </a:r>
            <a:r>
              <a:rPr lang="pl-PL" altLang="pl-PL" sz="2000" b="1" dirty="0" smtClean="0">
                <a:solidFill>
                  <a:schemeClr val="tx1"/>
                </a:solidFill>
              </a:rPr>
              <a:t>wybrane kategorie </a:t>
            </a:r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 dirty="0"/>
          </a:p>
        </p:txBody>
      </p:sp>
      <p:graphicFrame>
        <p:nvGraphicFramePr>
          <p:cNvPr id="3" name="Symbol zastępczy zawartości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7513515"/>
              </p:ext>
            </p:extLst>
          </p:nvPr>
        </p:nvGraphicFramePr>
        <p:xfrm>
          <a:off x="539552" y="1556792"/>
          <a:ext cx="8224838" cy="452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3600" dirty="0" smtClean="0"/>
              <a:t>Współpraca z pracodawcami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endParaRPr lang="pl-PL" altLang="pl-PL" sz="2800" b="1" dirty="0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</a:t>
            </a:r>
            <a:endParaRPr lang="pl-PL" altLang="pl-PL" sz="2800" b="1" dirty="0">
              <a:solidFill>
                <a:schemeClr val="tx1"/>
              </a:solidFill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	</a:t>
            </a:r>
            <a:r>
              <a:rPr lang="pl-PL" altLang="pl-PL" sz="2800" dirty="0" smtClean="0">
                <a:solidFill>
                  <a:schemeClr val="tx1"/>
                </a:solidFill>
              </a:rPr>
              <a:t>Od 01.01.2021 r. do 30.05.2021 r. do Powiatowego Urzędu Pracy w Kołobrzegu wpłynęło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401 ofert pracy</a:t>
            </a:r>
            <a:r>
              <a:rPr lang="pl-PL" altLang="pl-PL" sz="2800" dirty="0" smtClean="0">
                <a:solidFill>
                  <a:schemeClr val="tx1"/>
                </a:solidFill>
              </a:rPr>
              <a:t>. </a:t>
            </a: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 </a:t>
            </a:r>
            <a:r>
              <a:rPr lang="pl-PL" altLang="pl-PL" sz="2800" dirty="0" smtClean="0">
                <a:solidFill>
                  <a:schemeClr val="tx1"/>
                </a:solidFill>
              </a:rPr>
              <a:t>Od 01.01.2021 r. – 30.05.2021 r. doradcy klienta wydali:</a:t>
            </a: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118 skierowań </a:t>
            </a:r>
            <a:r>
              <a:rPr lang="pl-PL" altLang="pl-PL" sz="2800" dirty="0" smtClean="0">
                <a:solidFill>
                  <a:schemeClr val="tx1"/>
                </a:solidFill>
              </a:rPr>
              <a:t>do pracy, </a:t>
            </a: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-</a:t>
            </a:r>
            <a:r>
              <a:rPr lang="pl-PL" altLang="pl-PL" sz="2800" b="1" dirty="0">
                <a:solidFill>
                  <a:schemeClr val="tx1"/>
                </a:solidFill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   20 skierowań </a:t>
            </a:r>
            <a:r>
              <a:rPr lang="pl-PL" altLang="pl-PL" sz="2800" dirty="0">
                <a:solidFill>
                  <a:schemeClr val="tx1"/>
                </a:solidFill>
              </a:rPr>
              <a:t>na </a:t>
            </a:r>
            <a:r>
              <a:rPr lang="pl-PL" altLang="pl-PL" sz="2800" dirty="0" smtClean="0">
                <a:solidFill>
                  <a:schemeClr val="tx1"/>
                </a:solidFill>
              </a:rPr>
              <a:t>staż</a:t>
            </a:r>
            <a:r>
              <a:rPr lang="pl-PL" altLang="pl-PL" sz="2800" dirty="0">
                <a:solidFill>
                  <a:schemeClr val="tx1"/>
                </a:solidFill>
              </a:rPr>
              <a:t>;</a:t>
            </a:r>
            <a:endParaRPr lang="pl-PL" altLang="pl-PL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780132"/>
          </a:xfrm>
        </p:spPr>
        <p:txBody>
          <a:bodyPr/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548680"/>
            <a:ext cx="8352928" cy="5904656"/>
          </a:xfrm>
        </p:spPr>
        <p:txBody>
          <a:bodyPr/>
          <a:lstStyle/>
          <a:p>
            <a:pPr marL="0" indent="0" algn="just"/>
            <a:endParaRPr lang="pl-PL" sz="1600" dirty="0" smtClean="0"/>
          </a:p>
          <a:p>
            <a:pPr marL="0" indent="0" algn="just"/>
            <a:endParaRPr lang="pl-PL" sz="1600" dirty="0"/>
          </a:p>
          <a:p>
            <a:pPr marL="0" indent="0" algn="just"/>
            <a:endParaRPr lang="pl-PL" sz="1600" dirty="0" smtClean="0"/>
          </a:p>
          <a:p>
            <a:pPr marL="0" indent="0" algn="just"/>
            <a:r>
              <a:rPr lang="pl-PL" sz="1800" dirty="0" smtClean="0"/>
              <a:t>Od </a:t>
            </a:r>
            <a:r>
              <a:rPr lang="pl-PL" sz="1800" b="1" dirty="0" smtClean="0"/>
              <a:t>01.01.2021 r. </a:t>
            </a:r>
            <a:r>
              <a:rPr lang="pl-PL" sz="1800" b="1" dirty="0"/>
              <a:t>d</a:t>
            </a:r>
            <a:r>
              <a:rPr lang="pl-PL" sz="1800" b="1" dirty="0" smtClean="0"/>
              <a:t>o 30.05.2021 r. </a:t>
            </a:r>
            <a:r>
              <a:rPr lang="pl-PL" sz="1800" dirty="0" smtClean="0"/>
              <a:t>do Powiatowego Urzędu Pracy  </a:t>
            </a:r>
            <a:br>
              <a:rPr lang="pl-PL" sz="1800" dirty="0" smtClean="0"/>
            </a:br>
            <a:r>
              <a:rPr lang="pl-PL" sz="1800" dirty="0" smtClean="0"/>
              <a:t>w Kołobrzegu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800" dirty="0" smtClean="0"/>
              <a:t> wpłynęło </a:t>
            </a:r>
            <a:r>
              <a:rPr lang="pl-PL" sz="1800" b="1" dirty="0" smtClean="0"/>
              <a:t>844 oświadczeń </a:t>
            </a:r>
            <a:r>
              <a:rPr lang="pl-PL" sz="1800" dirty="0" smtClean="0"/>
              <a:t>o zamiarze powierzenia wykonywania pracy </a:t>
            </a:r>
            <a:r>
              <a:rPr lang="pl-PL" sz="1800" dirty="0"/>
              <a:t>obywatelom </a:t>
            </a:r>
            <a:r>
              <a:rPr lang="pl-PL" sz="1800" dirty="0" smtClean="0"/>
              <a:t>Ukrainy, Republiki Armenii, Republiki Białorusi, Republiki Gruzji, Republiki Mołdowy, Federacji Rosyjskiej </a:t>
            </a:r>
            <a:endParaRPr lang="pl-PL" sz="18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800" dirty="0" smtClean="0"/>
              <a:t>przyjęto </a:t>
            </a:r>
            <a:r>
              <a:rPr lang="pl-PL" sz="1800" dirty="0"/>
              <a:t>do realizacji </a:t>
            </a:r>
            <a:r>
              <a:rPr lang="pl-PL" sz="1800" b="1" dirty="0" smtClean="0"/>
              <a:t>187 wniosków </a:t>
            </a:r>
            <a:r>
              <a:rPr lang="pl-PL" sz="1800" dirty="0" smtClean="0"/>
              <a:t>o </a:t>
            </a:r>
            <a:r>
              <a:rPr lang="pl-PL" sz="1800" dirty="0"/>
              <a:t>wydanie </a:t>
            </a:r>
            <a:r>
              <a:rPr lang="pl-PL" sz="1800" b="1" dirty="0"/>
              <a:t>zezwolenia na </a:t>
            </a:r>
            <a:r>
              <a:rPr lang="pl-PL" sz="1800" b="1" dirty="0" smtClean="0"/>
              <a:t>pracę sezonową </a:t>
            </a:r>
            <a:r>
              <a:rPr lang="pl-PL" sz="1800" dirty="0" smtClean="0"/>
              <a:t>cudzoziemców.</a:t>
            </a:r>
          </a:p>
          <a:p>
            <a:pPr marL="0" indent="0" algn="just"/>
            <a:endParaRPr lang="pl-PL" sz="1800" dirty="0" smtClean="0"/>
          </a:p>
          <a:p>
            <a:pPr marL="0" indent="0" algn="just"/>
            <a:r>
              <a:rPr lang="pl-PL" sz="1800" dirty="0" smtClean="0"/>
              <a:t>Starosta wydał </a:t>
            </a:r>
            <a:r>
              <a:rPr lang="pl-PL" sz="1800" b="1" dirty="0" smtClean="0"/>
              <a:t>63 informacje </a:t>
            </a:r>
            <a:r>
              <a:rPr lang="pl-PL" sz="1800" dirty="0" smtClean="0"/>
              <a:t>nt</a:t>
            </a:r>
            <a:r>
              <a:rPr lang="pl-PL" sz="1800" dirty="0"/>
              <a:t>. </a:t>
            </a:r>
            <a:r>
              <a:rPr lang="pl-PL" sz="1800" dirty="0" smtClean="0"/>
              <a:t>możliwości zaspokojenia </a:t>
            </a:r>
            <a:r>
              <a:rPr lang="pl-PL" sz="1800" dirty="0"/>
              <a:t>potrzeb kadrowych podmiotu </a:t>
            </a:r>
            <a:r>
              <a:rPr lang="pl-PL" sz="1800" dirty="0" smtClean="0"/>
              <a:t>powierzającego wykonanie pracy </a:t>
            </a:r>
            <a:r>
              <a:rPr lang="pl-PL" sz="1800" dirty="0"/>
              <a:t>cudzoziemcowi w oparciu o rejestr osób bezrobotnych i poszukujących </a:t>
            </a:r>
            <a:r>
              <a:rPr lang="pl-PL" sz="1800" dirty="0" smtClean="0"/>
              <a:t>pracy</a:t>
            </a:r>
          </a:p>
          <a:p>
            <a:pPr marL="0" indent="0" algn="just"/>
            <a:endParaRPr lang="pl-PL" sz="1600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0" indent="0" algn="just"/>
            <a:endParaRPr lang="pl-PL" sz="16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algn="just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Od 01.01.2021 r. do  30.05.2021 r.  w powiecie </a:t>
            </a:r>
            <a:r>
              <a:rPr lang="pl-PL" altLang="pl-PL" sz="2800" dirty="0">
                <a:solidFill>
                  <a:schemeClr val="tx1"/>
                </a:solidFill>
              </a:rPr>
              <a:t>k</a:t>
            </a:r>
            <a:r>
              <a:rPr lang="pl-PL" altLang="pl-PL" sz="2800" dirty="0" smtClean="0">
                <a:solidFill>
                  <a:schemeClr val="tx1"/>
                </a:solidFill>
              </a:rPr>
              <a:t>ołobrzeskim pracę podjęło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505</a:t>
            </a:r>
            <a:r>
              <a:rPr lang="pl-PL" altLang="pl-PL" sz="2800" dirty="0" smtClean="0">
                <a:solidFill>
                  <a:schemeClr val="tx1"/>
                </a:solidFill>
              </a:rPr>
              <a:t> osób  bezrobotnych,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niesubsydiowaną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456 osób,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49 osób.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8182</TotalTime>
  <Words>451</Words>
  <Application>Microsoft Office PowerPoint</Application>
  <PresentationFormat>Pokaz na ekranie (4:3)</PresentationFormat>
  <Paragraphs>145</Paragraphs>
  <Slides>14</Slides>
  <Notes>9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6" baseType="lpstr">
      <vt:lpstr>Projekt domyślny</vt:lpstr>
      <vt:lpstr>Microsoft Word Picture</vt:lpstr>
      <vt:lpstr>Powiatowy Urząd Pracy  w Kołobrzegu</vt:lpstr>
      <vt:lpstr>Stopa bezrobocia (stosunek osób bezrobotnych do ludności aktywnej zawodowo) na obszarze kraju, terenie powiatu kołobrzeskiego oraz województwa zachodniopomorskiego  styczeń 2021– marzec 2021 </vt:lpstr>
      <vt:lpstr>Stopa bezrobocia – c.d.  kwiecień 2021</vt:lpstr>
      <vt:lpstr>Liczba osób bezrobotnych na terenie powiatu kołobrzeskiego lata 2018-2021</vt:lpstr>
      <vt:lpstr>    Liczba zarejestrowanych osób</vt:lpstr>
      <vt:lpstr> Bezrobotni będący w szczególnej sytuacji na rynku pracy w okresie styczeń 2021 – maj 2021  – wybrane kategorie </vt:lpstr>
      <vt:lpstr>Współpraca z pracodawcami </vt:lpstr>
      <vt:lpstr> Współpraca z pracodawcami - c.d.</vt:lpstr>
      <vt:lpstr>Podjęcia pracy</vt:lpstr>
      <vt:lpstr>Szkolenia realizowane w Powiatowym Urzędzie Pracy</vt:lpstr>
      <vt:lpstr>Prezentacja programu PowerPoint</vt:lpstr>
      <vt:lpstr>Środki przeznaczone na aktywizację osób bezrobotnych w 2021 r.</vt:lpstr>
      <vt:lpstr>Środki przeznaczone na realizację zadań związanych z zapobieganiem, przeciwdziałaniem i zwalczaniem COVID-19 w 2021 r.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Dell</cp:lastModifiedBy>
  <cp:revision>739</cp:revision>
  <cp:lastPrinted>2021-06-15T12:11:15Z</cp:lastPrinted>
  <dcterms:created xsi:type="dcterms:W3CDTF">2009-09-25T08:36:06Z</dcterms:created>
  <dcterms:modified xsi:type="dcterms:W3CDTF">2021-06-22T13:25:14Z</dcterms:modified>
</cp:coreProperties>
</file>