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4" r:id="rId3"/>
    <p:sldId id="325" r:id="rId4"/>
    <p:sldId id="330" r:id="rId5"/>
    <p:sldId id="323" r:id="rId6"/>
    <p:sldId id="259" r:id="rId7"/>
    <p:sldId id="261" r:id="rId8"/>
    <p:sldId id="264" r:id="rId9"/>
    <p:sldId id="331" r:id="rId10"/>
    <p:sldId id="306" r:id="rId11"/>
    <p:sldId id="333" r:id="rId12"/>
    <p:sldId id="266" r:id="rId13"/>
    <p:sldId id="324" r:id="rId14"/>
    <p:sldId id="268" r:id="rId15"/>
    <p:sldId id="334" r:id="rId16"/>
    <p:sldId id="335" r:id="rId17"/>
    <p:sldId id="329" r:id="rId18"/>
    <p:sldId id="271" r:id="rId19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1483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938842666449468E-2"/>
          <c:y val="2.3362432664176914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#,##0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 formatCode="General">
                  <c:v>1027</c:v>
                </c:pt>
                <c:pt idx="5" formatCode="General">
                  <c:v>878</c:v>
                </c:pt>
                <c:pt idx="6" formatCode="General">
                  <c:v>737</c:v>
                </c:pt>
                <c:pt idx="7" formatCode="General">
                  <c:v>697</c:v>
                </c:pt>
                <c:pt idx="8" formatCode="General">
                  <c:v>753</c:v>
                </c:pt>
                <c:pt idx="9" formatCode="General">
                  <c:v>772</c:v>
                </c:pt>
                <c:pt idx="10" formatCode="General">
                  <c:v>744</c:v>
                </c:pt>
                <c:pt idx="11" formatCode="General">
                  <c:v>719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 formatCode="#,##0">
                  <c:v>411</c:v>
                </c:pt>
                <c:pt idx="6" formatCode="#,##0">
                  <c:v>378</c:v>
                </c:pt>
                <c:pt idx="7" formatCode="#,##0">
                  <c:v>354</c:v>
                </c:pt>
                <c:pt idx="8" formatCode="#,##0">
                  <c:v>345</c:v>
                </c:pt>
                <c:pt idx="9" formatCode="#,##0">
                  <c:v>359</c:v>
                </c:pt>
                <c:pt idx="10" formatCode="#,##0">
                  <c:v>348</c:v>
                </c:pt>
                <c:pt idx="11" formatCode="#,##0">
                  <c:v>347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>
                  <c:v>1054</c:v>
                </c:pt>
                <c:pt idx="6">
                  <c:v>1014</c:v>
                </c:pt>
                <c:pt idx="7">
                  <c:v>1020</c:v>
                </c:pt>
                <c:pt idx="8">
                  <c:v>1086</c:v>
                </c:pt>
                <c:pt idx="9">
                  <c:v>1139</c:v>
                </c:pt>
                <c:pt idx="10">
                  <c:v>1266</c:v>
                </c:pt>
                <c:pt idx="11">
                  <c:v>1386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1527</c:v>
                </c:pt>
                <c:pt idx="4">
                  <c:v>1499</c:v>
                </c:pt>
                <c:pt idx="5">
                  <c:v>1444</c:v>
                </c:pt>
                <c:pt idx="6">
                  <c:v>1336</c:v>
                </c:pt>
                <c:pt idx="7">
                  <c:v>1285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5741056"/>
        <c:axId val="35783808"/>
        <c:axId val="45551616"/>
      </c:bar3DChart>
      <c:catAx>
        <c:axId val="3574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783808"/>
        <c:crosses val="autoZero"/>
        <c:auto val="1"/>
        <c:lblAlgn val="ctr"/>
        <c:lblOffset val="100"/>
        <c:noMultiLvlLbl val="0"/>
      </c:catAx>
      <c:valAx>
        <c:axId val="35783808"/>
        <c:scaling>
          <c:orientation val="minMax"/>
          <c:max val="1600"/>
        </c:scaling>
        <c:delete val="0"/>
        <c:axPos val="l"/>
        <c:numFmt formatCode="#,##0" sourceLinked="1"/>
        <c:majorTickMark val="none"/>
        <c:minorTickMark val="none"/>
        <c:tickLblPos val="nextTo"/>
        <c:crossAx val="35741056"/>
        <c:crosses val="autoZero"/>
        <c:crossBetween val="between"/>
        <c:majorUnit val="200"/>
        <c:minorUnit val="40"/>
      </c:valAx>
      <c:serAx>
        <c:axId val="45551616"/>
        <c:scaling>
          <c:orientation val="minMax"/>
        </c:scaling>
        <c:delete val="1"/>
        <c:axPos val="b"/>
        <c:majorTickMark val="none"/>
        <c:minorTickMark val="none"/>
        <c:tickLblPos val="nextTo"/>
        <c:crossAx val="35783808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aseline="0"/>
            </a:pPr>
            <a:endParaRPr lang="pl-PL"/>
          </a:p>
        </c:txPr>
      </c:dTable>
      <c:spPr>
        <a:gradFill>
          <a:gsLst>
            <a:gs pos="0">
              <a:schemeClr val="accent1">
                <a:tint val="66000"/>
                <a:satMod val="160000"/>
              </a:schemeClr>
            </a:gs>
            <a:gs pos="4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5418381753879199"/>
          <c:y val="2.5229568509481853E-2"/>
          <c:w val="0.43871741032370948"/>
          <c:h val="4.881971803702722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369</c:v>
                </c:pt>
                <c:pt idx="1">
                  <c:v>187</c:v>
                </c:pt>
                <c:pt idx="2">
                  <c:v>435</c:v>
                </c:pt>
                <c:pt idx="3">
                  <c:v>72</c:v>
                </c:pt>
                <c:pt idx="4">
                  <c:v>206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400</c:v>
                </c:pt>
                <c:pt idx="1">
                  <c:v>214</c:v>
                </c:pt>
                <c:pt idx="2">
                  <c:v>443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408</c:v>
                </c:pt>
                <c:pt idx="1">
                  <c:v>240</c:v>
                </c:pt>
                <c:pt idx="2">
                  <c:v>441</c:v>
                </c:pt>
                <c:pt idx="3">
                  <c:v>69</c:v>
                </c:pt>
                <c:pt idx="4">
                  <c:v>231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383</c:v>
                </c:pt>
                <c:pt idx="1">
                  <c:v>305</c:v>
                </c:pt>
                <c:pt idx="2">
                  <c:v>410</c:v>
                </c:pt>
                <c:pt idx="3">
                  <c:v>72</c:v>
                </c:pt>
                <c:pt idx="4">
                  <c:v>226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  <c:pt idx="0">
                  <c:v>353</c:v>
                </c:pt>
                <c:pt idx="1">
                  <c:v>352</c:v>
                </c:pt>
                <c:pt idx="2">
                  <c:v>389</c:v>
                </c:pt>
                <c:pt idx="3">
                  <c:v>71</c:v>
                </c:pt>
                <c:pt idx="4">
                  <c:v>223</c:v>
                </c:pt>
              </c:numCache>
            </c:numRef>
          </c:val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czerwiec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Arkusz1!$G$2:$G$6</c:f>
              <c:numCache>
                <c:formatCode>General</c:formatCode>
                <c:ptCount val="5"/>
                <c:pt idx="0">
                  <c:v>339</c:v>
                </c:pt>
                <c:pt idx="1">
                  <c:v>377</c:v>
                </c:pt>
                <c:pt idx="2">
                  <c:v>369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lipiec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Arkusz1!$H$2:$H$6</c:f>
              <c:numCache>
                <c:formatCode>General</c:formatCode>
                <c:ptCount val="5"/>
                <c:pt idx="0">
                  <c:v>312</c:v>
                </c:pt>
                <c:pt idx="1">
                  <c:v>389</c:v>
                </c:pt>
                <c:pt idx="2">
                  <c:v>345</c:v>
                </c:pt>
                <c:pt idx="3">
                  <c:v>68</c:v>
                </c:pt>
                <c:pt idx="4">
                  <c:v>219</c:v>
                </c:pt>
              </c:numCache>
            </c:numRef>
          </c:val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sierpień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Arkusz1!$I$2:$I$6</c:f>
              <c:numCache>
                <c:formatCode>General</c:formatCode>
                <c:ptCount val="5"/>
                <c:pt idx="0">
                  <c:v>292</c:v>
                </c:pt>
                <c:pt idx="1">
                  <c:v>399</c:v>
                </c:pt>
                <c:pt idx="2">
                  <c:v>333</c:v>
                </c:pt>
                <c:pt idx="3">
                  <c:v>69</c:v>
                </c:pt>
                <c:pt idx="4">
                  <c:v>207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04224"/>
        <c:axId val="96187520"/>
      </c:barChart>
      <c:catAx>
        <c:axId val="456042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Book Antiqua" panose="02040602050305030304" pitchFamily="18" charset="0"/>
              </a:defRPr>
            </a:pPr>
            <a:endParaRPr lang="pl-PL"/>
          </a:p>
        </c:txPr>
        <c:crossAx val="96187520"/>
        <c:crosses val="autoZero"/>
        <c:auto val="1"/>
        <c:lblAlgn val="ctr"/>
        <c:lblOffset val="100"/>
        <c:noMultiLvlLbl val="0"/>
      </c:catAx>
      <c:valAx>
        <c:axId val="961875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56042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r"/>
      <c:layout/>
      <c:overlay val="0"/>
      <c:txPr>
        <a:bodyPr/>
        <a:lstStyle/>
        <a:p>
          <a:pPr>
            <a:defRPr>
              <a:latin typeface="Book Antiqua" panose="02040602050305030304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2021-09-10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/>
              <a:pPr>
                <a:defRPr/>
              </a:pPr>
              <a:t>5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31.08.2021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000" b="1" dirty="0" smtClean="0">
                <a:latin typeface="Book Antiqua" panose="02040602050305030304" pitchFamily="18" charset="0"/>
              </a:rPr>
              <a:t>Współpraca z pracodawcami -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640871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Od </a:t>
            </a:r>
            <a:r>
              <a:rPr lang="pl-PL" sz="1800" b="1" dirty="0" smtClean="0">
                <a:latin typeface="Book Antiqua" panose="02040602050305030304" pitchFamily="18" charset="0"/>
              </a:rPr>
              <a:t>01.01.2021 r. </a:t>
            </a:r>
            <a:r>
              <a:rPr lang="pl-PL" sz="1800" b="1" dirty="0">
                <a:latin typeface="Book Antiqua" panose="02040602050305030304" pitchFamily="18" charset="0"/>
              </a:rPr>
              <a:t>d</a:t>
            </a:r>
            <a:r>
              <a:rPr lang="pl-PL" sz="1800" b="1" dirty="0" smtClean="0">
                <a:latin typeface="Book Antiqua" panose="02040602050305030304" pitchFamily="18" charset="0"/>
              </a:rPr>
              <a:t>o 31.08.2021 r. </a:t>
            </a:r>
            <a:r>
              <a:rPr lang="pl-PL" sz="1800" dirty="0" smtClean="0">
                <a:latin typeface="Book Antiqua" panose="02040602050305030304" pitchFamily="18" charset="0"/>
              </a:rPr>
              <a:t>do Powiatowego Urzędu Pracy  </a:t>
            </a:r>
            <a:br>
              <a:rPr lang="pl-PL" sz="1800" dirty="0" smtClean="0">
                <a:latin typeface="Book Antiqua" panose="02040602050305030304" pitchFamily="18" charset="0"/>
              </a:rPr>
            </a:br>
            <a:r>
              <a:rPr lang="pl-PL" sz="1800" dirty="0" smtClean="0">
                <a:latin typeface="Book Antiqua" panose="02040602050305030304" pitchFamily="18" charset="0"/>
              </a:rPr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 wpłynęło </a:t>
            </a:r>
            <a:r>
              <a:rPr lang="pl-PL" sz="1800" b="1" dirty="0" smtClean="0">
                <a:latin typeface="Book Antiqua" panose="02040602050305030304" pitchFamily="18" charset="0"/>
              </a:rPr>
              <a:t>2.323 oświadczeń </a:t>
            </a:r>
            <a:r>
              <a:rPr lang="pl-PL" sz="1800" dirty="0" smtClean="0">
                <a:latin typeface="Book Antiqua" panose="02040602050305030304" pitchFamily="18" charset="0"/>
              </a:rPr>
              <a:t>o zamiarze powierzenia wykonywania pracy </a:t>
            </a:r>
            <a:r>
              <a:rPr lang="pl-PL" sz="1800" dirty="0">
                <a:latin typeface="Book Antiqua" panose="02040602050305030304" pitchFamily="18" charset="0"/>
              </a:rPr>
              <a:t>obywatelom </a:t>
            </a:r>
            <a:r>
              <a:rPr lang="pl-PL" sz="1800" dirty="0" smtClean="0">
                <a:latin typeface="Book Antiqua" panose="02040602050305030304" pitchFamily="18" charset="0"/>
              </a:rPr>
              <a:t>Ukrainy, Republiki Armenii, Republiki Białorusi, Republiki Gruzji, Republiki Mołdowy, Federacji Rosyjskiej </a:t>
            </a:r>
            <a:endParaRPr lang="pl-PL" sz="18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przyjęto </a:t>
            </a:r>
            <a:r>
              <a:rPr lang="pl-PL" sz="1800" dirty="0">
                <a:latin typeface="Book Antiqua" panose="02040602050305030304" pitchFamily="18" charset="0"/>
              </a:rPr>
              <a:t>do realizacji </a:t>
            </a:r>
            <a:r>
              <a:rPr lang="pl-PL" sz="1800" b="1" dirty="0" smtClean="0">
                <a:latin typeface="Book Antiqua" panose="02040602050305030304" pitchFamily="18" charset="0"/>
              </a:rPr>
              <a:t>369 wniosków </a:t>
            </a:r>
            <a:r>
              <a:rPr lang="pl-PL" sz="1800" dirty="0" smtClean="0">
                <a:latin typeface="Book Antiqua" panose="02040602050305030304" pitchFamily="18" charset="0"/>
              </a:rPr>
              <a:t>o </a:t>
            </a:r>
            <a:r>
              <a:rPr lang="pl-PL" sz="1800" dirty="0">
                <a:latin typeface="Book Antiqua" panose="02040602050305030304" pitchFamily="18" charset="0"/>
              </a:rPr>
              <a:t>wydanie </a:t>
            </a:r>
            <a:r>
              <a:rPr lang="pl-PL" sz="1800" b="1" dirty="0">
                <a:latin typeface="Book Antiqua" panose="02040602050305030304" pitchFamily="18" charset="0"/>
              </a:rPr>
              <a:t>zezwolenia na </a:t>
            </a:r>
            <a:r>
              <a:rPr lang="pl-PL" sz="1800" b="1" dirty="0" smtClean="0">
                <a:latin typeface="Book Antiqua" panose="02040602050305030304" pitchFamily="18" charset="0"/>
              </a:rPr>
              <a:t>pracę sezonową </a:t>
            </a:r>
            <a:r>
              <a:rPr lang="pl-PL" sz="1800" dirty="0" smtClean="0">
                <a:latin typeface="Book Antiqua" panose="02040602050305030304" pitchFamily="18" charset="0"/>
              </a:rPr>
              <a:t>cudzoziemców.</a:t>
            </a:r>
          </a:p>
          <a:p>
            <a:pPr marL="0" indent="0" algn="just"/>
            <a:endParaRPr lang="pl-PL" sz="18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2020 r. -  </a:t>
            </a:r>
            <a:r>
              <a:rPr lang="pl-PL" sz="1800" b="1" dirty="0" smtClean="0">
                <a:latin typeface="Book Antiqua" panose="02040602050305030304" pitchFamily="18" charset="0"/>
              </a:rPr>
              <a:t>1.671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		 </a:t>
            </a:r>
            <a:r>
              <a:rPr lang="pl-PL" sz="1800" b="1" dirty="0" smtClean="0">
                <a:latin typeface="Book Antiqua" panose="02040602050305030304" pitchFamily="18" charset="0"/>
              </a:rPr>
              <a:t>331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sezonową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2019 r. - </a:t>
            </a:r>
            <a:r>
              <a:rPr lang="pl-PL" sz="1800" b="1" dirty="0" smtClean="0">
                <a:latin typeface="Book Antiqua" panose="02040602050305030304" pitchFamily="18" charset="0"/>
              </a:rPr>
              <a:t>2.509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b="1" dirty="0" smtClean="0">
                <a:latin typeface="Book Antiqua" panose="02040602050305030304" pitchFamily="18" charset="0"/>
              </a:rPr>
              <a:t>		 277</a:t>
            </a:r>
            <a:r>
              <a:rPr lang="pl-PL" sz="1800" dirty="0" smtClean="0">
                <a:latin typeface="Book Antiqua" panose="02040602050305030304" pitchFamily="18" charset="0"/>
              </a:rPr>
              <a:t> wniosków o wyd. zezwolenia na pracę sezonową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Współpraca z pracodawcami –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124744"/>
            <a:ext cx="7992888" cy="532859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Starosta wydał </a:t>
            </a:r>
            <a:r>
              <a:rPr lang="pl-PL" sz="2400" b="1" dirty="0" smtClean="0">
                <a:latin typeface="Book Antiqua" panose="02040602050305030304" pitchFamily="18" charset="0"/>
              </a:rPr>
              <a:t>116 informacji </a:t>
            </a:r>
            <a:r>
              <a:rPr lang="pl-PL" sz="2400" dirty="0" smtClean="0">
                <a:latin typeface="Book Antiqua" panose="02040602050305030304" pitchFamily="18" charset="0"/>
              </a:rPr>
              <a:t>nt</a:t>
            </a:r>
            <a:r>
              <a:rPr lang="pl-PL" sz="2400" dirty="0">
                <a:latin typeface="Book Antiqua" panose="02040602050305030304" pitchFamily="18" charset="0"/>
              </a:rPr>
              <a:t>. </a:t>
            </a:r>
            <a:r>
              <a:rPr lang="pl-PL" sz="2400" dirty="0" smtClean="0">
                <a:latin typeface="Book Antiqua" panose="02040602050305030304" pitchFamily="18" charset="0"/>
              </a:rPr>
              <a:t>możliwości zaspokojenia </a:t>
            </a:r>
            <a:r>
              <a:rPr lang="pl-PL" sz="2400" dirty="0">
                <a:latin typeface="Book Antiqua" panose="02040602050305030304" pitchFamily="18" charset="0"/>
              </a:rPr>
              <a:t>potrzeb kadrowych podmiotu </a:t>
            </a:r>
            <a:r>
              <a:rPr lang="pl-PL" sz="2400" dirty="0" smtClean="0">
                <a:latin typeface="Book Antiqua" panose="02040602050305030304" pitchFamily="18" charset="0"/>
              </a:rPr>
              <a:t>powierzającego wykonanie pracy </a:t>
            </a:r>
            <a:r>
              <a:rPr lang="pl-PL" sz="2400" dirty="0">
                <a:latin typeface="Book Antiqua" panose="02040602050305030304" pitchFamily="18" charset="0"/>
              </a:rPr>
              <a:t>cudzoziemcowi </a:t>
            </a:r>
            <a:r>
              <a:rPr lang="pl-PL" sz="2400" dirty="0" smtClean="0">
                <a:latin typeface="Book Antiqua" panose="02040602050305030304" pitchFamily="18" charset="0"/>
              </a:rPr>
              <a:t>                    w </a:t>
            </a:r>
            <a:r>
              <a:rPr lang="pl-PL" sz="2400" dirty="0">
                <a:latin typeface="Book Antiqua" panose="02040602050305030304" pitchFamily="18" charset="0"/>
              </a:rPr>
              <a:t>oparciu o rejestr osób bezrobotnych i poszukujących </a:t>
            </a:r>
            <a:r>
              <a:rPr lang="pl-PL" sz="2400" dirty="0" smtClean="0">
                <a:latin typeface="Book Antiqua" panose="02040602050305030304" pitchFamily="18" charset="0"/>
              </a:rPr>
              <a:t>pracy.</a:t>
            </a:r>
          </a:p>
          <a:p>
            <a:pPr marL="0" indent="0" algn="just"/>
            <a:endParaRPr lang="pl-PL" sz="24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2020 r. – </a:t>
            </a:r>
            <a:r>
              <a:rPr lang="pl-PL" sz="2400" b="1" dirty="0" smtClean="0">
                <a:latin typeface="Book Antiqua" panose="02040602050305030304" pitchFamily="18" charset="0"/>
              </a:rPr>
              <a:t>83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</a:t>
            </a:r>
            <a:r>
              <a:rPr lang="pl-PL" sz="2400" dirty="0" smtClean="0">
                <a:latin typeface="Book Antiqua" panose="02040602050305030304" pitchFamily="18" charset="0"/>
              </a:rPr>
              <a:t>kadrowych (…)  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2019 r. – </a:t>
            </a:r>
            <a:r>
              <a:rPr lang="pl-PL" sz="2400" b="1" dirty="0" smtClean="0">
                <a:latin typeface="Book Antiqua" panose="02040602050305030304" pitchFamily="18" charset="0"/>
              </a:rPr>
              <a:t>92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kadrowych </a:t>
            </a:r>
            <a:r>
              <a:rPr lang="pl-PL" sz="2400" dirty="0" smtClean="0">
                <a:latin typeface="Book Antiqua" panose="02040602050305030304" pitchFamily="18" charset="0"/>
              </a:rPr>
              <a:t>(…)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6810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Od 01.01.2021 r. do  31.08.2021 r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powiecie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ołobrzeskim pracę podjęło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796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osób  bezrobotnych,                 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niesubsydiowaną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699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</a:t>
            </a:r>
            <a:endParaRPr lang="pl-PL" altLang="pl-PL" sz="24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97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</a:t>
            </a:r>
            <a:endParaRPr lang="pl-PL" altLang="pl-PL" sz="28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 anchor="b"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2021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372323"/>
          </a:xfrm>
        </p:spPr>
        <p:txBody>
          <a:bodyPr/>
          <a:lstStyle/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</a:t>
            </a:r>
            <a:r>
              <a:rPr lang="pl-PL" altLang="pl-PL" sz="2400" dirty="0">
                <a:latin typeface="Book Antiqua" pitchFamily="18" charset="0"/>
              </a:rPr>
              <a:t>ś</a:t>
            </a:r>
            <a:r>
              <a:rPr lang="pl-PL" altLang="pl-PL" sz="2400" dirty="0" smtClean="0">
                <a:latin typeface="Book Antiqua" pitchFamily="18" charset="0"/>
              </a:rPr>
              <a:t>rodków przyznana powiatowi </a:t>
            </a:r>
            <a:r>
              <a:rPr lang="pl-PL" altLang="pl-PL" sz="2400" dirty="0">
                <a:latin typeface="Book Antiqua" pitchFamily="18" charset="0"/>
              </a:rPr>
              <a:t>k</a:t>
            </a:r>
            <a:r>
              <a:rPr lang="pl-PL" altLang="pl-PL" sz="2400" dirty="0" smtClean="0">
                <a:latin typeface="Book Antiqua" pitchFamily="18" charset="0"/>
              </a:rPr>
              <a:t>ołobrzeskiemu w </a:t>
            </a:r>
            <a:r>
              <a:rPr lang="pl-PL" altLang="pl-PL" sz="2400" dirty="0">
                <a:latin typeface="Book Antiqua" pitchFamily="18" charset="0"/>
              </a:rPr>
              <a:t>zakresie przeciwdziałania bezrobociu </a:t>
            </a:r>
            <a:br>
              <a:rPr lang="pl-PL" altLang="pl-PL" sz="2400" dirty="0">
                <a:latin typeface="Book Antiqua" pitchFamily="18" charset="0"/>
              </a:rPr>
            </a:br>
            <a:r>
              <a:rPr lang="pl-PL" altLang="pl-PL" sz="2400" dirty="0">
                <a:latin typeface="Book Antiqua" pitchFamily="18" charset="0"/>
              </a:rPr>
              <a:t>i promocji zatrudnienia w </a:t>
            </a:r>
            <a:r>
              <a:rPr lang="pl-PL" altLang="pl-PL" sz="2400" dirty="0" smtClean="0">
                <a:latin typeface="Book Antiqua" pitchFamily="18" charset="0"/>
              </a:rPr>
              <a:t>2021 </a:t>
            </a:r>
            <a:r>
              <a:rPr lang="pl-PL" altLang="pl-PL" sz="2400" dirty="0">
                <a:latin typeface="Book Antiqua" pitchFamily="18" charset="0"/>
              </a:rPr>
              <a:t>r. </a:t>
            </a:r>
            <a:r>
              <a:rPr lang="pl-PL" altLang="pl-PL" sz="2400" dirty="0" smtClean="0">
                <a:latin typeface="Book Antiqua" pitchFamily="18" charset="0"/>
              </a:rPr>
              <a:t>wynosi </a:t>
            </a:r>
            <a:r>
              <a:rPr lang="pl-PL" altLang="pl-PL" sz="2400" b="1" dirty="0" smtClean="0">
                <a:latin typeface="Book Antiqua" pitchFamily="18" charset="0"/>
              </a:rPr>
              <a:t>3.053.207,55 zł, </a:t>
            </a:r>
            <a:r>
              <a:rPr lang="pl-PL" altLang="pl-PL" sz="2400" dirty="0" smtClean="0">
                <a:latin typeface="Book Antiqua" pitchFamily="18" charset="0"/>
              </a:rPr>
              <a:t>w tym</a:t>
            </a:r>
            <a:r>
              <a:rPr lang="pl-PL" altLang="pl-PL" sz="2400" b="1" dirty="0" smtClean="0">
                <a:latin typeface="Book Antiqua" pitchFamily="18" charset="0"/>
              </a:rPr>
              <a:t>: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środków Funduszu </a:t>
            </a:r>
            <a:r>
              <a:rPr lang="pl-PL" altLang="pl-PL" sz="2400" dirty="0">
                <a:latin typeface="Book Antiqua" pitchFamily="18" charset="0"/>
              </a:rPr>
              <a:t>P</a:t>
            </a:r>
            <a:r>
              <a:rPr lang="pl-PL" altLang="pl-PL" sz="2400" dirty="0" smtClean="0">
                <a:latin typeface="Book Antiqua" pitchFamily="18" charset="0"/>
              </a:rPr>
              <a:t>racy przeznaczona na realizację zadań w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1.444.137,96 zł</a:t>
            </a: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Kwota środków przeznaczonych na szkolenia finansowane z Krajowego </a:t>
            </a:r>
            <a:r>
              <a:rPr lang="pl-PL" altLang="pl-PL" sz="2400" dirty="0">
                <a:solidFill>
                  <a:schemeClr val="tx1"/>
                </a:solidFill>
                <a:latin typeface="Book Antiqua" pitchFamily="18" charset="0"/>
              </a:rPr>
              <a:t>F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unduszu </a:t>
            </a:r>
            <a:r>
              <a:rPr lang="pl-PL" altLang="pl-PL" sz="2400" dirty="0">
                <a:solidFill>
                  <a:schemeClr val="tx1"/>
                </a:solidFill>
                <a:latin typeface="Book Antiqua" pitchFamily="18" charset="0"/>
              </a:rPr>
              <a:t>S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zkoleniowego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200.000 zł</a:t>
            </a:r>
            <a:endParaRPr lang="pl-PL" altLang="pl-PL" sz="2400" b="1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             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1.409.069,59zł </a:t>
            </a:r>
            <a:r>
              <a:rPr lang="pl-PL" altLang="pl-PL" sz="2400" dirty="0" smtClean="0">
                <a:latin typeface="Book Antiqua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POWER – </a:t>
            </a:r>
            <a:r>
              <a:rPr lang="pl-PL" altLang="pl-PL" sz="2400" b="1" dirty="0" smtClean="0">
                <a:latin typeface="Book Antiqua" pitchFamily="18" charset="0"/>
              </a:rPr>
              <a:t>545.308,86 zł</a:t>
            </a:r>
            <a:r>
              <a:rPr lang="pl-PL" altLang="pl-PL" sz="2400" dirty="0" smtClean="0">
                <a:latin typeface="Book Antiqua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RPO – </a:t>
            </a:r>
            <a:r>
              <a:rPr lang="pl-PL" altLang="pl-PL" sz="2400" b="1" dirty="0" smtClean="0">
                <a:latin typeface="Book Antiqua" pitchFamily="18" charset="0"/>
              </a:rPr>
              <a:t>863.760,73 zł</a:t>
            </a:r>
            <a:endParaRPr lang="pl-PL" altLang="pl-PL" sz="2400" i="1" dirty="0" smtClean="0">
              <a:latin typeface="Book Antiqua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</a:t>
            </a:r>
            <a:endParaRPr lang="pl-PL" altLang="pl-PL" sz="2400" b="1" dirty="0" smtClean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Aktywne formy promocji zatrudnienia realizowane przez Powiatowy Urząd Pracy w Kołobrzegu</a:t>
            </a:r>
            <a:r>
              <a:rPr lang="pl-PL" sz="2000" b="1" dirty="0">
                <a:latin typeface="Book Antiqua" panose="02040602050305030304" pitchFamily="18" charset="0"/>
              </a:rPr>
              <a:t/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 smtClean="0">
                <a:latin typeface="Book Antiqua" panose="02040602050305030304" pitchFamily="18" charset="0"/>
              </a:rPr>
              <a:t> </a:t>
            </a:r>
            <a:endParaRPr lang="pl-PL" sz="20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4838" cy="5877272"/>
          </a:xfrm>
        </p:spPr>
        <p:txBody>
          <a:bodyPr/>
          <a:lstStyle/>
          <a:p>
            <a:pPr marL="0" indent="0"/>
            <a:r>
              <a:rPr lang="pl-PL" sz="1600" b="1" i="1" dirty="0">
                <a:latin typeface="Book Antiqua" panose="02040602050305030304" pitchFamily="18" charset="0"/>
              </a:rPr>
              <a:t>Szkolenia </a:t>
            </a:r>
            <a:r>
              <a:rPr lang="pl-PL" sz="1600" b="1" i="1" dirty="0" smtClean="0">
                <a:latin typeface="Book Antiqua" panose="02040602050305030304" pitchFamily="18" charset="0"/>
              </a:rPr>
              <a:t>- </a:t>
            </a:r>
            <a:r>
              <a:rPr lang="pl-PL" sz="1600" b="1" i="1" dirty="0">
                <a:latin typeface="Book Antiqua" panose="02040602050305030304" pitchFamily="18" charset="0"/>
              </a:rPr>
              <a:t>110.002,50 </a:t>
            </a:r>
            <a:r>
              <a:rPr lang="pl-PL" sz="1600" b="1" i="1" dirty="0" smtClean="0">
                <a:latin typeface="Book Antiqua" panose="02040602050305030304" pitchFamily="18" charset="0"/>
              </a:rPr>
              <a:t>zł </a:t>
            </a:r>
            <a:r>
              <a:rPr lang="pl-PL" sz="1600" i="1" dirty="0" smtClean="0">
                <a:latin typeface="Book Antiqua" panose="02040602050305030304" pitchFamily="18" charset="0"/>
              </a:rPr>
              <a:t>(Regionalny Program Operacyjny  oraz program Operacyjny Wiedza Edukacja, Rozwój)</a:t>
            </a:r>
          </a:p>
          <a:p>
            <a:pPr marL="0" indent="0"/>
            <a:r>
              <a:rPr lang="pl-PL" sz="1600" i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Powiatowy Urząd Pracy w Kołobrzegu organizuje szkolenia</a:t>
            </a: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o następującej tematyce :</a:t>
            </a: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prawo jazdy kat. CE wraz z kwalifikacją wstępną przyspieszoną dla osób posiadających </a:t>
            </a:r>
            <a:r>
              <a:rPr lang="pl-PL" sz="1600" dirty="0" smtClean="0">
                <a:latin typeface="Book Antiqua" panose="02040602050305030304" pitchFamily="18" charset="0"/>
              </a:rPr>
              <a:t>   prawo </a:t>
            </a:r>
            <a:r>
              <a:rPr lang="pl-PL" sz="1600" dirty="0">
                <a:latin typeface="Book Antiqua" panose="02040602050305030304" pitchFamily="18" charset="0"/>
              </a:rPr>
              <a:t>jazdy kat. C itp</a:t>
            </a:r>
            <a:r>
              <a:rPr lang="pl-PL" sz="1600" dirty="0" smtClean="0">
                <a:latin typeface="Book Antiqua" panose="02040602050305030304" pitchFamily="18" charset="0"/>
              </a:rPr>
              <a:t>.</a:t>
            </a:r>
            <a:endParaRPr lang="pl-PL" sz="1600" b="1" dirty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atin typeface="Book Antiqua" panose="02040602050305030304" pitchFamily="18" charset="0"/>
              </a:rPr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d</a:t>
            </a:r>
            <a:r>
              <a:rPr lang="pl-PL" sz="1600" dirty="0" smtClean="0">
                <a:latin typeface="Book Antiqua" panose="02040602050305030304" pitchFamily="18" charset="0"/>
              </a:rPr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p</a:t>
            </a:r>
            <a:r>
              <a:rPr lang="pl-PL" sz="1600" dirty="0" smtClean="0">
                <a:latin typeface="Book Antiqua" panose="02040602050305030304" pitchFamily="18" charset="0"/>
              </a:rPr>
              <a:t>o 50 roku życia.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924148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Aktywne formy promocji zatrudnienia realizowane przez Powiatowy Urząd Pracy w </a:t>
            </a:r>
            <a:r>
              <a:rPr lang="pl-PL" sz="2000" b="1" dirty="0" smtClean="0">
                <a:latin typeface="Book Antiqua" panose="02040602050305030304" pitchFamily="18" charset="0"/>
              </a:rPr>
              <a:t>Kołobrzegu - </a:t>
            </a:r>
            <a:r>
              <a:rPr lang="pl-PL" sz="1800" b="1" dirty="0" err="1" smtClean="0">
                <a:latin typeface="Book Antiqua" panose="02040602050305030304" pitchFamily="18" charset="0"/>
              </a:rPr>
              <a:t>c.d</a:t>
            </a:r>
            <a:endParaRPr lang="pl-PL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96752"/>
            <a:ext cx="8214494" cy="4924648"/>
          </a:xfrm>
        </p:spPr>
        <p:txBody>
          <a:bodyPr/>
          <a:lstStyle/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Bon na zasiedlenie </a:t>
            </a:r>
            <a:r>
              <a:rPr lang="pl-PL" sz="1800" i="1" dirty="0">
                <a:latin typeface="Book Antiqua" panose="02040602050305030304" pitchFamily="18" charset="0"/>
              </a:rPr>
              <a:t>-</a:t>
            </a:r>
            <a:r>
              <a:rPr lang="pl-PL" sz="1800" i="1" dirty="0" smtClean="0">
                <a:latin typeface="Book Antiqua" panose="02040602050305030304" pitchFamily="18" charset="0"/>
              </a:rPr>
              <a:t> </a:t>
            </a:r>
            <a:r>
              <a:rPr lang="pl-PL" sz="1600" i="1" dirty="0" smtClean="0">
                <a:latin typeface="Book Antiqua" panose="02040602050305030304" pitchFamily="18" charset="0"/>
              </a:rPr>
              <a:t>78.000 zł (program </a:t>
            </a:r>
            <a:r>
              <a:rPr lang="pl-PL" sz="1600" i="1" dirty="0">
                <a:latin typeface="Book Antiqua" panose="02040602050305030304" pitchFamily="18" charset="0"/>
              </a:rPr>
              <a:t>Operacyjny Wiedza Edukacja, </a:t>
            </a:r>
            <a:r>
              <a:rPr lang="pl-PL" sz="1600" i="1" dirty="0" smtClean="0">
                <a:latin typeface="Book Antiqua" panose="02040602050305030304" pitchFamily="18" charset="0"/>
              </a:rPr>
              <a:t>Rozwój)</a:t>
            </a: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Prace interwencyjne</a:t>
            </a:r>
            <a:r>
              <a:rPr lang="pl-PL" sz="1600" b="1" i="1" dirty="0" smtClean="0">
                <a:latin typeface="Book Antiqua" panose="02040602050305030304" pitchFamily="18" charset="0"/>
              </a:rPr>
              <a:t> </a:t>
            </a:r>
            <a:r>
              <a:rPr lang="pl-PL" sz="1600" i="1" dirty="0" smtClean="0">
                <a:latin typeface="Book Antiqua" panose="02040602050305030304" pitchFamily="18" charset="0"/>
              </a:rPr>
              <a:t>- 888.560 zł (</a:t>
            </a:r>
            <a:r>
              <a:rPr lang="pl-PL" sz="1600" i="1" dirty="0" smtClean="0">
                <a:latin typeface="Book Antiqua" panose="02040602050305030304" pitchFamily="18" charset="0"/>
              </a:rPr>
              <a:t>Fundusz Pracy</a:t>
            </a:r>
            <a:r>
              <a:rPr lang="pl-PL" sz="1600" b="1" i="1" dirty="0" smtClean="0">
                <a:latin typeface="Book Antiqua" panose="02040602050305030304" pitchFamily="18" charset="0"/>
              </a:rPr>
              <a:t>, </a:t>
            </a:r>
            <a:r>
              <a:rPr lang="pl-PL" sz="1600" i="1" dirty="0">
                <a:latin typeface="Book Antiqua" panose="02040602050305030304" pitchFamily="18" charset="0"/>
              </a:rPr>
              <a:t>Regionalny Program Operacyjny  oraz program </a:t>
            </a:r>
            <a:r>
              <a:rPr lang="pl-PL" sz="1600" i="1" dirty="0" smtClean="0">
                <a:latin typeface="Book Antiqua" panose="02040602050305030304" pitchFamily="18" charset="0"/>
              </a:rPr>
              <a:t>Operacyjny Wiedza </a:t>
            </a:r>
            <a:r>
              <a:rPr lang="pl-PL" sz="1600" i="1" dirty="0">
                <a:latin typeface="Book Antiqua" panose="02040602050305030304" pitchFamily="18" charset="0"/>
              </a:rPr>
              <a:t>Edukacja, </a:t>
            </a:r>
            <a:r>
              <a:rPr lang="pl-PL" sz="1600" i="1" dirty="0" smtClean="0">
                <a:latin typeface="Book Antiqua" panose="02040602050305030304" pitchFamily="18" charset="0"/>
              </a:rPr>
              <a:t>Rozwój) </a:t>
            </a: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Roboty publiczne </a:t>
            </a:r>
            <a:r>
              <a:rPr lang="pl-PL" sz="1600" dirty="0">
                <a:latin typeface="Book Antiqua" panose="02040602050305030304" pitchFamily="18" charset="0"/>
              </a:rPr>
              <a:t>-</a:t>
            </a:r>
            <a:r>
              <a:rPr lang="pl-PL" sz="1600" dirty="0" smtClean="0">
                <a:latin typeface="Book Antiqua" panose="02040602050305030304" pitchFamily="18" charset="0"/>
              </a:rPr>
              <a:t> 56.500 zł (</a:t>
            </a:r>
            <a:r>
              <a:rPr lang="pl-PL" sz="1600" i="1" dirty="0" smtClean="0">
                <a:latin typeface="Book Antiqua" panose="02040602050305030304" pitchFamily="18" charset="0"/>
              </a:rPr>
              <a:t>FP</a:t>
            </a:r>
            <a:r>
              <a:rPr lang="pl-PL" sz="16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Staże</a:t>
            </a:r>
            <a:r>
              <a:rPr lang="pl-PL" sz="1600" dirty="0" smtClean="0">
                <a:latin typeface="Book Antiqua" panose="02040602050305030304" pitchFamily="18" charset="0"/>
              </a:rPr>
              <a:t> </a:t>
            </a:r>
            <a:r>
              <a:rPr lang="pl-PL" sz="1600" i="1" dirty="0" smtClean="0">
                <a:latin typeface="Book Antiqua" panose="02040602050305030304" pitchFamily="18" charset="0"/>
              </a:rPr>
              <a:t>- 478.423,42 zł (Regionalny </a:t>
            </a:r>
            <a:r>
              <a:rPr lang="pl-PL" sz="1600" i="1" dirty="0">
                <a:latin typeface="Book Antiqua" panose="02040602050305030304" pitchFamily="18" charset="0"/>
              </a:rPr>
              <a:t>Program Operacyjny  oraz program Operacyjny Wiedza Edukacja, </a:t>
            </a:r>
            <a:r>
              <a:rPr lang="pl-PL" sz="1600" i="1" dirty="0" smtClean="0">
                <a:latin typeface="Book Antiqua" panose="02040602050305030304" pitchFamily="18" charset="0"/>
              </a:rPr>
              <a:t>Rozwój)</a:t>
            </a:r>
            <a:endParaRPr lang="pl-PL" sz="1600" dirty="0">
              <a:latin typeface="Book Antiqua" panose="02040602050305030304" pitchFamily="18" charset="0"/>
            </a:endParaRP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Prace społecznie-użyteczne </a:t>
            </a:r>
            <a:r>
              <a:rPr lang="pl-PL" sz="1600" dirty="0" smtClean="0">
                <a:latin typeface="Book Antiqua" panose="02040602050305030304" pitchFamily="18" charset="0"/>
              </a:rPr>
              <a:t>-</a:t>
            </a:r>
            <a:r>
              <a:rPr lang="pl-PL" sz="1600" b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6.500 zł </a:t>
            </a:r>
            <a:r>
              <a:rPr lang="pl-PL" sz="1600" i="1" dirty="0" smtClean="0">
                <a:latin typeface="Book Antiqua" panose="02040602050305030304" pitchFamily="18" charset="0"/>
              </a:rPr>
              <a:t>(</a:t>
            </a:r>
            <a:r>
              <a:rPr lang="pl-PL" sz="1600" i="1" dirty="0" smtClean="0">
                <a:latin typeface="Book Antiqua" panose="02040602050305030304" pitchFamily="18" charset="0"/>
              </a:rPr>
              <a:t>Fundusz Pracy)</a:t>
            </a:r>
            <a:endParaRPr lang="pl-PL" sz="1600" i="1" dirty="0" smtClean="0">
              <a:latin typeface="Book Antiqua" panose="02040602050305030304" pitchFamily="18" charset="0"/>
            </a:endParaRP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Środki na podjęcie działalności gospodarczej </a:t>
            </a:r>
            <a:r>
              <a:rPr lang="pl-PL" sz="1600" i="1" dirty="0" smtClean="0">
                <a:latin typeface="Book Antiqua" panose="02040602050305030304" pitchFamily="18" charset="0"/>
              </a:rPr>
              <a:t>– 466.007,37 zł (</a:t>
            </a:r>
            <a:r>
              <a:rPr lang="pl-PL" sz="1600" i="1" dirty="0" smtClean="0">
                <a:latin typeface="Book Antiqua" panose="02040602050305030304" pitchFamily="18" charset="0"/>
              </a:rPr>
              <a:t>Fundusz Pracy</a:t>
            </a:r>
            <a:r>
              <a:rPr lang="pl-PL" sz="1600" b="1" i="1" dirty="0" smtClean="0">
                <a:latin typeface="Book Antiqua" panose="02040602050305030304" pitchFamily="18" charset="0"/>
              </a:rPr>
              <a:t>, </a:t>
            </a:r>
            <a:r>
              <a:rPr lang="pl-PL" sz="1600" i="1" dirty="0">
                <a:latin typeface="Book Antiqua" panose="02040602050305030304" pitchFamily="18" charset="0"/>
              </a:rPr>
              <a:t>Regionalny Program </a:t>
            </a:r>
            <a:r>
              <a:rPr lang="pl-PL" sz="1600" i="1" dirty="0" smtClean="0">
                <a:latin typeface="Book Antiqua" panose="02040602050305030304" pitchFamily="18" charset="0"/>
              </a:rPr>
              <a:t>Operacyjny </a:t>
            </a:r>
            <a:r>
              <a:rPr lang="pl-PL" sz="1600" i="1" dirty="0">
                <a:latin typeface="Book Antiqua" panose="02040602050305030304" pitchFamily="18" charset="0"/>
              </a:rPr>
              <a:t>oraz program Operacyjny Wiedza Edukacja, </a:t>
            </a:r>
            <a:r>
              <a:rPr lang="pl-PL" sz="1600" i="1" dirty="0" smtClean="0">
                <a:latin typeface="Book Antiqua" panose="02040602050305030304" pitchFamily="18" charset="0"/>
              </a:rPr>
              <a:t>Rozwój) </a:t>
            </a:r>
          </a:p>
          <a:p>
            <a:pPr algn="just"/>
            <a:r>
              <a:rPr lang="pl-PL" sz="1600" b="1" dirty="0" smtClean="0">
                <a:latin typeface="Book Antiqua" panose="02040602050305030304" pitchFamily="18" charset="0"/>
              </a:rPr>
              <a:t>Refundacja pracodawcy kosztów utworzenia stanowiska pracy </a:t>
            </a:r>
            <a:r>
              <a:rPr lang="pl-PL" sz="1600" i="1" dirty="0" smtClean="0">
                <a:latin typeface="Book Antiqua" panose="02040602050305030304" pitchFamily="18" charset="0"/>
              </a:rPr>
              <a:t>– 540.214,26 zł (</a:t>
            </a:r>
            <a:r>
              <a:rPr lang="pl-PL" sz="1600" i="1" dirty="0" smtClean="0">
                <a:latin typeface="Book Antiqua" panose="02040602050305030304" pitchFamily="18" charset="0"/>
              </a:rPr>
              <a:t>Fundusz Pracy</a:t>
            </a:r>
            <a:r>
              <a:rPr lang="pl-PL" sz="1600" b="1" i="1" dirty="0" smtClean="0">
                <a:latin typeface="Book Antiqua" panose="02040602050305030304" pitchFamily="18" charset="0"/>
              </a:rPr>
              <a:t>, </a:t>
            </a:r>
            <a:r>
              <a:rPr lang="pl-PL" sz="1600" i="1" dirty="0">
                <a:latin typeface="Book Antiqua" panose="02040602050305030304" pitchFamily="18" charset="0"/>
              </a:rPr>
              <a:t>Regionalny Program Operacyjny  oraz program Operacyjny Wiedza Edukacja, </a:t>
            </a:r>
            <a:r>
              <a:rPr lang="pl-PL" sz="1600" i="1" dirty="0" smtClean="0">
                <a:latin typeface="Book Antiqua" panose="02040602050305030304" pitchFamily="18" charset="0"/>
              </a:rPr>
              <a:t>Rozwój)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122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>
                <a:latin typeface="Book Antiqua" panose="02040602050305030304" pitchFamily="18" charset="0"/>
              </a:rPr>
              <a:t>Środki przeznaczone na realizację zadań związanych</a:t>
            </a:r>
            <a:br>
              <a:rPr lang="pl-PL" sz="2400" b="1" dirty="0" smtClean="0">
                <a:latin typeface="Book Antiqua" panose="02040602050305030304" pitchFamily="18" charset="0"/>
              </a:rPr>
            </a:br>
            <a:r>
              <a:rPr lang="pl-PL" sz="2400" b="1" dirty="0" smtClean="0">
                <a:latin typeface="Book Antiqua" panose="02040602050305030304" pitchFamily="18" charset="0"/>
              </a:rPr>
              <a:t>z zapobieganiem, przeciwdziałaniem i zwalczaniem COVID-19 w 2021 r.</a:t>
            </a:r>
            <a:endParaRPr lang="pl-PL" sz="24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84784"/>
            <a:ext cx="8214494" cy="5256584"/>
          </a:xfrm>
        </p:spPr>
        <p:txBody>
          <a:bodyPr/>
          <a:lstStyle/>
          <a:p>
            <a:pPr marL="0" indent="0" algn="just"/>
            <a:r>
              <a:rPr lang="pl-PL" sz="1450" dirty="0" smtClean="0">
                <a:latin typeface="Book Antiqua" panose="02040602050305030304" pitchFamily="18" charset="0"/>
              </a:rPr>
              <a:t>Łączna kwota środków przyznana Powiatowi Kołobrzeskiemu na realizację zadań określonych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w ustawie z dnia </a:t>
            </a:r>
            <a:r>
              <a:rPr lang="pl-PL" sz="1450" dirty="0">
                <a:latin typeface="Book Antiqua" panose="02040602050305030304" pitchFamily="18" charset="0"/>
              </a:rPr>
              <a:t>2 marca 2020 </a:t>
            </a:r>
            <a:r>
              <a:rPr lang="pl-PL" sz="1450" dirty="0" smtClean="0">
                <a:latin typeface="Book Antiqua" panose="02040602050305030304" pitchFamily="18" charset="0"/>
              </a:rPr>
              <a:t>r. o </a:t>
            </a:r>
            <a:r>
              <a:rPr lang="pl-PL" sz="1450" dirty="0">
                <a:latin typeface="Book Antiqua" panose="02040602050305030304" pitchFamily="18" charset="0"/>
              </a:rPr>
              <a:t>szczególnych rozwiązaniach związanych z zapobieganiem, </a:t>
            </a:r>
            <a:r>
              <a:rPr lang="pl-PL" sz="1450" dirty="0" smtClean="0">
                <a:latin typeface="Book Antiqua" panose="02040602050305030304" pitchFamily="18" charset="0"/>
              </a:rPr>
              <a:t>przeciwdziałaniem i </a:t>
            </a:r>
            <a:r>
              <a:rPr lang="pl-PL" sz="1450" dirty="0">
                <a:latin typeface="Book Antiqua" panose="02040602050305030304" pitchFamily="18" charset="0"/>
              </a:rPr>
              <a:t>zwalczaniem COVID-19, innych chorób zakaźnych oraz wywołanych nimi sytuacji kryzysowych </a:t>
            </a:r>
            <a:r>
              <a:rPr lang="pl-PL" sz="1450" dirty="0" smtClean="0">
                <a:latin typeface="Book Antiqua" panose="02040602050305030304" pitchFamily="18" charset="0"/>
              </a:rPr>
              <a:t>w 2021 r. wynosi </a:t>
            </a:r>
            <a:r>
              <a:rPr lang="pl-PL" sz="1450" b="1" dirty="0" smtClean="0">
                <a:latin typeface="Book Antiqua" panose="02040602050305030304" pitchFamily="18" charset="0"/>
              </a:rPr>
              <a:t>17.850.000,00 zł</a:t>
            </a:r>
            <a:r>
              <a:rPr lang="pl-PL" sz="1450" dirty="0" smtClean="0">
                <a:latin typeface="Book Antiqua" panose="02040602050305030304" pitchFamily="18" charset="0"/>
              </a:rPr>
              <a:t>, w tym 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Funduszu Pracy przeznaczona na finansowanie zadań określonych w art. 15zzb, 15zze i 15zze2 ustawy z </a:t>
            </a:r>
            <a:r>
              <a:rPr lang="pl-PL" sz="1450" dirty="0">
                <a:latin typeface="Book Antiqua" panose="02040602050305030304" pitchFamily="18" charset="0"/>
              </a:rPr>
              <a:t>dnia 2 marca 2020 </a:t>
            </a:r>
            <a:r>
              <a:rPr lang="pl-PL" sz="1450" dirty="0" smtClean="0">
                <a:latin typeface="Book Antiqua" panose="02040602050305030304" pitchFamily="18" charset="0"/>
              </a:rPr>
              <a:t>r. o </a:t>
            </a:r>
            <a:r>
              <a:rPr lang="pl-PL" sz="1450" dirty="0">
                <a:latin typeface="Book Antiqua" panose="02040602050305030304" pitchFamily="18" charset="0"/>
              </a:rPr>
              <a:t>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 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</a:t>
            </a:r>
            <a:r>
              <a:rPr lang="pl-PL" sz="1450" dirty="0" smtClean="0">
                <a:latin typeface="Book Antiqua" panose="02040602050305030304" pitchFamily="18" charset="0"/>
              </a:rPr>
              <a:t>kryzysowych wynosi </a:t>
            </a:r>
            <a:r>
              <a:rPr lang="pl-PL" sz="1450" b="1" dirty="0" smtClean="0">
                <a:latin typeface="Book Antiqua" panose="02040602050305030304" pitchFamily="18" charset="0"/>
              </a:rPr>
              <a:t>2.199.478,00 zł</a:t>
            </a:r>
            <a:r>
              <a:rPr lang="pl-PL" sz="1450" dirty="0" smtClean="0">
                <a:latin typeface="Book Antiqua" panose="02040602050305030304" pitchFamily="18" charset="0"/>
              </a:rPr>
              <a:t>;</a:t>
            </a:r>
            <a:endParaRPr lang="pl-PL" sz="300" dirty="0" smtClean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Funduszu Pracy przeznaczona na finansowanie zadań określonych w art. </a:t>
            </a:r>
            <a:r>
              <a:rPr lang="pl-PL" sz="1450" dirty="0">
                <a:latin typeface="Book Antiqua" panose="02040602050305030304" pitchFamily="18" charset="0"/>
              </a:rPr>
              <a:t>15zze4 ustawy z dnia 2 marca 2020 r. o 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kryzysowych  </a:t>
            </a:r>
            <a:r>
              <a:rPr lang="pl-PL" sz="1450" dirty="0" smtClean="0">
                <a:latin typeface="Book Antiqua" panose="02040602050305030304" pitchFamily="18" charset="0"/>
              </a:rPr>
              <a:t>wynosi </a:t>
            </a:r>
            <a:r>
              <a:rPr lang="pl-PL" sz="1450" b="1" dirty="0" smtClean="0">
                <a:latin typeface="Book Antiqua" panose="02040602050305030304" pitchFamily="18" charset="0"/>
              </a:rPr>
              <a:t>15.000.000,00 zł</a:t>
            </a:r>
            <a:r>
              <a:rPr lang="pl-PL" sz="1450" dirty="0" smtClean="0">
                <a:latin typeface="Book Antiqua" panose="0204060205030503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Funduszu Pracy przeznaczona na finansowanie zadań określonych w art. </a:t>
            </a:r>
            <a:r>
              <a:rPr lang="pl-PL" sz="1450" dirty="0">
                <a:latin typeface="Book Antiqua" panose="02040602050305030304" pitchFamily="18" charset="0"/>
              </a:rPr>
              <a:t>15zze4a ustawy z dnia 2 marca 2020 r. o szczególnych rozwiązaniach związanych</a:t>
            </a:r>
            <a:br>
              <a:rPr lang="pl-PL" sz="1450" dirty="0">
                <a:latin typeface="Book Antiqua" panose="02040602050305030304" pitchFamily="18" charset="0"/>
              </a:rPr>
            </a:br>
            <a:r>
              <a:rPr lang="pl-PL" sz="1450" dirty="0">
                <a:latin typeface="Book Antiqua" panose="02040602050305030304" pitchFamily="18" charset="0"/>
              </a:rPr>
              <a:t>z zapobieganiem, przeciwdziałaniem i zwalczaniem COVID-19, innych chorób zakaźnych oraz wywołanych nimi sytuacji kryzysowych  </a:t>
            </a:r>
            <a:r>
              <a:rPr lang="pl-PL" sz="1450" dirty="0" smtClean="0">
                <a:latin typeface="Book Antiqua" panose="02040602050305030304" pitchFamily="18" charset="0"/>
              </a:rPr>
              <a:t>wynosi</a:t>
            </a:r>
            <a:r>
              <a:rPr lang="pl-PL" sz="1450" dirty="0">
                <a:latin typeface="Book Antiqua" panose="02040602050305030304" pitchFamily="18" charset="0"/>
              </a:rPr>
              <a:t> </a:t>
            </a:r>
            <a:r>
              <a:rPr lang="pl-PL" sz="1450" b="1" dirty="0" smtClean="0">
                <a:latin typeface="Book Antiqua" panose="02040602050305030304" pitchFamily="18" charset="0"/>
              </a:rPr>
              <a:t>350.000,00 zł</a:t>
            </a:r>
            <a:r>
              <a:rPr lang="pl-PL" sz="1450" dirty="0" smtClean="0">
                <a:latin typeface="Book Antiqua" panose="02040602050305030304" pitchFamily="18" charset="0"/>
              </a:rPr>
              <a:t>;</a:t>
            </a:r>
            <a:endParaRPr lang="pl-PL" sz="100" dirty="0" smtClean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POWER przeznaczona na finansowanie zadań określonych w art. 15zzb, 15zzc, 15zze </a:t>
            </a:r>
            <a:r>
              <a:rPr lang="pl-PL" sz="1450" dirty="0">
                <a:latin typeface="Book Antiqua" panose="02040602050305030304" pitchFamily="18" charset="0"/>
              </a:rPr>
              <a:t>ustawy z dnia 2 marca 2020 r. o 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kryzysowych wynosi </a:t>
            </a:r>
            <a:r>
              <a:rPr lang="pl-PL" sz="1450" b="1" dirty="0" smtClean="0">
                <a:latin typeface="Book Antiqua" panose="02040602050305030304" pitchFamily="18" charset="0"/>
              </a:rPr>
              <a:t>300.522,00</a:t>
            </a:r>
            <a:r>
              <a:rPr lang="pl-PL" sz="1450" dirty="0" smtClean="0">
                <a:latin typeface="Book Antiqua" panose="02040602050305030304" pitchFamily="18" charset="0"/>
              </a:rPr>
              <a:t> </a:t>
            </a:r>
            <a:r>
              <a:rPr lang="pl-PL" sz="1450" b="1" dirty="0" smtClean="0">
                <a:latin typeface="Book Antiqua" panose="02040602050305030304" pitchFamily="18" charset="0"/>
              </a:rPr>
              <a:t>zł</a:t>
            </a:r>
            <a:r>
              <a:rPr lang="pl-PL" sz="1450" dirty="0">
                <a:latin typeface="Book Antiqua" panose="0204060205030503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8723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57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>
                <a:latin typeface="Book Antiqua" panose="02040602050305030304" pitchFamily="18" charset="0"/>
              </a:rPr>
              <a:t>Stopa bezrobocia </a:t>
            </a:r>
            <a:r>
              <a:rPr lang="pl-PL" altLang="pl-PL" sz="2000" b="1" i="1" dirty="0" smtClean="0">
                <a:latin typeface="Book Antiqua" panose="02040602050305030304" pitchFamily="18" charset="0"/>
              </a:rPr>
              <a:t>(stosunek osób bezrobotnych do ludności aktywnej zawodowo)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 na obszarze kraju, terenie powiatu </a:t>
            </a:r>
            <a:r>
              <a:rPr lang="pl-PL" altLang="pl-PL" sz="2000" b="1" dirty="0">
                <a:latin typeface="Book Antiqua" panose="02040602050305030304" pitchFamily="18" charset="0"/>
              </a:rPr>
              <a:t>k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ołobrzeskiego oraz województwa </a:t>
            </a:r>
            <a:r>
              <a:rPr lang="pl-PL" altLang="pl-PL" sz="2000" b="1" dirty="0">
                <a:latin typeface="Book Antiqua" panose="02040602050305030304" pitchFamily="18" charset="0"/>
              </a:rPr>
              <a:t>z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achodniopomorskiego </a:t>
            </a:r>
            <a:br>
              <a:rPr lang="pl-PL" altLang="pl-PL" sz="2000" b="1" dirty="0" smtClean="0"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styczeń 2021– marzec 2021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57666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(407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(489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5,4 %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(1.667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kwiecień 2021 – czerwiec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399991"/>
              </p:ext>
            </p:extLst>
          </p:nvPr>
        </p:nvGraphicFramePr>
        <p:xfrm>
          <a:off x="755576" y="1196752"/>
          <a:ext cx="7416824" cy="515243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(884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(1.057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.99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5,1  %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(1.444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lipiec 2021 – sierpień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906740"/>
              </p:ext>
            </p:extLst>
          </p:nvPr>
        </p:nvGraphicFramePr>
        <p:xfrm>
          <a:off x="755576" y="1196752"/>
          <a:ext cx="7416824" cy="3851024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pl-PL" dirty="0" smtClean="0">
                          <a:latin typeface="Book Antiqua" panose="02040602050305030304" pitchFamily="18" charset="0"/>
                        </a:rPr>
                        <a:t>miesiąc</a:t>
                      </a:r>
                      <a:endParaRPr lang="pl-PL" dirty="0">
                        <a:latin typeface="Book Antiqua" panose="02040602050305030304" pitchFamily="18" charset="0"/>
                      </a:endParaRP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powiat</a:t>
                      </a: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województwo</a:t>
                      </a: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lipiec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(1.014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lipiec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(1.336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7,6 %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sierpień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(1.020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sierpień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(1.285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brak danych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na dzień 10.09.2021 r.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brak danych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na dzień 10.09.2021 r.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90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400" dirty="0" smtClean="0">
                <a:latin typeface="Book Antiqua" panose="02040602050305030304" pitchFamily="18" charset="0"/>
              </a:rPr>
              <a:t>Liczba osób bezrobotnych na terenie powiatu kołobrzeskiego lata 2018-2021</a:t>
            </a:r>
            <a:endParaRPr lang="pl-PL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86845835"/>
              </p:ext>
            </p:extLst>
          </p:nvPr>
        </p:nvGraphicFramePr>
        <p:xfrm>
          <a:off x="0" y="105273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>
                <a:latin typeface="Book Antiqua" panose="02040602050305030304" pitchFamily="18" charset="0"/>
              </a:rPr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u="sng" dirty="0" smtClean="0">
                <a:latin typeface="Book Antiqua" panose="02040602050305030304" pitchFamily="18" charset="0"/>
              </a:rPr>
              <a:t>na dzień 31.08.2021 r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. zarejestrowanych było 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1.285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osób, w tym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615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kobiet, dla porównania: 31.08.2020 r. zarejestrowanych było 1.020 osób, w tym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465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kobiet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– nastąpił wzrost o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265 osób;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1.119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poprzednio pracujące, 75 osób</a:t>
            </a:r>
            <a:b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tej grupie to osoby zwolnione z przyczyn dotyczących zakładu pracy;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69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niepełnosprawne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Bezrobotni będący w szczególnej sytuacji na rynku pracy w okresie styczeń 2021 – maj 2021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106380"/>
              </p:ext>
            </p:extLst>
          </p:nvPr>
        </p:nvGraphicFramePr>
        <p:xfrm>
          <a:off x="459581" y="1412776"/>
          <a:ext cx="822483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>
                <a:latin typeface="Book Antiqua" panose="02040602050305030304" pitchFamily="18" charset="0"/>
              </a:rPr>
              <a:t/>
            </a:r>
            <a:br>
              <a:rPr lang="pl-PL" altLang="pl-PL" sz="2800" b="1" dirty="0" smtClean="0">
                <a:latin typeface="Book Antiqua" panose="02040602050305030304" pitchFamily="18" charset="0"/>
              </a:rPr>
            </a:br>
            <a:endParaRPr lang="pl-PL" altLang="pl-PL" sz="2800" b="1" dirty="0" smtClean="0">
              <a:latin typeface="Book Antiqua" panose="02040602050305030304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Od 01.01.2021 r. do 31.08.2021 r. do Powiatowego Urzędu Pracy w Kołobrzegu wpłynęło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1.277 ofert pracy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Najwięcej ofert wpływa w zawodach: kucharz, pomoc kuchenna, kelner, barman pokojowa,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recepcjonista, nauczyciel, konserwator, magazynier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analogicznym okresie wpłynęło: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2020 r. -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945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 pracy 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  <a:latin typeface="Book Antiqua" panose="02040602050305030304" pitchFamily="18" charset="0"/>
              </a:rPr>
              <a:t>2019 r.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1.581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ofert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pracy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Od 01.01.2021 r. do 31.08.2021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265 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pracy, 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34 skierowania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na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staż;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W analogicznym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okresie wydano: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-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640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do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				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26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2019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-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2.322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skierowania do pracy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			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89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 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8505</TotalTime>
  <Words>763</Words>
  <Application>Microsoft Office PowerPoint</Application>
  <PresentationFormat>Pokaz na ekranie (4:3)</PresentationFormat>
  <Paragraphs>215</Paragraphs>
  <Slides>18</Slides>
  <Notes>10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0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2021– marzec 2021 </vt:lpstr>
      <vt:lpstr>Stopa bezrobocia – c.d.  kwiecień 2021 – czerwiec 2021</vt:lpstr>
      <vt:lpstr>Stopa bezrobocia – c.d.  lipiec 2021 – sierpień 2021</vt:lpstr>
      <vt:lpstr>Liczba osób bezrobotnych na terenie powiatu kołobrzeskiego lata 2018-2021</vt:lpstr>
      <vt:lpstr>    Liczba zarejestrowanych osób</vt:lpstr>
      <vt:lpstr> Bezrobotni będący w szczególnej sytuacji na rynku pracy w okresie styczeń 2021 – maj 2021  – wybrane kategorie </vt:lpstr>
      <vt:lpstr> Współpraca z pracodawcami </vt:lpstr>
      <vt:lpstr>Współpraca z pracodawcami </vt:lpstr>
      <vt:lpstr>Współpraca z pracodawcami - zatrudnianie cudzoziemców</vt:lpstr>
      <vt:lpstr> Współpraca z pracodawcami – zatrudnianie cudzoziemców</vt:lpstr>
      <vt:lpstr>Podjęcia pracy</vt:lpstr>
      <vt:lpstr>Prezentacja programu PowerPoint</vt:lpstr>
      <vt:lpstr>Środki przeznaczone na aktywizację osób bezrobotnych w 2021 r.</vt:lpstr>
      <vt:lpstr> Aktywne formy promocji zatrudnienia realizowane przez Powiatowy Urząd Pracy w Kołobrzegu  </vt:lpstr>
      <vt:lpstr>Aktywne formy promocji zatrudnienia realizowane przez Powiatowy Urząd Pracy w Kołobrzegu - c.d</vt:lpstr>
      <vt:lpstr>Środki przeznaczone na realizację zadań związanych z zapobieganiem, przeciwdziałaniem i zwalczaniem COVID-19 w 2021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771</cp:revision>
  <cp:lastPrinted>2021-06-15T12:11:15Z</cp:lastPrinted>
  <dcterms:created xsi:type="dcterms:W3CDTF">2009-09-25T08:36:06Z</dcterms:created>
  <dcterms:modified xsi:type="dcterms:W3CDTF">2021-09-10T11:23:33Z</dcterms:modified>
</cp:coreProperties>
</file>