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4" r:id="rId3"/>
    <p:sldId id="325" r:id="rId4"/>
    <p:sldId id="323" r:id="rId5"/>
    <p:sldId id="259" r:id="rId6"/>
    <p:sldId id="261" r:id="rId7"/>
    <p:sldId id="264" r:id="rId8"/>
    <p:sldId id="306" r:id="rId9"/>
    <p:sldId id="266" r:id="rId10"/>
    <p:sldId id="324" r:id="rId11"/>
    <p:sldId id="308" r:id="rId12"/>
    <p:sldId id="307" r:id="rId13"/>
    <p:sldId id="268" r:id="rId14"/>
    <p:sldId id="270" r:id="rId15"/>
    <p:sldId id="271" r:id="rId16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470" autoAdjust="0"/>
    <p:restoredTop sz="86482" autoAdjust="0"/>
  </p:normalViewPr>
  <p:slideViewPr>
    <p:cSldViewPr>
      <p:cViewPr>
        <p:scale>
          <a:sx n="75" d="100"/>
          <a:sy n="75" d="100"/>
        </p:scale>
        <p:origin x="-91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060698204401191"/>
          <c:y val="2.7801701991288005E-2"/>
          <c:w val="0.78113682980135724"/>
          <c:h val="0.7598347385966409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>
                  <c:v>1027</c:v>
                </c:pt>
                <c:pt idx="5">
                  <c:v>878</c:v>
                </c:pt>
                <c:pt idx="6">
                  <c:v>737</c:v>
                </c:pt>
                <c:pt idx="7">
                  <c:v>697</c:v>
                </c:pt>
                <c:pt idx="8">
                  <c:v>753</c:v>
                </c:pt>
                <c:pt idx="9">
                  <c:v>772</c:v>
                </c:pt>
                <c:pt idx="10">
                  <c:v>744</c:v>
                </c:pt>
                <c:pt idx="11">
                  <c:v>719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dLbls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2466</c:v>
                </c:pt>
                <c:pt idx="1">
                  <c:v>2390</c:v>
                </c:pt>
                <c:pt idx="2">
                  <c:v>2198</c:v>
                </c:pt>
                <c:pt idx="3">
                  <c:v>1954</c:v>
                </c:pt>
                <c:pt idx="4">
                  <c:v>1824</c:v>
                </c:pt>
                <c:pt idx="5">
                  <c:v>1627</c:v>
                </c:pt>
                <c:pt idx="6">
                  <c:v>1457</c:v>
                </c:pt>
                <c:pt idx="7">
                  <c:v>1376</c:v>
                </c:pt>
                <c:pt idx="8">
                  <c:v>1374</c:v>
                </c:pt>
                <c:pt idx="9">
                  <c:v>1376</c:v>
                </c:pt>
                <c:pt idx="10">
                  <c:v>1422</c:v>
                </c:pt>
                <c:pt idx="11">
                  <c:v>1342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8044544"/>
        <c:axId val="79732096"/>
        <c:axId val="32551808"/>
      </c:bar3DChart>
      <c:catAx>
        <c:axId val="78044544"/>
        <c:scaling>
          <c:orientation val="minMax"/>
        </c:scaling>
        <c:delete val="0"/>
        <c:axPos val="b"/>
        <c:majorTickMark val="out"/>
        <c:minorTickMark val="none"/>
        <c:tickLblPos val="nextTo"/>
        <c:crossAx val="79732096"/>
        <c:crosses val="autoZero"/>
        <c:auto val="1"/>
        <c:lblAlgn val="ctr"/>
        <c:lblOffset val="100"/>
        <c:noMultiLvlLbl val="0"/>
      </c:catAx>
      <c:valAx>
        <c:axId val="79732096"/>
        <c:scaling>
          <c:orientation val="minMax"/>
        </c:scaling>
        <c:delete val="0"/>
        <c:axPos val="l"/>
        <c:minorGridlines/>
        <c:numFmt formatCode="General" sourceLinked="1"/>
        <c:majorTickMark val="out"/>
        <c:minorTickMark val="none"/>
        <c:tickLblPos val="nextTo"/>
        <c:crossAx val="78044544"/>
        <c:crosses val="autoZero"/>
        <c:crossBetween val="between"/>
      </c:valAx>
      <c:serAx>
        <c:axId val="32551808"/>
        <c:scaling>
          <c:orientation val="minMax"/>
        </c:scaling>
        <c:delete val="1"/>
        <c:axPos val="b"/>
        <c:majorTickMark val="out"/>
        <c:minorTickMark val="none"/>
        <c:tickLblPos val="nextTo"/>
        <c:crossAx val="79732096"/>
        <c:crosses val="autoZero"/>
      </c:serAx>
      <c:spPr>
        <a:gradFill>
          <a:gsLst>
            <a:gs pos="45004">
              <a:srgbClr val="B3F5D9"/>
            </a:gs>
            <a:gs pos="42483">
              <a:srgbClr val="B1F5D8"/>
            </a:gs>
            <a:gs pos="0">
              <a:schemeClr val="accent1">
                <a:tint val="66000"/>
                <a:satMod val="160000"/>
              </a:schemeClr>
            </a:gs>
            <a:gs pos="5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2019-06-10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13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31.05.2019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332656"/>
            <a:ext cx="8224838" cy="6192688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pl-PL" sz="1600" b="1" dirty="0"/>
              <a:t>Rok 2019</a:t>
            </a:r>
          </a:p>
          <a:p>
            <a:pPr algn="just">
              <a:spcBef>
                <a:spcPts val="0"/>
              </a:spcBef>
            </a:pPr>
            <a:endParaRPr lang="pl-PL" sz="1200" dirty="0"/>
          </a:p>
          <a:p>
            <a:pPr marL="0" indent="0" algn="just">
              <a:spcBef>
                <a:spcPts val="0"/>
              </a:spcBef>
            </a:pPr>
            <a:r>
              <a:rPr lang="pl-PL" sz="1400" b="1" i="1" dirty="0" smtClean="0"/>
              <a:t>Projekt  </a:t>
            </a:r>
            <a:r>
              <a:rPr lang="pl-PL" sz="1400" b="1" i="1" dirty="0"/>
              <a:t>pozakonkursowy pn</a:t>
            </a:r>
            <a:r>
              <a:rPr lang="pl-PL" sz="1400" i="1" dirty="0"/>
              <a:t>.</a:t>
            </a:r>
            <a:r>
              <a:rPr lang="pl-PL" sz="1400" b="1" i="1" dirty="0"/>
              <a:t> „Aktywizacja osób młodych pozostających bez pracy w powiecie kołobrzeskim IV” w ramach Programu Operacyjnego Wiedza Edukacja </a:t>
            </a:r>
            <a:r>
              <a:rPr lang="pl-PL" sz="1400" b="1" i="1" dirty="0" smtClean="0"/>
              <a:t>Rozwój.</a:t>
            </a:r>
            <a:endParaRPr lang="pl-PL" sz="1400" i="1" dirty="0"/>
          </a:p>
          <a:p>
            <a:pPr marL="0" indent="0" algn="just">
              <a:spcBef>
                <a:spcPts val="0"/>
              </a:spcBef>
            </a:pPr>
            <a:r>
              <a:rPr lang="pl-PL" sz="1200" dirty="0" smtClean="0"/>
              <a:t>Projekt </a:t>
            </a:r>
            <a:r>
              <a:rPr lang="pl-PL" sz="1200" dirty="0"/>
              <a:t>adresowany jest do osób młodych w wieku 18-29 lat bez pracy zarejestrowanych </a:t>
            </a:r>
            <a:r>
              <a:rPr lang="pl-PL" sz="1200" dirty="0" smtClean="0"/>
              <a:t>w </a:t>
            </a:r>
            <a:r>
              <a:rPr lang="pl-PL" sz="1200" dirty="0"/>
              <a:t>Powiatowym Urzędzie Pracy w Kołobrzegu jako osoby bezrobotne, w tym w szczególności tych, które nie uczestniczą w kształceniu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i </a:t>
            </a:r>
            <a:r>
              <a:rPr lang="pl-PL" sz="1200" dirty="0"/>
              <a:t>szkoleniu (tzw. młodzież NEET);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Okres realizacji projektu: 01.01.2019 r</a:t>
            </a:r>
            <a:r>
              <a:rPr lang="pl-PL" sz="1200" dirty="0" smtClean="0"/>
              <a:t>. - 31.12.2019 </a:t>
            </a:r>
            <a:r>
              <a:rPr lang="pl-PL" sz="1200" dirty="0"/>
              <a:t>r.;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Kwota dofinansowania: 791 573,00 zł;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Zadania realizowane w ramach projektu: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1)	staż;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2)	bon na zasiedlenie;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3)	prace interwencyjne;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4)	szkolenia;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5)	jednorazowe środki na podjęcie działalności gospodarczej;</a:t>
            </a:r>
          </a:p>
          <a:p>
            <a:pPr algn="just">
              <a:spcBef>
                <a:spcPts val="0"/>
              </a:spcBef>
              <a:buAutoNum type="arabicParenR" startAt="6"/>
            </a:pPr>
            <a:r>
              <a:rPr lang="pl-PL" sz="1200" dirty="0" smtClean="0"/>
              <a:t>wyposażenie </a:t>
            </a:r>
            <a:r>
              <a:rPr lang="pl-PL" sz="1200" dirty="0"/>
              <a:t>lub doposażenie stanowiska pracy dla skierowanej osoby bezrobotnej</a:t>
            </a:r>
            <a:r>
              <a:rPr lang="pl-PL" sz="1200" dirty="0" smtClean="0"/>
              <a:t>;</a:t>
            </a:r>
          </a:p>
          <a:p>
            <a:pPr algn="just">
              <a:spcBef>
                <a:spcPts val="0"/>
              </a:spcBef>
              <a:buAutoNum type="arabicParenR" startAt="6"/>
            </a:pPr>
            <a:endParaRPr lang="pl-PL" sz="1200" dirty="0"/>
          </a:p>
          <a:p>
            <a:pPr marL="0" indent="0" algn="just" defTabSz="266700">
              <a:spcBef>
                <a:spcPts val="0"/>
              </a:spcBef>
              <a:tabLst>
                <a:tab pos="0" algn="l"/>
              </a:tabLst>
            </a:pPr>
            <a:r>
              <a:rPr lang="pl-PL" sz="1300" b="1" i="1" dirty="0" smtClean="0"/>
              <a:t>Projekt  </a:t>
            </a:r>
            <a:r>
              <a:rPr lang="pl-PL" sz="1300" b="1" i="1" dirty="0"/>
              <a:t>pozakonkursowy pn. „Aktywizacja osób pozostających bez pracy w wieku 30 lat i więcej, </a:t>
            </a:r>
            <a:r>
              <a:rPr lang="pl-PL" sz="1300" b="1" i="1" dirty="0" smtClean="0"/>
              <a:t/>
            </a:r>
            <a:br>
              <a:rPr lang="pl-PL" sz="1300" b="1" i="1" dirty="0" smtClean="0"/>
            </a:br>
            <a:r>
              <a:rPr lang="pl-PL" sz="1300" b="1" i="1" dirty="0" smtClean="0"/>
              <a:t>w szczególności znajdujących </a:t>
            </a:r>
            <a:r>
              <a:rPr lang="pl-PL" sz="1300" b="1" i="1" dirty="0"/>
              <a:t>się w trudnej sytuacji na rynku pracy w powiecie kołobrzeskim (V)” </a:t>
            </a:r>
            <a:r>
              <a:rPr lang="pl-PL" sz="1300" b="1" i="1" dirty="0" smtClean="0"/>
              <a:t/>
            </a:r>
            <a:br>
              <a:rPr lang="pl-PL" sz="1300" b="1" i="1" dirty="0" smtClean="0"/>
            </a:br>
            <a:r>
              <a:rPr lang="pl-PL" sz="1300" b="1" i="1" dirty="0" smtClean="0"/>
              <a:t>w </a:t>
            </a:r>
            <a:r>
              <a:rPr lang="pl-PL" sz="1300" b="1" i="1" dirty="0"/>
              <a:t>ramach Regionalnego Programu Operacyjnego Województwa Zachodniopomorskiego.</a:t>
            </a:r>
          </a:p>
          <a:p>
            <a:pPr algn="just">
              <a:spcBef>
                <a:spcPts val="0"/>
              </a:spcBef>
            </a:pPr>
            <a:endParaRPr lang="pl-PL" sz="1200" dirty="0" smtClean="0"/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Projekt </a:t>
            </a:r>
            <a:r>
              <a:rPr lang="pl-PL" sz="1200" dirty="0"/>
              <a:t>adresowany jest do osób w wieku 30 lat i więcej zarejestrowanych w Powiatowym Urzędzie Pracy w </a:t>
            </a:r>
            <a:r>
              <a:rPr lang="pl-PL" sz="1200" dirty="0" smtClean="0"/>
              <a:t>Kołobrzegu jako </a:t>
            </a:r>
            <a:r>
              <a:rPr lang="pl-PL" sz="1200" dirty="0"/>
              <a:t>bezrobotne, w szczególności znajdujące się w trudnej sytuacji na rynku pracy (tj. osoby w wieku 50 lat </a:t>
            </a:r>
            <a:endParaRPr lang="pl-PL" sz="1200" dirty="0" smtClean="0"/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i </a:t>
            </a:r>
            <a:r>
              <a:rPr lang="pl-PL" sz="1200" dirty="0"/>
              <a:t>więcej, kobiety, osoby </a:t>
            </a:r>
            <a:r>
              <a:rPr lang="pl-PL" sz="1200" dirty="0" smtClean="0"/>
              <a:t>z </a:t>
            </a:r>
            <a:r>
              <a:rPr lang="pl-PL" sz="1200" dirty="0"/>
              <a:t>niepełnosprawnościami, osoby długotrwale bezrobotne oraz osoby o niskich kwalifikacjach);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Okres realizacji projektu: 01.01.2019 r</a:t>
            </a:r>
            <a:r>
              <a:rPr lang="pl-PL" sz="1200" dirty="0" smtClean="0"/>
              <a:t>. - 31.12.2019 </a:t>
            </a:r>
            <a:r>
              <a:rPr lang="pl-PL" sz="1200" dirty="0"/>
              <a:t>r.;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Kwota dofinansowania: 941 942,00 zł;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Zadania realizowane w ramach projektu: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1)	staż;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2)	prace interwencyjne;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3)	szkolenia;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4)	jednorazowe środki na podjęcie działalności gospodarczej;</a:t>
            </a:r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5)     wyposażenie </a:t>
            </a:r>
            <a:r>
              <a:rPr lang="pl-PL" sz="1200" dirty="0"/>
              <a:t>lub doposażenie stanowiska pracy dla skierowanej osoby bezrobotnej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4838" cy="936104"/>
          </a:xfrm>
        </p:spPr>
        <p:txBody>
          <a:bodyPr/>
          <a:lstStyle/>
          <a:p>
            <a:r>
              <a:rPr lang="pl-PL" sz="2000" dirty="0" smtClean="0"/>
              <a:t>Aktywizacja – szkolenia indywidualne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19163" y="1412875"/>
            <a:ext cx="8224837" cy="4521200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pl-PL" sz="2000" dirty="0">
              <a:ea typeface="Calibri"/>
              <a:cs typeface="Times New Roman"/>
            </a:endParaRPr>
          </a:p>
          <a:p>
            <a:endParaRPr lang="pl-PL" sz="16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47414"/>
              </p:ext>
            </p:extLst>
          </p:nvPr>
        </p:nvGraphicFramePr>
        <p:xfrm>
          <a:off x="107950" y="1341438"/>
          <a:ext cx="8548688" cy="459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Arkusz" r:id="rId3" imgW="9601257" imgH="4095702" progId="Excel.Sheet.8">
                  <p:embed/>
                </p:oleObj>
              </mc:Choice>
              <mc:Fallback>
                <p:oleObj name="Arkusz" r:id="rId3" imgW="9601257" imgH="4095702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950" y="1341438"/>
                        <a:ext cx="8548688" cy="459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374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Aktywizacja – szkolenia w ramach projektów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Szkolenie grupowe: </a:t>
            </a:r>
            <a:r>
              <a:rPr lang="pl-PL" sz="2400" b="1" dirty="0" smtClean="0">
                <a:ea typeface="Calibri"/>
                <a:cs typeface="Times New Roman"/>
              </a:rPr>
              <a:t>zrealizowane kwiecień 2019 r.</a:t>
            </a:r>
          </a:p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 </a:t>
            </a:r>
            <a:endParaRPr lang="pl-PL" sz="2400" b="1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400" dirty="0" smtClean="0">
                <a:ea typeface="Calibri"/>
                <a:cs typeface="Times New Roman"/>
              </a:rPr>
              <a:t>-</a:t>
            </a:r>
            <a:r>
              <a:rPr lang="pl-PL" sz="2400" b="1" dirty="0" smtClean="0">
                <a:ea typeface="Calibri"/>
                <a:cs typeface="Times New Roman"/>
              </a:rPr>
              <a:t> </a:t>
            </a:r>
            <a:r>
              <a:rPr lang="pl-PL" sz="2400" dirty="0" smtClean="0">
                <a:ea typeface="Calibri"/>
                <a:cs typeface="Times New Roman"/>
              </a:rPr>
              <a:t>Kurs </a:t>
            </a:r>
            <a:r>
              <a:rPr lang="pl-PL" sz="2400" dirty="0">
                <a:ea typeface="Calibri"/>
                <a:cs typeface="Times New Roman"/>
              </a:rPr>
              <a:t>obsługi i konserwacji </a:t>
            </a:r>
            <a:r>
              <a:rPr lang="pl-PL" sz="2400" dirty="0" smtClean="0">
                <a:ea typeface="Calibri"/>
                <a:cs typeface="Times New Roman"/>
              </a:rPr>
              <a:t>urządzeń </a:t>
            </a:r>
            <a:r>
              <a:rPr lang="pl-PL" sz="2400" dirty="0">
                <a:ea typeface="Calibri"/>
                <a:cs typeface="Times New Roman"/>
              </a:rPr>
              <a:t>energetycznych </a:t>
            </a:r>
            <a:r>
              <a:rPr lang="pl-PL" sz="2400" dirty="0" smtClean="0">
                <a:ea typeface="Calibri"/>
                <a:cs typeface="Times New Roman"/>
              </a:rPr>
              <a:t/>
            </a:r>
            <a:br>
              <a:rPr lang="pl-PL" sz="2400" dirty="0" smtClean="0">
                <a:ea typeface="Calibri"/>
                <a:cs typeface="Times New Roman"/>
              </a:rPr>
            </a:br>
            <a:r>
              <a:rPr lang="pl-PL" sz="2400" dirty="0" smtClean="0">
                <a:ea typeface="Calibri"/>
                <a:cs typeface="Times New Roman"/>
              </a:rPr>
              <a:t>o napięciu </a:t>
            </a:r>
            <a:r>
              <a:rPr lang="pl-PL" sz="2400" dirty="0">
                <a:ea typeface="Calibri"/>
                <a:cs typeface="Times New Roman"/>
              </a:rPr>
              <a:t>do 1 </a:t>
            </a:r>
            <a:r>
              <a:rPr lang="pl-PL" sz="2400" dirty="0" err="1">
                <a:ea typeface="Calibri"/>
                <a:cs typeface="Times New Roman"/>
              </a:rPr>
              <a:t>kV</a:t>
            </a:r>
            <a:r>
              <a:rPr lang="pl-PL" sz="2400" dirty="0">
                <a:ea typeface="Calibri"/>
                <a:cs typeface="Times New Roman"/>
              </a:rPr>
              <a:t> </a:t>
            </a:r>
            <a:r>
              <a:rPr lang="pl-PL" sz="2400" dirty="0" smtClean="0">
                <a:ea typeface="Calibri"/>
                <a:cs typeface="Times New Roman"/>
              </a:rPr>
              <a:t>– 11 </a:t>
            </a:r>
            <a:r>
              <a:rPr lang="pl-PL" sz="2400" dirty="0">
                <a:ea typeface="Calibri"/>
                <a:cs typeface="Times New Roman"/>
              </a:rPr>
              <a:t>osób</a:t>
            </a:r>
            <a:endParaRPr lang="pl-PL" sz="2400" dirty="0">
              <a:latin typeface="Calibri"/>
              <a:ea typeface="Calibri"/>
              <a:cs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496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2019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przyznana dla Powiatu Kołobrzeskiego wynosi </a:t>
            </a:r>
            <a:r>
              <a:rPr lang="pl-PL" altLang="pl-PL" sz="2400" b="1" dirty="0" smtClean="0">
                <a:latin typeface="Book Antiqua" pitchFamily="18" charset="0"/>
              </a:rPr>
              <a:t>2 700 </a:t>
            </a:r>
            <a:r>
              <a:rPr lang="pl-PL" altLang="pl-PL" sz="2400" b="1" dirty="0">
                <a:latin typeface="Book Antiqua" pitchFamily="18" charset="0"/>
              </a:rPr>
              <a:t>4</a:t>
            </a:r>
            <a:r>
              <a:rPr lang="pl-PL" altLang="pl-PL" sz="2400" b="1" dirty="0" smtClean="0">
                <a:latin typeface="Book Antiqua" pitchFamily="18" charset="0"/>
              </a:rPr>
              <a:t>00,00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Funduszu Pracy przeznaczona na realizację zadań w zakresie przeciwdziałania bezrobociu </a:t>
            </a:r>
            <a:br>
              <a:rPr lang="pl-PL" altLang="pl-PL" sz="2400" dirty="0" smtClean="0">
                <a:latin typeface="Book Antiqua" pitchFamily="18" charset="0"/>
              </a:rPr>
            </a:br>
            <a:r>
              <a:rPr lang="pl-PL" altLang="pl-PL" sz="2400" dirty="0" smtClean="0">
                <a:latin typeface="Book Antiqua" pitchFamily="18" charset="0"/>
              </a:rPr>
              <a:t>i promocji zatrudnienia w 2019 r. wynosi (w tym na realizację art. 150f oraz KFS)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966 885,00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	</a:t>
            </a:r>
            <a:r>
              <a:rPr lang="pl-PL" altLang="pl-PL" sz="2400" dirty="0" smtClean="0">
                <a:latin typeface="Book Antiqua" pitchFamily="18" charset="0"/>
              </a:rPr>
              <a:t>(POWER – </a:t>
            </a:r>
            <a:r>
              <a:rPr lang="pl-PL" altLang="pl-PL" sz="2400" b="1" dirty="0" smtClean="0">
                <a:latin typeface="Book Antiqua" pitchFamily="18" charset="0"/>
              </a:rPr>
              <a:t>791 573,00</a:t>
            </a:r>
            <a:r>
              <a:rPr lang="pl-PL" altLang="pl-PL" sz="2400" dirty="0" smtClean="0">
                <a:latin typeface="Book Antiqua" pitchFamily="18" charset="0"/>
              </a:rPr>
              <a:t> zł  RPO – </a:t>
            </a:r>
            <a:r>
              <a:rPr lang="pl-PL" altLang="pl-PL" sz="2400" b="1" dirty="0" smtClean="0">
                <a:latin typeface="Book Antiqua" pitchFamily="18" charset="0"/>
              </a:rPr>
              <a:t>941 942,00 zł</a:t>
            </a:r>
            <a:r>
              <a:rPr lang="pl-PL" altLang="pl-PL" sz="2400" i="1" dirty="0" smtClean="0">
                <a:latin typeface="Book Antiqua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łączna kwota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1 733 515,00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01.01.2019 r. do 31.05.2019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wysokość wypłaconych zasiłków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912 659,66 zł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bez świadczeń, (finansowana z budżetu wojewody)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197 977,74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65 946,07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przeciętna liczba bezrobotnych, za których opłacono składkę zdrowotną w miesiącu – 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711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7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b="1" dirty="0" smtClean="0"/>
              <a:t> na obszarze kraju, terenie powiatu </a:t>
            </a:r>
            <a:r>
              <a:rPr lang="pl-PL" altLang="pl-PL" sz="2000" b="1" dirty="0"/>
              <a:t>k</a:t>
            </a:r>
            <a:r>
              <a:rPr lang="pl-PL" altLang="pl-PL" sz="2000" b="1" dirty="0" smtClean="0"/>
              <a:t>ołobrzeskiego oraz województwa </a:t>
            </a:r>
            <a:r>
              <a:rPr lang="pl-PL" altLang="pl-PL" sz="2000" b="1" dirty="0"/>
              <a:t>z</a:t>
            </a:r>
            <a:r>
              <a:rPr lang="pl-PL" altLang="pl-PL" sz="2000" b="1" dirty="0" smtClean="0"/>
              <a:t>achodniopomorskiego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2019 – marzec 2019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362374"/>
              </p:ext>
            </p:extLst>
          </p:nvPr>
        </p:nvGraphicFramePr>
        <p:xfrm>
          <a:off x="900113" y="1340768"/>
          <a:ext cx="7071338" cy="5122932"/>
        </p:xfrm>
        <a:graphic>
          <a:graphicData uri="http://schemas.openxmlformats.org/drawingml/2006/table">
            <a:tbl>
              <a:tblPr/>
              <a:tblGrid>
                <a:gridCol w="1489688"/>
                <a:gridCol w="1765300"/>
                <a:gridCol w="1943100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(1524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2019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(811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5,0 %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(1475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2019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(836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(1366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2019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(766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5,6 %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000" b="1" dirty="0"/>
              <a:t>Stopa bezrobocia (stosunek osób bezrobotnych do ludności aktywnej zawodowo) na obszarze kraju, terenie powiatu kołobrzeskiego oraz województwa zachodniopomorskiego </a:t>
            </a:r>
            <a:br>
              <a:rPr lang="pl-PL" sz="2000" b="1" dirty="0"/>
            </a:br>
            <a:r>
              <a:rPr lang="pl-PL" sz="2000" b="1" dirty="0" smtClean="0"/>
              <a:t>kwiecień </a:t>
            </a:r>
            <a:r>
              <a:rPr lang="pl-PL" sz="2000" b="1" dirty="0"/>
              <a:t>2019 – </a:t>
            </a:r>
            <a:r>
              <a:rPr lang="pl-PL" sz="2000" b="1" dirty="0" smtClean="0"/>
              <a:t>maj 2019 </a:t>
            </a:r>
            <a:endParaRPr lang="pl-PL" sz="2000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250801"/>
              </p:ext>
            </p:extLst>
          </p:nvPr>
        </p:nvGraphicFramePr>
        <p:xfrm>
          <a:off x="755576" y="1600200"/>
          <a:ext cx="7416824" cy="3689170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(1209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2019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(625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maj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(1027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2019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552 osoby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brak danych na dzień 14.06.2019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brak danych na dzień 14.06.2019</a:t>
                      </a:r>
                      <a:endParaRPr kumimoji="0" lang="pl-PL" alt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 smtClean="0"/>
              <a:t>Liczba osób bezrobotnych na terenie powiatu kołobrzeskiego lata 2017-2019</a:t>
            </a:r>
            <a:endParaRPr lang="pl-PL" sz="24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-1188640" y="2780928"/>
            <a:ext cx="72008" cy="3700512"/>
          </a:xfrm>
        </p:spPr>
        <p:txBody>
          <a:bodyPr/>
          <a:lstStyle/>
          <a:p>
            <a:endParaRPr lang="pl-PL" sz="10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248252"/>
              </p:ext>
            </p:extLst>
          </p:nvPr>
        </p:nvGraphicFramePr>
        <p:xfrm>
          <a:off x="323528" y="1556792"/>
          <a:ext cx="8568952" cy="4593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31.05.2019 r</a:t>
            </a:r>
            <a:r>
              <a:rPr lang="pl-PL" altLang="pl-PL" sz="2400" dirty="0" smtClean="0"/>
              <a:t>. zarejestrowane były 552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osoby, w tym 280 kobiet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31.05.2018 r. zarejestrowane było   1027 osób </a:t>
            </a:r>
            <a:r>
              <a:rPr lang="pl-PL" altLang="pl-PL" sz="2400" dirty="0">
                <a:solidFill>
                  <a:schemeClr val="tx1"/>
                </a:solidFill>
              </a:rPr>
              <a:t>– nastąpił spadek o </a:t>
            </a:r>
            <a:r>
              <a:rPr lang="pl-PL" altLang="pl-PL" sz="2400" dirty="0" smtClean="0">
                <a:solidFill>
                  <a:schemeClr val="tx1"/>
                </a:solidFill>
              </a:rPr>
              <a:t>475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491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tj. 88 % ogółu stanowiły osoby poprzednio pracujące, 26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47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tj. 9 % ogółu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</a:rPr>
              <a:t>Bezrobotni będący w szczególnej sytuacji na rynku pracy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</a:rPr>
              <a:t>z ogółu osób zarejestrowanych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127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 </a:t>
            </a:r>
            <a:r>
              <a:rPr lang="pl-PL" altLang="pl-PL" sz="1800" dirty="0" smtClean="0"/>
              <a:t>153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175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106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– 47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75082"/>
              </p:ext>
            </p:extLst>
          </p:nvPr>
        </p:nvGraphicFramePr>
        <p:xfrm>
          <a:off x="1331640" y="2564904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564904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dirty="0" smtClean="0"/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01.01.2019 r. do 31.05.2019 r. do Powiatowego Urzędu Pracy w Kołobrzegu wpłynęły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784</a:t>
            </a:r>
            <a:r>
              <a:rPr lang="pl-PL" altLang="pl-PL" sz="2800" dirty="0" smtClean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oferty pracy </a:t>
            </a:r>
            <a:r>
              <a:rPr lang="pl-PL" altLang="pl-PL" sz="2800" dirty="0" smtClean="0">
                <a:solidFill>
                  <a:schemeClr val="tx1"/>
                </a:solidFill>
              </a:rPr>
              <a:t>na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1411 stanowisk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01.01.2019 r. – 31.05.2019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1683 skierowania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-</a:t>
            </a: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79 skierowań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</a:t>
            </a:r>
            <a:r>
              <a:rPr lang="pl-PL" altLang="pl-PL" sz="2800" dirty="0">
                <a:solidFill>
                  <a:schemeClr val="tx1"/>
                </a:solidFill>
              </a:rPr>
              <a:t>;</a:t>
            </a:r>
            <a:endParaRPr lang="pl-PL" altLang="pl-PL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904656"/>
          </a:xfrm>
        </p:spPr>
        <p:txBody>
          <a:bodyPr/>
          <a:lstStyle/>
          <a:p>
            <a:pPr marL="0" indent="0" algn="just"/>
            <a:endParaRPr lang="pl-PL" sz="1600" dirty="0" smtClean="0"/>
          </a:p>
          <a:p>
            <a:pPr marL="0" indent="0" algn="just"/>
            <a:endParaRPr lang="pl-PL" sz="1600" dirty="0"/>
          </a:p>
          <a:p>
            <a:pPr marL="0" indent="0" algn="just"/>
            <a:endParaRPr lang="pl-PL" sz="1600" dirty="0" smtClean="0"/>
          </a:p>
          <a:p>
            <a:pPr marL="0" indent="0" algn="just"/>
            <a:r>
              <a:rPr lang="pl-PL" sz="1800" dirty="0" smtClean="0"/>
              <a:t>Od </a:t>
            </a:r>
            <a:r>
              <a:rPr lang="pl-PL" sz="1800" b="1" dirty="0" smtClean="0"/>
              <a:t>01.01.2019 r. </a:t>
            </a:r>
            <a:r>
              <a:rPr lang="pl-PL" sz="1800" b="1" dirty="0"/>
              <a:t>d</a:t>
            </a:r>
            <a:r>
              <a:rPr lang="pl-PL" sz="1800" b="1" dirty="0" smtClean="0"/>
              <a:t>o 31.05.2019 r. </a:t>
            </a:r>
            <a:r>
              <a:rPr lang="pl-PL" sz="1800" dirty="0" smtClean="0"/>
              <a:t>do Powiatowego Urzędu Pracy  </a:t>
            </a:r>
            <a:br>
              <a:rPr lang="pl-PL" sz="1800" dirty="0" smtClean="0"/>
            </a:br>
            <a:r>
              <a:rPr lang="pl-PL" sz="1800" dirty="0" smtClean="0"/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 wpłynęło </a:t>
            </a:r>
            <a:r>
              <a:rPr lang="pl-PL" sz="1800" b="1" dirty="0" smtClean="0"/>
              <a:t>1617 oświadczeń </a:t>
            </a:r>
            <a:r>
              <a:rPr lang="pl-PL" sz="1800" dirty="0" smtClean="0"/>
              <a:t>o zamiarze powierzenia wykonywania pracy obywatelowi Republiki Armenii, Republiki Białorusi, Republiki Gruzji, Republiki Mołdowy, Federacji Rosyjskiej lub Ukrainy</a:t>
            </a:r>
            <a:r>
              <a:rPr lang="pl-PL" sz="1800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przyjęto </a:t>
            </a:r>
            <a:r>
              <a:rPr lang="pl-PL" sz="1800" dirty="0"/>
              <a:t>do realizacji </a:t>
            </a:r>
            <a:r>
              <a:rPr lang="pl-PL" sz="1800" b="1" dirty="0" smtClean="0"/>
              <a:t>188 wniosków </a:t>
            </a:r>
            <a:r>
              <a:rPr lang="pl-PL" sz="1800" dirty="0" smtClean="0"/>
              <a:t>o </a:t>
            </a:r>
            <a:r>
              <a:rPr lang="pl-PL" sz="1800" dirty="0"/>
              <a:t>wydanie </a:t>
            </a:r>
            <a:r>
              <a:rPr lang="pl-PL" sz="1800" b="1" dirty="0"/>
              <a:t>zezwolenia na </a:t>
            </a:r>
            <a:r>
              <a:rPr lang="pl-PL" sz="1800" b="1" dirty="0" smtClean="0"/>
              <a:t>pracę sezonową </a:t>
            </a:r>
            <a:r>
              <a:rPr lang="pl-PL" sz="1800" dirty="0" smtClean="0"/>
              <a:t>cudzoziemców.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r>
              <a:rPr lang="pl-PL" sz="1800" dirty="0" smtClean="0"/>
              <a:t>Starosta wydał </a:t>
            </a:r>
            <a:r>
              <a:rPr lang="pl-PL" sz="1800" b="1" dirty="0" smtClean="0"/>
              <a:t>56 informacji </a:t>
            </a:r>
            <a:r>
              <a:rPr lang="pl-PL" sz="1800" dirty="0"/>
              <a:t>nt. </a:t>
            </a:r>
            <a:r>
              <a:rPr lang="pl-PL" sz="1800" dirty="0" smtClean="0"/>
              <a:t>możliwości zaspokojenia </a:t>
            </a:r>
            <a:r>
              <a:rPr lang="pl-PL" sz="1800" dirty="0"/>
              <a:t>potrzeb kadrowych podmiotu </a:t>
            </a:r>
            <a:r>
              <a:rPr lang="pl-PL" sz="1800" dirty="0" smtClean="0"/>
              <a:t>powierzającego wykonanie pracy </a:t>
            </a:r>
            <a:r>
              <a:rPr lang="pl-PL" sz="1800" dirty="0"/>
              <a:t>cudzoziemcowi w oparciu o rejestr osób bezrobotnych i poszukujących </a:t>
            </a:r>
            <a:r>
              <a:rPr lang="pl-PL" sz="1800" dirty="0" smtClean="0"/>
              <a:t>pracy</a:t>
            </a:r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01.01.2019 r. do  31.05.2019 r.  w powiecie </a:t>
            </a:r>
            <a:r>
              <a:rPr lang="pl-PL" altLang="pl-PL" sz="2800" dirty="0">
                <a:solidFill>
                  <a:schemeClr val="tx1"/>
                </a:solidFill>
              </a:rPr>
              <a:t>k</a:t>
            </a:r>
            <a:r>
              <a:rPr lang="pl-PL" altLang="pl-PL" sz="2800" dirty="0" smtClean="0">
                <a:solidFill>
                  <a:schemeClr val="tx1"/>
                </a:solidFill>
              </a:rPr>
              <a:t>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617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495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122 osoby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7256</TotalTime>
  <Words>563</Words>
  <Application>Microsoft Office PowerPoint</Application>
  <PresentationFormat>Pokaz na ekranie (4:3)</PresentationFormat>
  <Paragraphs>161</Paragraphs>
  <Slides>15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3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Projekt domyślny</vt:lpstr>
      <vt:lpstr>Microsoft Word Picture</vt:lpstr>
      <vt:lpstr>Wykres</vt:lpstr>
      <vt:lpstr>Microsoft Excel 97-2003 Worksheet</vt:lpstr>
      <vt:lpstr>Powiatowy Urząd Pracy  w Kołobrzegu</vt:lpstr>
      <vt:lpstr>Stopa bezrobocia (stosunek osób bezrobotnych do ludności aktywnej zawodowo) na obszarze kraju, terenie powiatu kołobrzeskiego oraz województwa zachodniopomorskiego  styczeń 2019 – marzec 2019 </vt:lpstr>
      <vt:lpstr>Stopa bezrobocia (stosunek osób bezrobotnych do ludności aktywnej zawodowo) na obszarze kraju, terenie powiatu kołobrzeskiego oraz województwa zachodniopomorskiego  kwiecień 2019 – maj 2019 </vt:lpstr>
      <vt:lpstr>Liczba osób bezrobotnych na terenie powiatu kołobrzeskiego lata 2017-2019</vt:lpstr>
      <vt:lpstr>    Liczba zarejestrowanych osób</vt:lpstr>
      <vt:lpstr> Bezrobotni będący w szczególnej sytuacji na rynku pracy – z ogółu osób zarejestrowanych</vt:lpstr>
      <vt:lpstr>Współpraca z pracodawcami </vt:lpstr>
      <vt:lpstr> Współpraca z pracodawcami - c.d.</vt:lpstr>
      <vt:lpstr>Podjęcia pracy</vt:lpstr>
      <vt:lpstr>Prezentacja programu PowerPoint</vt:lpstr>
      <vt:lpstr>Aktywizacja – szkolenia indywidualne</vt:lpstr>
      <vt:lpstr>Aktywizacja – szkolenia w ramach projektów</vt:lpstr>
      <vt:lpstr>Środki przeznaczone na aktywizację osób bezrobotnych w 2019 r.</vt:lpstr>
      <vt:lpstr>Pozostałe środki wydatkowane przez PUP                w Kołobrzegu w okresie  od 01.01.2019 r. do 31.05.2019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644</cp:revision>
  <cp:lastPrinted>2019-06-06T06:37:42Z</cp:lastPrinted>
  <dcterms:created xsi:type="dcterms:W3CDTF">2009-09-25T08:36:06Z</dcterms:created>
  <dcterms:modified xsi:type="dcterms:W3CDTF">2019-06-10T08:38:59Z</dcterms:modified>
</cp:coreProperties>
</file>