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312" r:id="rId4"/>
    <p:sldId id="259" r:id="rId5"/>
    <p:sldId id="261" r:id="rId6"/>
    <p:sldId id="293" r:id="rId7"/>
    <p:sldId id="264" r:id="rId8"/>
    <p:sldId id="306" r:id="rId9"/>
    <p:sldId id="266" r:id="rId10"/>
    <p:sldId id="308" r:id="rId11"/>
    <p:sldId id="307" r:id="rId12"/>
    <p:sldId id="310" r:id="rId13"/>
    <p:sldId id="309" r:id="rId14"/>
    <p:sldId id="268" r:id="rId15"/>
    <p:sldId id="270" r:id="rId16"/>
    <p:sldId id="271" r:id="rId17"/>
  </p:sldIdLst>
  <p:sldSz cx="9144000" cy="6858000" type="screen4x3"/>
  <p:notesSz cx="6761163" cy="99425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656" y="-26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19"/>
        <p:guide pos="22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D0A26-970B-4862-BBAC-2A5D3F721354}" type="datetimeFigureOut">
              <a:rPr lang="pl-PL" smtClean="0"/>
              <a:t>2018-12-10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6F366-0C3B-430B-8481-37FC41BADF7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4859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1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1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1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1" y="1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29050" y="1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91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96938" y="746125"/>
            <a:ext cx="4960937" cy="37226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76276" y="4722813"/>
            <a:ext cx="5402263" cy="4470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altLang="pl-PL" noProof="0" smtClean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/>
          </p:nvPr>
        </p:nvSpPr>
        <p:spPr bwMode="auto">
          <a:xfrm>
            <a:off x="1" y="9444039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29050" y="9444039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D6835D3-48D0-4F51-A0DF-8805ABBDD5DC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5930745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F8CDD277-6BEC-479C-B061-90B536B9FBA9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58FBAC74-5B84-47D9-B42E-F3034893221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16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6451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solidFill>
                  <a:prstClr val="white"/>
                </a:solidFill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3</a:t>
            </a:fld>
            <a:endParaRPr lang="pl-PL" altLang="pl-PL" smtClean="0">
              <a:solidFill>
                <a:prstClr val="white"/>
              </a:solidFill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9C271C10-389C-45F9-A69A-44594B967EF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4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337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1A0E2FE-4957-4E3B-A869-3DC43314AA3C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5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6990D031-C921-4F37-A624-D642D70C122A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7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E3209786-41B5-441F-8916-7E843CD4F7FB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9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8CF12A0-9B60-4F67-9653-91819D539BA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14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593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93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C12E76D-B064-4B3E-A08F-0DA32136008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15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33AC5-2569-44D9-862F-CD68569EFE30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90DFB-CDD7-47F5-9D1A-ECDADD01E17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6225" y="128588"/>
            <a:ext cx="2055813" cy="599281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6625" cy="599281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F5318-3C03-41D4-906A-740915F3FE8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F5037-8C5F-435E-AD5E-5C005ECC66F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77BD0-3294-4055-89C8-FD0A15DF632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4838" cy="4521200"/>
          </a:xfrm>
        </p:spPr>
        <p:txBody>
          <a:bodyPr/>
          <a:lstStyle/>
          <a:p>
            <a:pPr lvl="0"/>
            <a:endParaRPr lang="pl-PL" noProof="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DACA9-42C1-41E0-BA0A-FB22ACBD34B2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7EBC3-1D97-4BD2-993C-E3FFFAC42AB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E7E2D-B28F-4924-9844-1D8EF9842F3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1D7EC-EBF2-48A7-9341-2F78085C9D3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A42B-4C3B-4D44-814B-0E9172F657DF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56BAD-828E-4568-B49A-1625CE0FD80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6FA9C-BD98-4193-8784-FA3C4B3D788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F6EB-7126-414B-831D-E679C012E678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958A1-5399-4C01-9AB0-C485D89D6555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4838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tytułu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konspektu</a:t>
            </a:r>
          </a:p>
          <a:p>
            <a:pPr lvl="1"/>
            <a:r>
              <a:rPr lang="en-GB" altLang="pl-PL" smtClean="0"/>
              <a:t>Drugi poziom konspektu</a:t>
            </a:r>
          </a:p>
          <a:p>
            <a:pPr lvl="2"/>
            <a:r>
              <a:rPr lang="en-GB" altLang="pl-PL" smtClean="0"/>
              <a:t>Trzeci poziom konspektu</a:t>
            </a:r>
          </a:p>
          <a:p>
            <a:pPr lvl="3"/>
            <a:r>
              <a:rPr lang="en-GB" altLang="pl-PL" smtClean="0"/>
              <a:t>Czwarty poziom konspektu</a:t>
            </a:r>
          </a:p>
          <a:p>
            <a:pPr lvl="4"/>
            <a:r>
              <a:rPr lang="en-GB" altLang="pl-PL" smtClean="0"/>
              <a:t>Piąty poziom konspektu</a:t>
            </a:r>
          </a:p>
          <a:p>
            <a:pPr lvl="4"/>
            <a:r>
              <a:rPr lang="en-GB" altLang="pl-PL" smtClean="0"/>
              <a:t>Szósty poziom konspektu</a:t>
            </a:r>
          </a:p>
          <a:p>
            <a:pPr lvl="4"/>
            <a:r>
              <a:rPr lang="en-GB" altLang="pl-PL" smtClean="0"/>
              <a:t>Siódmy poziom konspektu</a:t>
            </a:r>
          </a:p>
          <a:p>
            <a:pPr lvl="4"/>
            <a:r>
              <a:rPr lang="en-GB" altLang="pl-PL" smtClean="0"/>
              <a:t>Ósmy poziom konspektu</a:t>
            </a:r>
          </a:p>
          <a:p>
            <a:pPr lvl="4"/>
            <a:r>
              <a:rPr lang="en-GB" altLang="pl-PL" smtClean="0"/>
              <a:t>Dziewiąty poziom konspektu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0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E4F010E-44B5-43E2-80E7-2F97CB510E4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0" name="Rectangle 1"/>
          <p:cNvSpPr>
            <a:spLocks noGrp="1" noChangeArrowheads="1"/>
          </p:cNvSpPr>
          <p:nvPr>
            <p:ph type="title"/>
          </p:nvPr>
        </p:nvSpPr>
        <p:spPr>
          <a:xfrm>
            <a:off x="715963" y="692150"/>
            <a:ext cx="7024687" cy="15843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b="1" smtClean="0">
                <a:latin typeface="Book Antiqua" pitchFamily="18" charset="0"/>
              </a:rPr>
              <a:t>Powiatowy Urząd Pracy </a:t>
            </a:r>
            <a:br>
              <a:rPr lang="pl-PL" altLang="pl-PL" b="1" smtClean="0">
                <a:latin typeface="Book Antiqua" pitchFamily="18" charset="0"/>
              </a:rPr>
            </a:br>
            <a:r>
              <a:rPr lang="pl-PL" altLang="pl-PL" b="1" smtClean="0">
                <a:latin typeface="Book Antiqua" pitchFamily="18" charset="0"/>
              </a:rPr>
              <a:t>w Kołobrzegu</a:t>
            </a:r>
          </a:p>
        </p:txBody>
      </p:sp>
      <p:sp>
        <p:nvSpPr>
          <p:cNvPr id="32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042988" y="4724400"/>
            <a:ext cx="6337300" cy="936625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Sytuacja na kołobrzeskim rynku pracy 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stan na dzień 30.11.2018 r.</a:t>
            </a:r>
          </a:p>
        </p:txBody>
      </p:sp>
      <p:graphicFrame>
        <p:nvGraphicFramePr>
          <p:cNvPr id="3249" name="Object 177"/>
          <p:cNvGraphicFramePr>
            <a:graphicFrameLocks noChangeAspect="1"/>
          </p:cNvGraphicFramePr>
          <p:nvPr/>
        </p:nvGraphicFramePr>
        <p:xfrm>
          <a:off x="3708400" y="2636838"/>
          <a:ext cx="1512888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1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636838"/>
                        <a:ext cx="1512888" cy="1004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b="1" dirty="0"/>
              <a:t>Aktywizacja – </a:t>
            </a:r>
            <a:r>
              <a:rPr lang="pl-PL" sz="2400" b="1" dirty="0" smtClean="0"/>
              <a:t>szkolenia finansowane </a:t>
            </a:r>
            <a:r>
              <a:rPr lang="pl-PL" sz="2400" b="1" dirty="0"/>
              <a:t>w ramach </a:t>
            </a:r>
            <a:r>
              <a:rPr lang="pl-PL" sz="2400" b="1" dirty="0" smtClean="0"/>
              <a:t>projektów Europejskiego Funduszu Społecznego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pl-PL" sz="2000" b="1" dirty="0">
                <a:ea typeface="Calibri"/>
                <a:cs typeface="Times New Roman"/>
              </a:rPr>
              <a:t>Szkolenia indywidualne: </a:t>
            </a:r>
            <a:r>
              <a:rPr lang="pl-PL" sz="2000" b="1" dirty="0" smtClean="0">
                <a:ea typeface="Calibri"/>
                <a:cs typeface="Times New Roman"/>
              </a:rPr>
              <a:t>przeszkolono 34 </a:t>
            </a:r>
            <a:r>
              <a:rPr lang="pl-PL" sz="2000" b="1" dirty="0">
                <a:ea typeface="Calibri"/>
                <a:cs typeface="Times New Roman"/>
              </a:rPr>
              <a:t>osoby</a:t>
            </a:r>
            <a:endParaRPr lang="pl-PL" sz="2000" dirty="0"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pl-PL" sz="2000" dirty="0" smtClean="0">
                <a:ea typeface="Calibri"/>
                <a:cs typeface="Times New Roman"/>
              </a:rPr>
              <a:t>- Kurs </a:t>
            </a:r>
            <a:r>
              <a:rPr lang="pl-PL" sz="2000" dirty="0">
                <a:ea typeface="Calibri"/>
                <a:cs typeface="Times New Roman"/>
              </a:rPr>
              <a:t>obsługi i konserwacji urządzeń </a:t>
            </a:r>
            <a:r>
              <a:rPr lang="pl-PL" sz="2000" dirty="0" smtClean="0">
                <a:ea typeface="Calibri"/>
                <a:cs typeface="Times New Roman"/>
              </a:rPr>
              <a:t>energetycznych </a:t>
            </a:r>
            <a:r>
              <a:rPr lang="pl-PL" sz="2000" dirty="0">
                <a:ea typeface="Calibri"/>
                <a:cs typeface="Times New Roman"/>
              </a:rPr>
              <a:t>o napięciu </a:t>
            </a:r>
            <a:r>
              <a:rPr lang="pl-PL" sz="2000" dirty="0" smtClean="0">
                <a:ea typeface="Calibri"/>
                <a:cs typeface="Times New Roman"/>
              </a:rPr>
              <a:t/>
            </a:r>
            <a:br>
              <a:rPr lang="pl-PL" sz="2000" dirty="0" smtClean="0">
                <a:ea typeface="Calibri"/>
                <a:cs typeface="Times New Roman"/>
              </a:rPr>
            </a:br>
            <a:r>
              <a:rPr lang="pl-PL" sz="2000" dirty="0" smtClean="0">
                <a:ea typeface="Calibri"/>
                <a:cs typeface="Times New Roman"/>
              </a:rPr>
              <a:t>do </a:t>
            </a:r>
            <a:r>
              <a:rPr lang="pl-PL" sz="2000" dirty="0">
                <a:ea typeface="Calibri"/>
                <a:cs typeface="Times New Roman"/>
              </a:rPr>
              <a:t>1 kV;</a:t>
            </a:r>
          </a:p>
          <a:p>
            <a:pPr>
              <a:spcAft>
                <a:spcPts val="0"/>
              </a:spcAft>
            </a:pPr>
            <a:r>
              <a:rPr lang="pl-PL" sz="2000" dirty="0" smtClean="0">
                <a:ea typeface="Calibri"/>
                <a:cs typeface="Times New Roman"/>
              </a:rPr>
              <a:t>- Prawo </a:t>
            </a:r>
            <a:r>
              <a:rPr lang="pl-PL" sz="2000" dirty="0">
                <a:ea typeface="Calibri"/>
                <a:cs typeface="Times New Roman"/>
              </a:rPr>
              <a:t>jazdy kat. D + kwalifikacja wstępna przyśpieszona;</a:t>
            </a:r>
          </a:p>
          <a:p>
            <a:pPr>
              <a:spcAft>
                <a:spcPts val="0"/>
              </a:spcAft>
            </a:pPr>
            <a:r>
              <a:rPr lang="pl-PL" sz="2000" dirty="0" smtClean="0">
                <a:ea typeface="Calibri"/>
                <a:cs typeface="Times New Roman"/>
              </a:rPr>
              <a:t>- Kurs </a:t>
            </a:r>
            <a:r>
              <a:rPr lang="pl-PL" sz="2000" dirty="0">
                <a:ea typeface="Calibri"/>
                <a:cs typeface="Times New Roman"/>
              </a:rPr>
              <a:t>operatora koparko-ładowarki;</a:t>
            </a:r>
          </a:p>
          <a:p>
            <a:pPr>
              <a:spcAft>
                <a:spcPts val="0"/>
              </a:spcAft>
            </a:pPr>
            <a:r>
              <a:rPr lang="pl-PL" sz="2000" dirty="0" smtClean="0">
                <a:ea typeface="Calibri"/>
                <a:cs typeface="Times New Roman"/>
              </a:rPr>
              <a:t>- Spawacz </a:t>
            </a:r>
            <a:r>
              <a:rPr lang="pl-PL" sz="2000" dirty="0">
                <a:ea typeface="Calibri"/>
                <a:cs typeface="Times New Roman"/>
              </a:rPr>
              <a:t>MAG,MIG,TIG;</a:t>
            </a:r>
          </a:p>
          <a:p>
            <a:pPr>
              <a:spcAft>
                <a:spcPts val="0"/>
              </a:spcAft>
            </a:pPr>
            <a:r>
              <a:rPr lang="pl-PL" sz="2000" dirty="0" smtClean="0">
                <a:ea typeface="Calibri"/>
                <a:cs typeface="Times New Roman"/>
              </a:rPr>
              <a:t>- Kurs operator </a:t>
            </a:r>
            <a:r>
              <a:rPr lang="pl-PL" sz="2000" dirty="0">
                <a:ea typeface="Calibri"/>
                <a:cs typeface="Times New Roman"/>
              </a:rPr>
              <a:t>wózka </a:t>
            </a:r>
            <a:r>
              <a:rPr lang="pl-PL" sz="2000" dirty="0" smtClean="0">
                <a:ea typeface="Calibri"/>
                <a:cs typeface="Times New Roman"/>
              </a:rPr>
              <a:t>widłowego;</a:t>
            </a:r>
            <a:endParaRPr lang="pl-PL" sz="2000" dirty="0">
              <a:ea typeface="Calibri"/>
              <a:cs typeface="Times New Roman"/>
            </a:endParaRPr>
          </a:p>
          <a:p>
            <a:pPr marL="177800" indent="-177800">
              <a:spcAft>
                <a:spcPts val="0"/>
              </a:spcAft>
            </a:pPr>
            <a:r>
              <a:rPr lang="pl-PL" sz="2000" dirty="0" smtClean="0">
                <a:ea typeface="Calibri"/>
                <a:cs typeface="Times New Roman"/>
              </a:rPr>
              <a:t>- Kierowca samochodu ciężarowego (</a:t>
            </a:r>
            <a:r>
              <a:rPr lang="pl-PL" sz="2000" dirty="0">
                <a:ea typeface="Calibri"/>
                <a:cs typeface="Times New Roman"/>
              </a:rPr>
              <a:t>prawo jazdy kategorii </a:t>
            </a:r>
            <a:r>
              <a:rPr lang="pl-PL" sz="2000" dirty="0" smtClean="0">
                <a:ea typeface="Calibri"/>
                <a:cs typeface="Times New Roman"/>
              </a:rPr>
              <a:t>C+E wraz     z </a:t>
            </a:r>
            <a:r>
              <a:rPr lang="pl-PL" sz="2000" dirty="0">
                <a:ea typeface="Calibri"/>
                <a:cs typeface="Times New Roman"/>
              </a:rPr>
              <a:t>kwalifikacją wstępną przyspieszoną kat. C</a:t>
            </a:r>
            <a:r>
              <a:rPr lang="pl-PL" sz="2000" dirty="0" smtClean="0">
                <a:ea typeface="Calibri"/>
                <a:cs typeface="Times New Roman"/>
              </a:rPr>
              <a:t>,);</a:t>
            </a:r>
            <a:endParaRPr lang="pl-PL" sz="2000" dirty="0"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pl-PL" sz="2000" dirty="0" smtClean="0">
                <a:ea typeface="Calibri"/>
                <a:cs typeface="Times New Roman"/>
              </a:rPr>
              <a:t>- Kurs </a:t>
            </a:r>
            <a:r>
              <a:rPr lang="pl-PL" sz="2000" dirty="0">
                <a:ea typeface="Calibri"/>
                <a:cs typeface="Times New Roman"/>
              </a:rPr>
              <a:t>na spawacza metodą TIG 141 i elektrodą </a:t>
            </a:r>
            <a:r>
              <a:rPr lang="pl-PL" sz="2000" dirty="0" smtClean="0">
                <a:ea typeface="Calibri"/>
                <a:cs typeface="Times New Roman"/>
              </a:rPr>
              <a:t>otuloną </a:t>
            </a:r>
            <a:r>
              <a:rPr lang="pl-PL" sz="2000" dirty="0" smtClean="0">
                <a:ea typeface="Calibri"/>
                <a:cs typeface="Times New Roman"/>
              </a:rPr>
              <a:t>111;</a:t>
            </a:r>
            <a:endParaRPr lang="pl-PL" sz="2000" dirty="0">
              <a:ea typeface="Calibri"/>
              <a:cs typeface="Times New Roman"/>
            </a:endParaRPr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4113747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b="1" dirty="0" smtClean="0"/>
              <a:t>Aktywizacja – szkolenia </a:t>
            </a:r>
            <a:r>
              <a:rPr lang="pl-PL" sz="2400" b="1" dirty="0" smtClean="0"/>
              <a:t>finansowane w </a:t>
            </a:r>
            <a:r>
              <a:rPr lang="pl-PL" sz="2400" b="1" dirty="0" smtClean="0"/>
              <a:t>ramach </a:t>
            </a:r>
            <a:r>
              <a:rPr lang="pl-PL" sz="2400" b="1" dirty="0"/>
              <a:t>projektów Europejskiego Funduszu Społecznego</a:t>
            </a:r>
            <a:endParaRPr lang="pl-PL" sz="24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pl-PL" sz="2400" b="1" dirty="0">
                <a:ea typeface="Calibri"/>
                <a:cs typeface="Times New Roman"/>
              </a:rPr>
              <a:t>Szkolenie grupowe: </a:t>
            </a:r>
            <a:endParaRPr lang="pl-PL" sz="2400" b="1" dirty="0" smtClean="0"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pl-PL" sz="2400" b="1" dirty="0">
                <a:ea typeface="Calibri"/>
                <a:cs typeface="Times New Roman"/>
              </a:rPr>
              <a:t> </a:t>
            </a:r>
            <a:endParaRPr lang="pl-PL" sz="2400" b="1" dirty="0" smtClean="0"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pl-PL" sz="2400" dirty="0" smtClean="0">
                <a:ea typeface="Calibri"/>
                <a:cs typeface="Times New Roman"/>
              </a:rPr>
              <a:t>-</a:t>
            </a:r>
            <a:r>
              <a:rPr lang="pl-PL" sz="2400" b="1" dirty="0" smtClean="0">
                <a:ea typeface="Calibri"/>
                <a:cs typeface="Times New Roman"/>
              </a:rPr>
              <a:t> </a:t>
            </a:r>
            <a:r>
              <a:rPr lang="pl-PL" sz="2400" dirty="0" smtClean="0">
                <a:ea typeface="Calibri"/>
                <a:cs typeface="Times New Roman"/>
              </a:rPr>
              <a:t>Kurs </a:t>
            </a:r>
            <a:r>
              <a:rPr lang="pl-PL" sz="2400" dirty="0">
                <a:ea typeface="Calibri"/>
                <a:cs typeface="Times New Roman"/>
              </a:rPr>
              <a:t>obsługi i konserwacji </a:t>
            </a:r>
            <a:r>
              <a:rPr lang="pl-PL" sz="2400" dirty="0" smtClean="0">
                <a:ea typeface="Calibri"/>
                <a:cs typeface="Times New Roman"/>
              </a:rPr>
              <a:t>urządzeń </a:t>
            </a:r>
            <a:r>
              <a:rPr lang="pl-PL" sz="2400" dirty="0">
                <a:ea typeface="Calibri"/>
                <a:cs typeface="Times New Roman"/>
              </a:rPr>
              <a:t>energetycznych </a:t>
            </a:r>
            <a:r>
              <a:rPr lang="pl-PL" sz="2400" dirty="0" smtClean="0">
                <a:ea typeface="Calibri"/>
                <a:cs typeface="Times New Roman"/>
              </a:rPr>
              <a:t/>
            </a:r>
            <a:br>
              <a:rPr lang="pl-PL" sz="2400" dirty="0" smtClean="0">
                <a:ea typeface="Calibri"/>
                <a:cs typeface="Times New Roman"/>
              </a:rPr>
            </a:br>
            <a:r>
              <a:rPr lang="pl-PL" sz="2400" dirty="0" smtClean="0">
                <a:ea typeface="Calibri"/>
                <a:cs typeface="Times New Roman"/>
              </a:rPr>
              <a:t>o napięciu </a:t>
            </a:r>
            <a:r>
              <a:rPr lang="pl-PL" sz="2400" dirty="0">
                <a:ea typeface="Calibri"/>
                <a:cs typeface="Times New Roman"/>
              </a:rPr>
              <a:t>do 1 kV – </a:t>
            </a:r>
            <a:r>
              <a:rPr lang="pl-PL" sz="2400" dirty="0" smtClean="0">
                <a:ea typeface="Calibri"/>
                <a:cs typeface="Times New Roman"/>
              </a:rPr>
              <a:t>przeszkolono 10 </a:t>
            </a:r>
            <a:r>
              <a:rPr lang="pl-PL" sz="2400" dirty="0">
                <a:ea typeface="Calibri"/>
                <a:cs typeface="Times New Roman"/>
              </a:rPr>
              <a:t>osób</a:t>
            </a:r>
            <a:endParaRPr lang="pl-PL" sz="2400" dirty="0">
              <a:latin typeface="Calibri"/>
              <a:ea typeface="Calibri"/>
              <a:cs typeface="Times New Roman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54965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b="1" dirty="0"/>
              <a:t>Aktywizacja – </a:t>
            </a:r>
            <a:r>
              <a:rPr lang="pl-PL" sz="2400" b="1" dirty="0" smtClean="0"/>
              <a:t>szkolenia finansowane </a:t>
            </a:r>
            <a:r>
              <a:rPr lang="pl-PL" sz="2400" b="1" dirty="0"/>
              <a:t>z </a:t>
            </a:r>
            <a:r>
              <a:rPr lang="pl-PL" sz="2400" b="1" dirty="0" smtClean="0"/>
              <a:t>Funduszu Pracy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268760"/>
            <a:ext cx="8142486" cy="485264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2000" dirty="0">
                <a:ea typeface="Calibri"/>
                <a:cs typeface="Times New Roman"/>
              </a:rPr>
              <a:t> </a:t>
            </a:r>
            <a:r>
              <a:rPr lang="pl-PL" sz="2000" b="1" dirty="0" smtClean="0">
                <a:ea typeface="Calibri"/>
                <a:cs typeface="Times New Roman"/>
              </a:rPr>
              <a:t>Szkolenie </a:t>
            </a:r>
            <a:r>
              <a:rPr lang="pl-PL" sz="2000" b="1" dirty="0">
                <a:ea typeface="Calibri"/>
                <a:cs typeface="Times New Roman"/>
              </a:rPr>
              <a:t>indywidualne – </a:t>
            </a:r>
            <a:r>
              <a:rPr lang="pl-PL" sz="2000" b="1" dirty="0" smtClean="0">
                <a:ea typeface="Calibri"/>
                <a:cs typeface="Times New Roman"/>
              </a:rPr>
              <a:t>14 </a:t>
            </a:r>
            <a:r>
              <a:rPr lang="pl-PL" sz="2000" b="1" dirty="0">
                <a:ea typeface="Calibri"/>
                <a:cs typeface="Times New Roman"/>
              </a:rPr>
              <a:t>osób</a:t>
            </a:r>
            <a:endParaRPr lang="pl-PL" sz="2000" dirty="0"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pl-PL" sz="1600" dirty="0" smtClean="0">
                <a:ea typeface="Calibri"/>
                <a:cs typeface="Times New Roman"/>
              </a:rPr>
              <a:t>Kurs </a:t>
            </a:r>
            <a:r>
              <a:rPr lang="pl-PL" sz="1600" dirty="0">
                <a:ea typeface="Calibri"/>
                <a:cs typeface="Times New Roman"/>
              </a:rPr>
              <a:t>masażu I </a:t>
            </a:r>
            <a:r>
              <a:rPr lang="pl-PL" sz="1600" dirty="0" err="1">
                <a:ea typeface="Calibri"/>
                <a:cs typeface="Times New Roman"/>
              </a:rPr>
              <a:t>i</a:t>
            </a:r>
            <a:r>
              <a:rPr lang="pl-PL" sz="1600" dirty="0">
                <a:ea typeface="Calibri"/>
                <a:cs typeface="Times New Roman"/>
              </a:rPr>
              <a:t> II stopnia z </a:t>
            </a:r>
            <a:r>
              <a:rPr lang="pl-PL" sz="1600" dirty="0" smtClean="0">
                <a:ea typeface="Calibri"/>
                <a:cs typeface="Times New Roman"/>
              </a:rPr>
              <a:t>nowoczesną </a:t>
            </a:r>
            <a:r>
              <a:rPr lang="pl-PL" sz="1600" dirty="0" smtClean="0">
                <a:ea typeface="Calibri"/>
                <a:cs typeface="Times New Roman"/>
              </a:rPr>
              <a:t>fizykoterapią, terapią </a:t>
            </a:r>
            <a:r>
              <a:rPr lang="pl-PL" sz="1600" dirty="0">
                <a:ea typeface="Calibri"/>
                <a:cs typeface="Times New Roman"/>
              </a:rPr>
              <a:t>tkanek </a:t>
            </a:r>
            <a:r>
              <a:rPr lang="pl-PL" sz="1600" dirty="0" smtClean="0">
                <a:ea typeface="Calibri"/>
                <a:cs typeface="Times New Roman"/>
              </a:rPr>
              <a:t>miękkich </a:t>
            </a:r>
            <a:br>
              <a:rPr lang="pl-PL" sz="1600" dirty="0" smtClean="0">
                <a:ea typeface="Calibri"/>
                <a:cs typeface="Times New Roman"/>
              </a:rPr>
            </a:br>
            <a:r>
              <a:rPr lang="pl-PL" sz="1600" dirty="0" smtClean="0">
                <a:ea typeface="Calibri"/>
                <a:cs typeface="Times New Roman"/>
              </a:rPr>
              <a:t>i </a:t>
            </a:r>
            <a:r>
              <a:rPr lang="pl-PL" sz="1600" dirty="0">
                <a:ea typeface="Calibri"/>
                <a:cs typeface="Times New Roman"/>
              </a:rPr>
              <a:t>masażem </a:t>
            </a:r>
            <a:r>
              <a:rPr lang="pl-PL" sz="1600" dirty="0" smtClean="0">
                <a:ea typeface="Calibri"/>
                <a:cs typeface="Times New Roman"/>
              </a:rPr>
              <a:t>orientalnym oraz </a:t>
            </a:r>
            <a:r>
              <a:rPr lang="pl-PL" sz="1600" dirty="0" smtClean="0">
                <a:ea typeface="Calibri"/>
                <a:cs typeface="Times New Roman"/>
              </a:rPr>
              <a:t>biomasażem</a:t>
            </a:r>
            <a:r>
              <a:rPr lang="pl-PL" sz="1600" dirty="0">
                <a:ea typeface="Calibri"/>
                <a:cs typeface="Times New Roman"/>
              </a:rPr>
              <a:t>,</a:t>
            </a:r>
            <a:endParaRPr lang="pl-PL" sz="1600" dirty="0" smtClean="0">
              <a:ea typeface="Calibri"/>
              <a:cs typeface="Times New Roman"/>
            </a:endParaRP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pl-PL" sz="1600" dirty="0" smtClean="0">
                <a:ea typeface="Calibri"/>
                <a:cs typeface="Times New Roman"/>
              </a:rPr>
              <a:t> Kurs manicure </a:t>
            </a:r>
            <a:r>
              <a:rPr lang="en-US" sz="1600" dirty="0" smtClean="0">
                <a:ea typeface="Calibri"/>
                <a:cs typeface="Times New Roman"/>
              </a:rPr>
              <a:t>Basic almond&amp;Oval-żel, </a:t>
            </a:r>
            <a:endParaRPr lang="pl-PL" sz="1600" dirty="0" smtClean="0">
              <a:ea typeface="Calibri"/>
              <a:cs typeface="Times New Roman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600" dirty="0" smtClean="0">
                <a:ea typeface="Calibri"/>
                <a:cs typeface="Times New Roman"/>
              </a:rPr>
              <a:t>-     Kurs </a:t>
            </a:r>
            <a:r>
              <a:rPr lang="pl-PL" sz="1600" dirty="0">
                <a:ea typeface="Calibri"/>
                <a:cs typeface="Times New Roman"/>
              </a:rPr>
              <a:t>animacji czasu </a:t>
            </a:r>
            <a:r>
              <a:rPr lang="pl-PL" sz="1600" dirty="0" smtClean="0">
                <a:ea typeface="Calibri"/>
                <a:cs typeface="Times New Roman"/>
              </a:rPr>
              <a:t>wolnego, </a:t>
            </a:r>
            <a:r>
              <a:rPr lang="pl-PL" sz="1600" dirty="0">
                <a:ea typeface="Calibri"/>
                <a:cs typeface="Times New Roman"/>
              </a:rPr>
              <a:t>Pierwszej </a:t>
            </a:r>
            <a:r>
              <a:rPr lang="pl-PL" sz="1600" dirty="0" smtClean="0">
                <a:ea typeface="Calibri"/>
                <a:cs typeface="Times New Roman"/>
              </a:rPr>
              <a:t>pomocy, Wychowawcy wypoczynku,</a:t>
            </a:r>
            <a:endParaRPr lang="pl-PL" sz="1600" dirty="0"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600" dirty="0">
                <a:ea typeface="Calibri"/>
                <a:cs typeface="Times New Roman"/>
              </a:rPr>
              <a:t>- </a:t>
            </a:r>
            <a:r>
              <a:rPr lang="pl-PL" sz="1600" dirty="0" smtClean="0">
                <a:ea typeface="Calibri"/>
                <a:cs typeface="Times New Roman"/>
              </a:rPr>
              <a:t>    Prawo </a:t>
            </a:r>
            <a:r>
              <a:rPr lang="pl-PL" sz="1600" dirty="0">
                <a:ea typeface="Calibri"/>
                <a:cs typeface="Times New Roman"/>
              </a:rPr>
              <a:t>jazdy kat. C wraz z kwalifikacją wstępną </a:t>
            </a:r>
            <a:r>
              <a:rPr lang="pl-PL" sz="1600" dirty="0" smtClean="0">
                <a:ea typeface="Calibri"/>
                <a:cs typeface="Times New Roman"/>
              </a:rPr>
              <a:t>przyspieszoną</a:t>
            </a:r>
            <a:r>
              <a:rPr lang="pl-PL" sz="1600" dirty="0">
                <a:ea typeface="Calibri"/>
                <a:cs typeface="Times New Roman"/>
              </a:rPr>
              <a:t> </a:t>
            </a:r>
            <a:r>
              <a:rPr lang="pl-PL" sz="1600" dirty="0" smtClean="0">
                <a:ea typeface="Calibri"/>
                <a:cs typeface="Times New Roman"/>
              </a:rPr>
              <a:t>kat. </a:t>
            </a:r>
            <a:r>
              <a:rPr lang="pl-PL" sz="1600" dirty="0">
                <a:ea typeface="Calibri"/>
                <a:cs typeface="Times New Roman"/>
              </a:rPr>
              <a:t>C, </a:t>
            </a:r>
            <a:r>
              <a:rPr lang="pl-PL" sz="1600" dirty="0" smtClean="0">
                <a:ea typeface="Calibri"/>
                <a:cs typeface="Times New Roman"/>
              </a:rPr>
              <a:t>CE,</a:t>
            </a:r>
            <a:endParaRPr lang="pl-PL" sz="1600" dirty="0"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pl-PL" sz="1600" spc="-10" dirty="0">
                <a:ea typeface="Times New Roman"/>
                <a:cs typeface="Courier New"/>
              </a:rPr>
              <a:t>- </a:t>
            </a:r>
            <a:r>
              <a:rPr lang="pl-PL" sz="1600" spc="-10" dirty="0" smtClean="0">
                <a:ea typeface="Times New Roman"/>
                <a:cs typeface="Courier New"/>
              </a:rPr>
              <a:t>    Kurs </a:t>
            </a:r>
            <a:r>
              <a:rPr lang="pl-PL" sz="1600" spc="-10" dirty="0">
                <a:ea typeface="Times New Roman"/>
                <a:cs typeface="Courier New"/>
              </a:rPr>
              <a:t>obsługi i konserwacji urządzeń energetycznych o napięciu do 1 </a:t>
            </a:r>
            <a:r>
              <a:rPr lang="pl-PL" sz="1600" spc="-10" dirty="0" smtClean="0">
                <a:ea typeface="Times New Roman"/>
                <a:cs typeface="Courier New"/>
              </a:rPr>
              <a:t>kV,</a:t>
            </a:r>
            <a:endParaRPr lang="pl-PL" sz="1600" dirty="0">
              <a:uFill>
                <a:solidFill>
                  <a:srgbClr val="000000"/>
                </a:solidFill>
              </a:uFill>
              <a:ea typeface="Arial Unicode MS"/>
              <a:cs typeface="Arial Unicode MS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dirty="0">
                <a:uFill>
                  <a:solidFill>
                    <a:srgbClr val="000000"/>
                  </a:solidFill>
                </a:uFill>
                <a:ea typeface="Arial Unicode MS"/>
                <a:cs typeface="Times New Roman"/>
              </a:rPr>
              <a:t>- </a:t>
            </a:r>
            <a:r>
              <a:rPr lang="cs-CZ" sz="1600" dirty="0" smtClean="0">
                <a:uFill>
                  <a:solidFill>
                    <a:srgbClr val="000000"/>
                  </a:solidFill>
                </a:uFill>
                <a:ea typeface="Arial Unicode MS"/>
                <a:cs typeface="Times New Roman"/>
              </a:rPr>
              <a:t>    Usuwanie </a:t>
            </a:r>
            <a:r>
              <a:rPr lang="cs-CZ" sz="1600" dirty="0">
                <a:uFill>
                  <a:solidFill>
                    <a:srgbClr val="000000"/>
                  </a:solidFill>
                </a:uFill>
                <a:ea typeface="Arial Unicode MS"/>
                <a:cs typeface="Times New Roman"/>
              </a:rPr>
              <a:t>wgnieceń na karoserii samochodowej bez konieczności późniejszego </a:t>
            </a:r>
            <a:r>
              <a:rPr lang="cs-CZ" sz="1600" dirty="0" smtClean="0">
                <a:uFill>
                  <a:solidFill>
                    <a:srgbClr val="000000"/>
                  </a:solidFill>
                </a:uFill>
                <a:ea typeface="Arial Unicode MS"/>
                <a:cs typeface="Times New Roman"/>
              </a:rPr>
              <a:t>lakierowania-metoda PDR, </a:t>
            </a:r>
            <a:endParaRPr lang="pl-PL" sz="1600" dirty="0">
              <a:uFill>
                <a:solidFill>
                  <a:srgbClr val="000000"/>
                </a:solidFill>
              </a:uFill>
              <a:ea typeface="Arial Unicode MS"/>
              <a:cs typeface="Arial Unicode MS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0" smtClean="0">
                <a:uFill>
                  <a:solidFill>
                    <a:srgbClr val="000000"/>
                  </a:solidFill>
                </a:uFill>
                <a:ea typeface="Arial Unicode MS"/>
                <a:cs typeface="Times New Roman"/>
              </a:rPr>
              <a:t>Prawo </a:t>
            </a:r>
            <a:r>
              <a:rPr lang="cs-CZ" sz="1600" dirty="0">
                <a:uFill>
                  <a:solidFill>
                    <a:srgbClr val="000000"/>
                  </a:solidFill>
                </a:uFill>
                <a:ea typeface="Arial Unicode MS"/>
                <a:cs typeface="Times New Roman"/>
              </a:rPr>
              <a:t>jazdy </a:t>
            </a:r>
            <a:r>
              <a:rPr lang="cs-CZ" sz="1600" dirty="0" smtClean="0">
                <a:uFill>
                  <a:solidFill>
                    <a:srgbClr val="000000"/>
                  </a:solidFill>
                </a:uFill>
                <a:ea typeface="Arial Unicode MS"/>
                <a:cs typeface="Times New Roman"/>
              </a:rPr>
              <a:t>kat. </a:t>
            </a:r>
            <a:r>
              <a:rPr lang="cs-CZ" sz="1600" dirty="0">
                <a:uFill>
                  <a:solidFill>
                    <a:srgbClr val="000000"/>
                  </a:solidFill>
                </a:uFill>
                <a:ea typeface="Arial Unicode MS"/>
                <a:cs typeface="Times New Roman"/>
              </a:rPr>
              <a:t>D po C wraz z kwalifikacją wstępną </a:t>
            </a:r>
            <a:r>
              <a:rPr lang="cs-CZ" sz="1600" dirty="0" smtClean="0">
                <a:uFill>
                  <a:solidFill>
                    <a:srgbClr val="000000"/>
                  </a:solidFill>
                </a:uFill>
                <a:ea typeface="Arial Unicode MS"/>
                <a:cs typeface="Times New Roman"/>
              </a:rPr>
              <a:t>przyspieszoną,</a:t>
            </a:r>
            <a:endParaRPr lang="cs-CZ" sz="1600" dirty="0" smtClean="0">
              <a:uFill>
                <a:solidFill>
                  <a:srgbClr val="000000"/>
                </a:solidFill>
              </a:uFill>
              <a:ea typeface="Arial Unicode MS"/>
              <a:cs typeface="Times New Roman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0" smtClean="0">
                <a:uFill>
                  <a:solidFill>
                    <a:srgbClr val="000000"/>
                  </a:solidFill>
                </a:uFill>
                <a:ea typeface="Arial Unicode MS"/>
                <a:cs typeface="Times New Roman"/>
              </a:rPr>
              <a:t>Specjalista ds. Kadr i </a:t>
            </a:r>
            <a:r>
              <a:rPr lang="cs-CZ" sz="1600" dirty="0" smtClean="0">
                <a:uFill>
                  <a:solidFill>
                    <a:srgbClr val="000000"/>
                  </a:solidFill>
                </a:uFill>
                <a:ea typeface="Arial Unicode MS"/>
                <a:cs typeface="Times New Roman"/>
              </a:rPr>
              <a:t>płac,</a:t>
            </a:r>
            <a:endParaRPr lang="cs-CZ" sz="1600" dirty="0" smtClean="0">
              <a:uFill>
                <a:solidFill>
                  <a:srgbClr val="000000"/>
                </a:solidFill>
              </a:uFill>
              <a:ea typeface="Arial Unicode MS"/>
              <a:cs typeface="Times New Roman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0" smtClean="0">
                <a:uFill>
                  <a:solidFill>
                    <a:srgbClr val="000000"/>
                  </a:solidFill>
                </a:uFill>
                <a:ea typeface="Arial Unicode MS"/>
                <a:cs typeface="Times New Roman"/>
              </a:rPr>
              <a:t>Trener </a:t>
            </a:r>
            <a:r>
              <a:rPr lang="cs-CZ" sz="1600" dirty="0" smtClean="0">
                <a:uFill>
                  <a:solidFill>
                    <a:srgbClr val="000000"/>
                  </a:solidFill>
                </a:uFill>
                <a:ea typeface="Arial Unicode MS"/>
                <a:cs typeface="Times New Roman"/>
              </a:rPr>
              <a:t>psów,</a:t>
            </a:r>
            <a:endParaRPr lang="pl-PL" sz="1600" dirty="0">
              <a:uFill>
                <a:solidFill>
                  <a:srgbClr val="000000"/>
                </a:solidFill>
              </a:uFill>
              <a:ea typeface="Arial Unicode MS"/>
              <a:cs typeface="Arial Unicode MS"/>
            </a:endParaRPr>
          </a:p>
          <a:p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8841758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b="1" dirty="0" smtClean="0"/>
              <a:t>Aktywizacja – szkolenia </a:t>
            </a:r>
            <a:r>
              <a:rPr lang="pl-PL" sz="2400" b="1" dirty="0" smtClean="0"/>
              <a:t>finansowane z Funduszu Pracy</a:t>
            </a:r>
            <a:endParaRPr lang="pl-PL" sz="24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b="1" dirty="0"/>
              <a:t>Szkolenia grupowe </a:t>
            </a:r>
            <a:r>
              <a:rPr lang="pl-PL" sz="2400" b="1" dirty="0" smtClean="0"/>
              <a:t> </a:t>
            </a:r>
            <a:endParaRPr lang="pl-PL" sz="2400" dirty="0" smtClean="0"/>
          </a:p>
          <a:p>
            <a:r>
              <a:rPr lang="pl-PL" sz="2400" dirty="0"/>
              <a:t> </a:t>
            </a:r>
            <a:r>
              <a:rPr lang="pl-PL" sz="2400" dirty="0" smtClean="0"/>
              <a:t>- Kurs </a:t>
            </a:r>
            <a:r>
              <a:rPr lang="pl-PL" sz="2400" dirty="0"/>
              <a:t>księgowości z obsługą programów komputerowych Płatnik, </a:t>
            </a:r>
            <a:r>
              <a:rPr lang="pl-PL" sz="2400" dirty="0" smtClean="0"/>
              <a:t>Symfonia – przeszkolono 9 osób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573704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marL="838200" indent="-833438" eaLnBrk="1" hangingPunct="1">
              <a:buClrTx/>
              <a:buFontTx/>
              <a:buNone/>
              <a:tabLst>
                <a:tab pos="838200" algn="l"/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  <a:tab pos="10329863" algn="l"/>
                <a:tab pos="10779125" algn="l"/>
                <a:tab pos="10780713" algn="l"/>
              </a:tabLst>
            </a:pPr>
            <a:r>
              <a:rPr lang="pl-PL" altLang="pl-PL" sz="2800" b="1" dirty="0" smtClean="0">
                <a:latin typeface="Book Antiqua" pitchFamily="18" charset="0"/>
              </a:rPr>
              <a:t>Środki przeznaczone na aktywizację </a:t>
            </a:r>
            <a:r>
              <a:rPr lang="pl-PL" altLang="pl-PL" sz="2800" b="1" dirty="0" smtClean="0">
                <a:latin typeface="Book Antiqua" pitchFamily="18" charset="0"/>
              </a:rPr>
              <a:t>osób bezrobotnych </a:t>
            </a:r>
            <a:r>
              <a:rPr lang="pl-PL" altLang="pl-PL" sz="2800" b="1" dirty="0" smtClean="0">
                <a:latin typeface="Book Antiqua" pitchFamily="18" charset="0"/>
              </a:rPr>
              <a:t>w 2018 r.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68875"/>
          </a:xfrm>
        </p:spPr>
        <p:txBody>
          <a:bodyPr/>
          <a:lstStyle/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latin typeface="Book Antiqua" pitchFamily="18" charset="0"/>
              </a:rPr>
              <a:t>    </a:t>
            </a:r>
            <a:r>
              <a:rPr lang="pl-PL" altLang="pl-PL" sz="2400" dirty="0" smtClean="0">
                <a:latin typeface="Book Antiqua" pitchFamily="18" charset="0"/>
              </a:rPr>
              <a:t>Łączna kwota przyznana dla Powiatu Kołobrzeskiego wynosi </a:t>
            </a:r>
            <a:r>
              <a:rPr lang="pl-PL" altLang="pl-PL" sz="2400" b="1" dirty="0" smtClean="0">
                <a:latin typeface="Book Antiqua" pitchFamily="18" charset="0"/>
              </a:rPr>
              <a:t>6.091.200,00 zł</a:t>
            </a:r>
            <a:endParaRPr lang="pl-PL" altLang="pl-PL" sz="2400" dirty="0" smtClean="0">
              <a:latin typeface="Book Antiqua" pitchFamily="18" charset="0"/>
            </a:endParaRPr>
          </a:p>
          <a:p>
            <a:pPr marL="338138" indent="-338138" algn="just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latin typeface="Book Antiqua" pitchFamily="18" charset="0"/>
              </a:rPr>
              <a:t>Kwota Funduszu Pracy przeznaczona na realizację zadań w zakresie przeciwdziałania bezrobociu </a:t>
            </a:r>
            <a:br>
              <a:rPr lang="pl-PL" altLang="pl-PL" sz="2400" dirty="0" smtClean="0">
                <a:latin typeface="Book Antiqua" pitchFamily="18" charset="0"/>
              </a:rPr>
            </a:br>
            <a:r>
              <a:rPr lang="pl-PL" altLang="pl-PL" sz="2400" dirty="0" smtClean="0">
                <a:latin typeface="Book Antiqua" pitchFamily="18" charset="0"/>
              </a:rPr>
              <a:t>i promocji zatrudnienia w 2018 r. wynosi (w tym na realizację art. 150f oraz KFS)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itchFamily="18" charset="0"/>
              </a:rPr>
              <a:t> 3.687.778,00 zł</a:t>
            </a:r>
            <a:endParaRPr lang="pl-PL" altLang="pl-PL" sz="2400" dirty="0" smtClean="0">
              <a:latin typeface="Book Antiqua" pitchFamily="18" charset="0"/>
            </a:endParaRP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latin typeface="Book Antiqua" pitchFamily="18" charset="0"/>
              </a:rPr>
              <a:t>na zadania współfinansowane ze środków EFS </a:t>
            </a:r>
          </a:p>
          <a:p>
            <a:pPr marL="0" indent="0" eaLnBrk="1" hangingPunct="1">
              <a:lnSpc>
                <a:spcPct val="90000"/>
              </a:lnSpc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>
                <a:latin typeface="Book Antiqua" pitchFamily="18" charset="0"/>
              </a:rPr>
              <a:t>	</a:t>
            </a:r>
            <a:r>
              <a:rPr lang="pl-PL" altLang="pl-PL" sz="2400" dirty="0" smtClean="0">
                <a:latin typeface="Book Antiqua" pitchFamily="18" charset="0"/>
              </a:rPr>
              <a:t>(POWER – </a:t>
            </a:r>
            <a:r>
              <a:rPr lang="pl-PL" altLang="pl-PL" sz="2400" b="1" dirty="0" smtClean="0">
                <a:latin typeface="Book Antiqua" pitchFamily="18" charset="0"/>
              </a:rPr>
              <a:t>1.109.810,00</a:t>
            </a:r>
            <a:r>
              <a:rPr lang="pl-PL" altLang="pl-PL" sz="2400" dirty="0">
                <a:latin typeface="Book Antiqua" pitchFamily="18" charset="0"/>
              </a:rPr>
              <a:t> </a:t>
            </a:r>
            <a:r>
              <a:rPr lang="pl-PL" altLang="pl-PL" sz="2400" dirty="0" smtClean="0">
                <a:latin typeface="Book Antiqua" pitchFamily="18" charset="0"/>
              </a:rPr>
              <a:t>zł  RPO – </a:t>
            </a:r>
            <a:r>
              <a:rPr lang="pl-PL" altLang="pl-PL" sz="2400" b="1" dirty="0" smtClean="0">
                <a:latin typeface="Book Antiqua" pitchFamily="18" charset="0"/>
              </a:rPr>
              <a:t>1.293.612,00 zł</a:t>
            </a:r>
            <a:r>
              <a:rPr lang="pl-PL" altLang="pl-PL" sz="2400" i="1" dirty="0" smtClean="0">
                <a:latin typeface="Book Antiqua" pitchFamily="18" charset="0"/>
              </a:rPr>
              <a:t>)</a:t>
            </a:r>
          </a:p>
          <a:p>
            <a:pPr marL="0" indent="0" eaLnBrk="1" hangingPunct="1">
              <a:lnSpc>
                <a:spcPct val="90000"/>
              </a:lnSpc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i="1" dirty="0">
                <a:latin typeface="Book Antiqua" pitchFamily="18" charset="0"/>
              </a:rPr>
              <a:t> </a:t>
            </a:r>
            <a:r>
              <a:rPr lang="pl-PL" altLang="pl-PL" sz="2400" i="1" dirty="0" smtClean="0">
                <a:latin typeface="Book Antiqua" pitchFamily="18" charset="0"/>
              </a:rPr>
              <a:t>    </a:t>
            </a:r>
            <a:r>
              <a:rPr lang="pl-PL" altLang="pl-PL" sz="2400" dirty="0" smtClean="0">
                <a:latin typeface="Book Antiqua" pitchFamily="18" charset="0"/>
              </a:rPr>
              <a:t> łączna kwota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itchFamily="18" charset="0"/>
              </a:rPr>
              <a:t>2.403.422,00 zł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dirty="0" smtClean="0"/>
              <a:t>Pozostałe środki wydatkowane przez PUP                w Kołobrzegu w okresie </a:t>
            </a:r>
            <a:br>
              <a:rPr lang="pl-PL" altLang="pl-PL" sz="2800" b="1" dirty="0" smtClean="0"/>
            </a:br>
            <a:r>
              <a:rPr lang="pl-PL" altLang="pl-PL" sz="2800" b="1" dirty="0" smtClean="0"/>
              <a:t>od 01.01.2018 r. do 31.11.2018 r.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552" y="1988840"/>
            <a:ext cx="8229600" cy="4525963"/>
          </a:xfrm>
        </p:spPr>
        <p:txBody>
          <a:bodyPr/>
          <a:lstStyle/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wysokość wypłaconych zasiłków –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2.213.465,29 zł</a:t>
            </a:r>
            <a:endParaRPr lang="pl-PL" altLang="pl-PL" sz="24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składka zdrowotna dla osób bez świadczeń, finansowana z budżetu Wojewody –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645.505,85 zł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składka zdrowotna dla osób pobierających świadczenie –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164.094,80 zł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przeciętna liczba bezrobotnych, za które opłacono składkę zdrowotną w miesiącu –   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1053 </a:t>
            </a:r>
            <a:r>
              <a:rPr lang="pl-PL" altLang="pl-PL" sz="2400" dirty="0" smtClean="0">
                <a:solidFill>
                  <a:schemeClr val="tx1"/>
                </a:solidFill>
              </a:rPr>
              <a:t>osoby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body"/>
          </p:nvPr>
        </p:nvSpPr>
        <p:spPr>
          <a:xfrm>
            <a:off x="755650" y="981075"/>
            <a:ext cx="7858125" cy="2232025"/>
          </a:xfrm>
          <a:extLst/>
        </p:spPr>
        <p:txBody>
          <a:bodyPr anchor="t"/>
          <a:lstStyle/>
          <a:p>
            <a:pPr marL="342900" indent="-338138" eaLnBrk="1" hangingPunct="1">
              <a:lnSpc>
                <a:spcPct val="90000"/>
              </a:lnSpc>
              <a:spcBef>
                <a:spcPts val="9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600" b="1" i="1" dirty="0"/>
              <a:t>Dziękuję za uwagę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2800" b="1" i="1" dirty="0"/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http://pupkolobrzeg.finn.pl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www.facebook.com/pupkolobrzeg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3200" b="1" dirty="0"/>
          </a:p>
        </p:txBody>
      </p:sp>
      <p:graphicFrame>
        <p:nvGraphicFramePr>
          <p:cNvPr id="18608" name="Object 176"/>
          <p:cNvGraphicFramePr>
            <a:graphicFrameLocks noChangeAspect="1"/>
          </p:cNvGraphicFramePr>
          <p:nvPr/>
        </p:nvGraphicFramePr>
        <p:xfrm>
          <a:off x="3779838" y="4076700"/>
          <a:ext cx="1728787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70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4076700"/>
                        <a:ext cx="1728787" cy="1150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224136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dirty="0" smtClean="0"/>
              <a:t> na obszarze kraju, terenie Powiatu Kołobrzeskiego oraz Województwa Zachodniopomorskiego</a:t>
            </a:r>
            <a:r>
              <a:rPr lang="pl-PL" altLang="pl-PL" sz="2000" b="1" dirty="0" smtClean="0"/>
              <a:t>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porównywalnie lipiec - sierpień 2017/2018 r.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8335853"/>
              </p:ext>
            </p:extLst>
          </p:nvPr>
        </p:nvGraphicFramePr>
        <p:xfrm>
          <a:off x="900113" y="1340768"/>
          <a:ext cx="7632700" cy="3776888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864096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58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Lipiec 2017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(1457 osób)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7,0%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9,0%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770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      Lipiec 2018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2,6%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(737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5,9 %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2821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Sierpień 2017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4,8%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(1376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7,0%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9,0%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444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Sierpień 2018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2,4%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(697 osób)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5,8%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224136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dirty="0" smtClean="0"/>
              <a:t> na obszarze kraju, terenie Powiatu Kołobrzeskiego oraz Województwa Zachodniopomorskiego</a:t>
            </a:r>
            <a:r>
              <a:rPr lang="pl-PL" altLang="pl-PL" sz="2000" b="1" dirty="0" smtClean="0"/>
              <a:t>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porównywalnie wrzesień - październik 2017/2018 r.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036425"/>
              </p:ext>
            </p:extLst>
          </p:nvPr>
        </p:nvGraphicFramePr>
        <p:xfrm>
          <a:off x="900113" y="1340768"/>
          <a:ext cx="7632700" cy="3776888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864096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58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Wrzesień 2017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4,8 %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(1374 osoby)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6,8 %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8,9 %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770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   Wrzesień 2018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2,6 %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(753 osoby)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5,7 %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2821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Październik 2017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4,8 %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(1376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6,6 %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8,6 %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444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Październik 2018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2,7 %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(772 osoby)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5,7 %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7,2 %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64621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-663575"/>
            <a:ext cx="8158163" cy="15716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800" b="1" smtClean="0"/>
              <a:t>Liczba zarejestrowanych osób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29600" cy="4525963"/>
          </a:xfrm>
        </p:spPr>
        <p:txBody>
          <a:bodyPr/>
          <a:lstStyle/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u="sng" dirty="0" smtClean="0"/>
              <a:t>na dzień 30.11.2018 r</a:t>
            </a:r>
            <a:r>
              <a:rPr lang="pl-PL" altLang="pl-PL" sz="2400" dirty="0" smtClean="0"/>
              <a:t>. zarejestrowane były </a:t>
            </a:r>
            <a:r>
              <a:rPr lang="pl-PL" altLang="pl-PL" sz="2400" b="1" dirty="0" smtClean="0"/>
              <a:t>744 </a:t>
            </a:r>
            <a:r>
              <a:rPr lang="pl-PL" altLang="pl-PL" sz="2400" dirty="0" smtClean="0">
                <a:solidFill>
                  <a:schemeClr val="tx1"/>
                </a:solidFill>
              </a:rPr>
              <a:t>osoby, w tym 414 kobiet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    dla porównania: 30.11.2017 r. zarejestrowane były 1422 osoby </a:t>
            </a:r>
            <a:r>
              <a:rPr lang="pl-PL" altLang="pl-PL" sz="2400" dirty="0">
                <a:solidFill>
                  <a:schemeClr val="tx1"/>
                </a:solidFill>
              </a:rPr>
              <a:t>– nastąpił spadek o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678</a:t>
            </a:r>
            <a:r>
              <a:rPr lang="pl-PL" altLang="pl-PL" sz="2400" dirty="0" smtClean="0">
                <a:solidFill>
                  <a:schemeClr val="tx1"/>
                </a:solidFill>
              </a:rPr>
              <a:t> </a:t>
            </a:r>
            <a:r>
              <a:rPr lang="pl-PL" altLang="pl-PL" sz="2400" dirty="0">
                <a:solidFill>
                  <a:schemeClr val="tx1"/>
                </a:solidFill>
              </a:rPr>
              <a:t>osób</a:t>
            </a:r>
            <a:r>
              <a:rPr lang="pl-PL" altLang="pl-PL" sz="2400" dirty="0" smtClean="0">
                <a:solidFill>
                  <a:schemeClr val="tx1"/>
                </a:solidFill>
              </a:rPr>
              <a:t>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b="1" dirty="0" smtClean="0">
              <a:solidFill>
                <a:schemeClr val="tx1"/>
              </a:solidFill>
            </a:endParaRPr>
          </a:p>
          <a:p>
            <a:pPr marL="338138" indent="-338138" algn="just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641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osób, tj. 86% ogółu stanowiły osoby poprzednio pracujące, 31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 w tej grupie to osoby zwolnione             z przyczyn dotyczących zakładu pracy;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61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 tj. 8% ogółu stanowiły osoby niepełnosprawne;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9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-242888"/>
            <a:ext cx="8229600" cy="1368426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>
                <a:solidFill>
                  <a:schemeClr val="tx1"/>
                </a:solidFill>
              </a:rPr>
              <a:t>Bezrobotni będący w szczególnej sytuacji na rynku pracy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5543550"/>
          </a:xfrm>
        </p:spPr>
        <p:txBody>
          <a:bodyPr/>
          <a:lstStyle/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1) </a:t>
            </a:r>
            <a:r>
              <a:rPr lang="pl-PL" altLang="pl-PL" sz="1800" dirty="0" smtClean="0"/>
              <a:t>do 30 roku życia – 163 osoby </a:t>
            </a:r>
            <a:r>
              <a:rPr lang="pl-PL" altLang="pl-PL" sz="1800" dirty="0"/>
              <a:t>z ogółu osób bezrobotnych</a:t>
            </a:r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2) długotrwale bezrobotni – </a:t>
            </a:r>
            <a:r>
              <a:rPr lang="pl-PL" altLang="pl-PL" sz="1800" dirty="0" smtClean="0"/>
              <a:t>230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3) powyżej 50 roku życia </a:t>
            </a:r>
            <a:r>
              <a:rPr lang="pl-PL" altLang="pl-PL" sz="1800" dirty="0" smtClean="0"/>
              <a:t>– 239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4) </a:t>
            </a:r>
            <a:r>
              <a:rPr lang="pl-PL" altLang="pl-PL" sz="1800" dirty="0" smtClean="0"/>
              <a:t>posiadający co najmniej jedno dziecko do 6 roku życia – 150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5) n</a:t>
            </a:r>
            <a:r>
              <a:rPr lang="pl-PL" altLang="pl-PL" sz="1800" dirty="0" smtClean="0"/>
              <a:t>iepełnosprawni - 61 osób </a:t>
            </a:r>
            <a:endParaRPr lang="pl-PL" altLang="pl-PL" sz="1800" dirty="0"/>
          </a:p>
          <a:p>
            <a:pPr marL="0" indent="0" eaLnBrk="1" hangingPunct="1"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1800" dirty="0"/>
          </a:p>
        </p:txBody>
      </p:sp>
      <p:sp>
        <p:nvSpPr>
          <p:cNvPr id="8381" name="Rectangle 3"/>
          <p:cNvSpPr>
            <a:spLocks noChangeArrowheads="1"/>
          </p:cNvSpPr>
          <p:nvPr/>
        </p:nvSpPr>
        <p:spPr bwMode="auto">
          <a:xfrm>
            <a:off x="0" y="2109788"/>
            <a:ext cx="9144000" cy="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l-PL"/>
          </a:p>
        </p:txBody>
      </p:sp>
      <p:graphicFrame>
        <p:nvGraphicFramePr>
          <p:cNvPr id="8378" name="Object 1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3152536"/>
              </p:ext>
            </p:extLst>
          </p:nvPr>
        </p:nvGraphicFramePr>
        <p:xfrm>
          <a:off x="1259632" y="2564904"/>
          <a:ext cx="6219180" cy="44668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44" name="Wykres" r:id="rId4" imgW="4581436" imgH="3295619" progId="MSGraph.Chart.8">
                  <p:embed followColorScheme="full"/>
                </p:oleObj>
              </mc:Choice>
              <mc:Fallback>
                <p:oleObj name="Wykres" r:id="rId4" imgW="4581436" imgH="3295619" progId="MSGraph.Chart.8">
                  <p:embed followColorScheme="full"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564904"/>
                        <a:ext cx="6219180" cy="446689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3600" b="1" smtClean="0"/>
              <a:t>Ilość osób w podziale na poszczególne profile pomocy</a:t>
            </a:r>
          </a:p>
        </p:txBody>
      </p:sp>
      <p:sp>
        <p:nvSpPr>
          <p:cNvPr id="37890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l-PL" sz="2000" dirty="0" smtClean="0"/>
              <a:t>Stan na 07.12.2018r.</a:t>
            </a:r>
          </a:p>
          <a:p>
            <a:pPr algn="just" eaLnBrk="1" hangingPunct="1">
              <a:lnSpc>
                <a:spcPct val="150000"/>
              </a:lnSpc>
            </a:pPr>
            <a:r>
              <a:rPr lang="pl-PL" dirty="0" smtClean="0"/>
              <a:t>Profil pomocy I – </a:t>
            </a:r>
            <a:r>
              <a:rPr lang="pl-PL" dirty="0"/>
              <a:t> </a:t>
            </a:r>
            <a:r>
              <a:rPr lang="pl-PL" b="1" dirty="0" smtClean="0"/>
              <a:t>0</a:t>
            </a:r>
          </a:p>
          <a:p>
            <a:pPr algn="just" eaLnBrk="1" hangingPunct="1">
              <a:lnSpc>
                <a:spcPct val="150000"/>
              </a:lnSpc>
            </a:pPr>
            <a:r>
              <a:rPr lang="pl-PL" dirty="0" smtClean="0"/>
              <a:t>Profil pomocy II – </a:t>
            </a:r>
            <a:r>
              <a:rPr lang="pl-PL" b="1" dirty="0" smtClean="0"/>
              <a:t>642 osoby</a:t>
            </a:r>
          </a:p>
          <a:p>
            <a:pPr eaLnBrk="1" hangingPunct="1">
              <a:lnSpc>
                <a:spcPct val="150000"/>
              </a:lnSpc>
            </a:pPr>
            <a:r>
              <a:rPr lang="pl-PL" dirty="0" smtClean="0"/>
              <a:t>Profil pomocy III – </a:t>
            </a:r>
            <a:r>
              <a:rPr lang="pl-PL" b="1" dirty="0" smtClean="0"/>
              <a:t>7</a:t>
            </a:r>
            <a:r>
              <a:rPr lang="pl-PL" dirty="0" smtClean="0"/>
              <a:t> </a:t>
            </a:r>
            <a:r>
              <a:rPr lang="pl-PL" b="1" dirty="0" smtClean="0"/>
              <a:t>osób</a:t>
            </a:r>
            <a:endParaRPr lang="pl-PL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086725" cy="88265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3600" smtClean="0"/>
              <a:t>Współpraca z pracodawcami</a:t>
            </a:r>
            <a:r>
              <a:rPr lang="pl-PL" altLang="pl-PL" sz="2800" b="1" smtClean="0"/>
              <a:t/>
            </a:r>
            <a:br>
              <a:rPr lang="pl-PL" altLang="pl-PL" sz="2800" b="1" smtClean="0"/>
            </a:br>
            <a:endParaRPr lang="pl-PL" altLang="pl-PL" sz="2800" b="1" smtClean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900113"/>
            <a:ext cx="8229600" cy="5624512"/>
          </a:xfrm>
        </p:spPr>
        <p:txBody>
          <a:bodyPr/>
          <a:lstStyle/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   </a:t>
            </a:r>
            <a:endParaRPr lang="pl-PL" altLang="pl-PL" sz="2800" b="1" dirty="0">
              <a:solidFill>
                <a:schemeClr val="tx1"/>
              </a:solidFill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	</a:t>
            </a:r>
            <a:r>
              <a:rPr lang="pl-PL" altLang="pl-PL" sz="2800" dirty="0" smtClean="0">
                <a:solidFill>
                  <a:schemeClr val="tx1"/>
                </a:solidFill>
              </a:rPr>
              <a:t>Od 01.01.2018 r. do 30.11.2018 r. do Powiatowego Urzędu Pracy w Kołobrzegu wpłynęło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1769</a:t>
            </a:r>
            <a:r>
              <a:rPr lang="pl-PL" altLang="pl-PL" sz="2800" dirty="0" smtClean="0">
                <a:solidFill>
                  <a:schemeClr val="tx1"/>
                </a:solidFill>
              </a:rPr>
              <a:t>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ofert pracy </a:t>
            </a:r>
            <a:r>
              <a:rPr lang="pl-PL" altLang="pl-PL" sz="2800" dirty="0" smtClean="0">
                <a:solidFill>
                  <a:schemeClr val="tx1"/>
                </a:solidFill>
              </a:rPr>
              <a:t>na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 3201 stanowisk</a:t>
            </a:r>
            <a:r>
              <a:rPr lang="pl-PL" altLang="pl-PL" sz="2800" dirty="0" smtClean="0">
                <a:solidFill>
                  <a:schemeClr val="tx1"/>
                </a:solidFill>
              </a:rPr>
              <a:t>. </a:t>
            </a:r>
            <a:endParaRPr lang="pl-PL" altLang="pl-PL" sz="2400" dirty="0" smtClean="0">
              <a:solidFill>
                <a:schemeClr val="tx1"/>
              </a:solidFill>
            </a:endParaRPr>
          </a:p>
          <a:p>
            <a:pPr marL="0" indent="0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0" indent="0" algn="just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     </a:t>
            </a:r>
            <a:r>
              <a:rPr lang="pl-PL" altLang="pl-PL" sz="2800" dirty="0" smtClean="0">
                <a:solidFill>
                  <a:schemeClr val="tx1"/>
                </a:solidFill>
              </a:rPr>
              <a:t>Od 01.01.2018 r. - 30.112018 r. doradcy klienta   </a:t>
            </a:r>
            <a:br>
              <a:rPr lang="pl-PL" altLang="pl-PL" sz="2800" dirty="0" smtClean="0">
                <a:solidFill>
                  <a:schemeClr val="tx1"/>
                </a:solidFill>
              </a:rPr>
            </a:br>
            <a:r>
              <a:rPr lang="pl-PL" altLang="pl-PL" sz="2800" dirty="0" smtClean="0">
                <a:solidFill>
                  <a:schemeClr val="tx1"/>
                </a:solidFill>
              </a:rPr>
              <a:t>     wydali:</a:t>
            </a:r>
          </a:p>
          <a:p>
            <a:pPr marL="457200" indent="-457200" algn="just" eaLnBrk="1" hangingPunct="1">
              <a:buFontTx/>
              <a:buChar char="-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4145 skierowań </a:t>
            </a:r>
            <a:r>
              <a:rPr lang="pl-PL" altLang="pl-PL" sz="2800" dirty="0" smtClean="0">
                <a:solidFill>
                  <a:schemeClr val="tx1"/>
                </a:solidFill>
              </a:rPr>
              <a:t>do pracy, </a:t>
            </a:r>
          </a:p>
          <a:p>
            <a:pPr marL="0" indent="0" algn="just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</a:rPr>
              <a:t>-   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249 skierowań </a:t>
            </a:r>
            <a:r>
              <a:rPr lang="pl-PL" altLang="pl-PL" sz="2800" dirty="0">
                <a:solidFill>
                  <a:schemeClr val="tx1"/>
                </a:solidFill>
              </a:rPr>
              <a:t>na </a:t>
            </a:r>
            <a:r>
              <a:rPr lang="pl-PL" altLang="pl-PL" sz="2800" dirty="0" smtClean="0">
                <a:solidFill>
                  <a:schemeClr val="tx1"/>
                </a:solidFill>
              </a:rPr>
              <a:t>staż</a:t>
            </a:r>
            <a:r>
              <a:rPr lang="pl-PL" altLang="pl-PL" sz="2800" dirty="0">
                <a:solidFill>
                  <a:schemeClr val="tx1"/>
                </a:solidFill>
              </a:rPr>
              <a:t>.</a:t>
            </a:r>
            <a:endParaRPr lang="pl-PL" altLang="pl-PL" sz="2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smtClean="0"/>
              <a:t>Współpraca z pracodawcami -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68760"/>
            <a:ext cx="8224838" cy="4852640"/>
          </a:xfrm>
        </p:spPr>
        <p:txBody>
          <a:bodyPr/>
          <a:lstStyle/>
          <a:p>
            <a:pPr marL="0" indent="0" algn="just"/>
            <a:r>
              <a:rPr lang="pl-PL" sz="2400" dirty="0" smtClean="0"/>
              <a:t>Od </a:t>
            </a:r>
            <a:r>
              <a:rPr lang="pl-PL" sz="2400" b="1" dirty="0" smtClean="0"/>
              <a:t>01.01.2018 r. </a:t>
            </a:r>
            <a:r>
              <a:rPr lang="pl-PL" sz="2400" b="1" dirty="0"/>
              <a:t>d</a:t>
            </a:r>
            <a:r>
              <a:rPr lang="pl-PL" sz="2400" b="1" dirty="0" smtClean="0"/>
              <a:t>o 30.11.2018 r. </a:t>
            </a:r>
            <a:r>
              <a:rPr lang="pl-PL" sz="2400" dirty="0" smtClean="0"/>
              <a:t>do Powiatowego Urzędu Pracy w Kołobrzegu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400" dirty="0" smtClean="0"/>
              <a:t> wpłynęły </a:t>
            </a:r>
            <a:r>
              <a:rPr lang="pl-PL" sz="2400" b="1" dirty="0" smtClean="0"/>
              <a:t>2962 oświadczenia </a:t>
            </a:r>
            <a:r>
              <a:rPr lang="pl-PL" sz="2400" dirty="0" smtClean="0"/>
              <a:t>o zamiarze powierzenia wykonywania pracy obywatelowi Republiki Armenii, Republiki Białorusi, Republiki Gruzji, Republiki Mołdowy, Federacji Rosyjskiej lub Ukrainy</a:t>
            </a:r>
            <a:r>
              <a:rPr lang="pl-PL" sz="2400" dirty="0"/>
              <a:t>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400" dirty="0" smtClean="0"/>
              <a:t>przyjęto </a:t>
            </a:r>
            <a:r>
              <a:rPr lang="pl-PL" sz="2400" dirty="0"/>
              <a:t>do realizacji </a:t>
            </a:r>
            <a:r>
              <a:rPr lang="pl-PL" sz="2400" b="1" dirty="0" smtClean="0"/>
              <a:t>235 wniosków </a:t>
            </a:r>
            <a:r>
              <a:rPr lang="pl-PL" sz="2400" dirty="0" smtClean="0"/>
              <a:t>o </a:t>
            </a:r>
            <a:r>
              <a:rPr lang="pl-PL" sz="2400" dirty="0"/>
              <a:t>wydanie </a:t>
            </a:r>
            <a:r>
              <a:rPr lang="pl-PL" sz="2400" b="1" dirty="0"/>
              <a:t>zezwolenia na pracę </a:t>
            </a:r>
            <a:r>
              <a:rPr lang="pl-PL" sz="2400" b="1" dirty="0" smtClean="0"/>
              <a:t>sezonową </a:t>
            </a:r>
            <a:r>
              <a:rPr lang="pl-PL" sz="2400" dirty="0" smtClean="0"/>
              <a:t>cudzoziemców.</a:t>
            </a:r>
          </a:p>
          <a:p>
            <a:pPr marL="0" indent="0" algn="just"/>
            <a:r>
              <a:rPr lang="pl-PL" sz="2400" dirty="0" smtClean="0"/>
              <a:t>Starosta wydał </a:t>
            </a:r>
            <a:r>
              <a:rPr lang="pl-PL" sz="2400" b="1" dirty="0" smtClean="0"/>
              <a:t>98 informacji </a:t>
            </a:r>
            <a:r>
              <a:rPr lang="pl-PL" sz="2400" dirty="0"/>
              <a:t>nt. możliwości    zaspokojenia potrzeb kadrowych podmiotu </a:t>
            </a:r>
            <a:r>
              <a:rPr lang="pl-PL" sz="2400" dirty="0" smtClean="0"/>
              <a:t>powierzającego wykonanie pracy </a:t>
            </a:r>
            <a:r>
              <a:rPr lang="pl-PL" sz="2400" dirty="0"/>
              <a:t>cudzoziemcowi w oparciu o rejestr osób bezrobotnych i poszukujących pracy</a:t>
            </a:r>
            <a:endParaRPr lang="pl-PL" sz="2400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/>
              <a:t>Podjęcia pracy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101013" cy="4535487"/>
          </a:xfrm>
        </p:spPr>
        <p:txBody>
          <a:bodyPr/>
          <a:lstStyle/>
          <a:p>
            <a:pPr marL="0" indent="0" algn="just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   Od 01.01.2018 r. do  30.10.2018 r.  w Powiecie Kołobrzeskim pracę podjęło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1465</a:t>
            </a:r>
            <a:r>
              <a:rPr lang="pl-PL" altLang="pl-PL" sz="2800" dirty="0" smtClean="0">
                <a:solidFill>
                  <a:schemeClr val="tx1"/>
                </a:solidFill>
              </a:rPr>
              <a:t> osób  bezrobotnych, z czego: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pracę niesubsydiowaną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1053 osoby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pracę 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412 osób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       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6737</TotalTime>
  <Words>620</Words>
  <Application>Microsoft Office PowerPoint</Application>
  <PresentationFormat>Pokaz na ekranie (4:3)</PresentationFormat>
  <Paragraphs>144</Paragraphs>
  <Slides>16</Slides>
  <Notes>10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2</vt:i4>
      </vt:variant>
      <vt:variant>
        <vt:lpstr>Tytuły slajdów</vt:lpstr>
      </vt:variant>
      <vt:variant>
        <vt:i4>16</vt:i4>
      </vt:variant>
    </vt:vector>
  </HeadingPairs>
  <TitlesOfParts>
    <vt:vector size="19" baseType="lpstr">
      <vt:lpstr>Projekt domyślny</vt:lpstr>
      <vt:lpstr>Microsoft Word Picture</vt:lpstr>
      <vt:lpstr>Wykres</vt:lpstr>
      <vt:lpstr>Powiatowy Urząd Pracy  w Kołobrzegu</vt:lpstr>
      <vt:lpstr>Stopa bezrobocia (stosunek osób bezrobotnych do ludności aktywnej zawodowo) na obszarze kraju, terenie Powiatu Kołobrzeskiego oraz Województwa Zachodniopomorskiego  porównywalnie lipiec - sierpień 2017/2018 r.</vt:lpstr>
      <vt:lpstr>Stopa bezrobocia (stosunek osób bezrobotnych do ludności aktywnej zawodowo) na obszarze kraju, terenie Powiatu Kołobrzeskiego oraz Województwa Zachodniopomorskiego  porównywalnie wrzesień - październik 2017/2018 r.</vt:lpstr>
      <vt:lpstr>    Liczba zarejestrowanych osób</vt:lpstr>
      <vt:lpstr>Bezrobotni będący w szczególnej sytuacji na rynku pracy</vt:lpstr>
      <vt:lpstr>Ilość osób w podziale na poszczególne profile pomocy</vt:lpstr>
      <vt:lpstr>Współpraca z pracodawcami </vt:lpstr>
      <vt:lpstr>Współpraca z pracodawcami - c.d.</vt:lpstr>
      <vt:lpstr>Podjęcia pracy</vt:lpstr>
      <vt:lpstr>Aktywizacja – szkolenia finansowane w ramach projektów Europejskiego Funduszu Społecznego</vt:lpstr>
      <vt:lpstr>Aktywizacja – szkolenia finansowane w ramach projektów Europejskiego Funduszu Społecznego</vt:lpstr>
      <vt:lpstr>Aktywizacja – szkolenia finansowane z Funduszu Pracy</vt:lpstr>
      <vt:lpstr>Aktywizacja – szkolenia finansowane z Funduszu Pracy</vt:lpstr>
      <vt:lpstr>Środki przeznaczone na aktywizację osób bezrobotnych w 2018 r.</vt:lpstr>
      <vt:lpstr>Pozostałe środki wydatkowane przez PUP                w Kołobrzegu w okresie  od 01.01.2018 r. do 31.11.2018 r.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Powiatowy Urząd Pracy  w Kołobrzegu</dc:title>
  <dc:creator>PUP K-G</dc:creator>
  <cp:lastModifiedBy>lenovo</cp:lastModifiedBy>
  <cp:revision>559</cp:revision>
  <cp:lastPrinted>2018-12-05T09:04:45Z</cp:lastPrinted>
  <dcterms:created xsi:type="dcterms:W3CDTF">2009-09-25T08:36:06Z</dcterms:created>
  <dcterms:modified xsi:type="dcterms:W3CDTF">2018-12-10T14:10:41Z</dcterms:modified>
</cp:coreProperties>
</file>