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312" r:id="rId4"/>
    <p:sldId id="259" r:id="rId5"/>
    <p:sldId id="261" r:id="rId6"/>
    <p:sldId id="293" r:id="rId7"/>
    <p:sldId id="264" r:id="rId8"/>
    <p:sldId id="306" r:id="rId9"/>
    <p:sldId id="266" r:id="rId10"/>
    <p:sldId id="308" r:id="rId11"/>
    <p:sldId id="307" r:id="rId12"/>
    <p:sldId id="310" r:id="rId13"/>
    <p:sldId id="309" r:id="rId14"/>
    <p:sldId id="268" r:id="rId15"/>
    <p:sldId id="270" r:id="rId16"/>
    <p:sldId id="271" r:id="rId17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56" y="-26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2018-12-10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6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30.11.2018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1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Aktywizacja – </a:t>
            </a:r>
            <a:r>
              <a:rPr lang="pl-PL" sz="2400" b="1" dirty="0" smtClean="0"/>
              <a:t>szkolenia finansowane </a:t>
            </a:r>
            <a:r>
              <a:rPr lang="pl-PL" sz="2400" b="1" dirty="0"/>
              <a:t>w ramach </a:t>
            </a:r>
            <a:r>
              <a:rPr lang="pl-PL" sz="2400" b="1" dirty="0" smtClean="0"/>
              <a:t>projektów Europejskiego Funduszu Społecznego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pl-PL" sz="2000" b="1" dirty="0">
                <a:ea typeface="Calibri"/>
                <a:cs typeface="Times New Roman"/>
              </a:rPr>
              <a:t>Szkolenia indywidualne: </a:t>
            </a:r>
            <a:r>
              <a:rPr lang="pl-PL" sz="2000" b="1" dirty="0" smtClean="0">
                <a:ea typeface="Calibri"/>
                <a:cs typeface="Times New Roman"/>
              </a:rPr>
              <a:t>przeszkolono 34 </a:t>
            </a:r>
            <a:r>
              <a:rPr lang="pl-PL" sz="2000" b="1" dirty="0">
                <a:ea typeface="Calibri"/>
                <a:cs typeface="Times New Roman"/>
              </a:rPr>
              <a:t>osoby</a:t>
            </a:r>
            <a:endParaRPr lang="pl-PL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</a:t>
            </a:r>
            <a:r>
              <a:rPr lang="pl-PL" sz="2000" dirty="0">
                <a:ea typeface="Calibri"/>
                <a:cs typeface="Times New Roman"/>
              </a:rPr>
              <a:t>obsługi i konserwacji urządzeń </a:t>
            </a:r>
            <a:r>
              <a:rPr lang="pl-PL" sz="2000" dirty="0" smtClean="0">
                <a:ea typeface="Calibri"/>
                <a:cs typeface="Times New Roman"/>
              </a:rPr>
              <a:t>energetycznych </a:t>
            </a:r>
            <a:r>
              <a:rPr lang="pl-PL" sz="2000" dirty="0">
                <a:ea typeface="Calibri"/>
                <a:cs typeface="Times New Roman"/>
              </a:rPr>
              <a:t>o napięciu </a:t>
            </a:r>
            <a:r>
              <a:rPr lang="pl-PL" sz="2000" dirty="0" smtClean="0">
                <a:ea typeface="Calibri"/>
                <a:cs typeface="Times New Roman"/>
              </a:rPr>
              <a:t/>
            </a:r>
            <a:br>
              <a:rPr lang="pl-PL" sz="2000" dirty="0" smtClean="0">
                <a:ea typeface="Calibri"/>
                <a:cs typeface="Times New Roman"/>
              </a:rPr>
            </a:br>
            <a:r>
              <a:rPr lang="pl-PL" sz="2000" dirty="0" smtClean="0">
                <a:ea typeface="Calibri"/>
                <a:cs typeface="Times New Roman"/>
              </a:rPr>
              <a:t>do </a:t>
            </a:r>
            <a:r>
              <a:rPr lang="pl-PL" sz="2000" dirty="0">
                <a:ea typeface="Calibri"/>
                <a:cs typeface="Times New Roman"/>
              </a:rPr>
              <a:t>1 kV;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Prawo </a:t>
            </a:r>
            <a:r>
              <a:rPr lang="pl-PL" sz="2000" dirty="0">
                <a:ea typeface="Calibri"/>
                <a:cs typeface="Times New Roman"/>
              </a:rPr>
              <a:t>jazdy kat. D + kwalifikacja wstępna przyśpieszona;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</a:t>
            </a:r>
            <a:r>
              <a:rPr lang="pl-PL" sz="2000" dirty="0">
                <a:ea typeface="Calibri"/>
                <a:cs typeface="Times New Roman"/>
              </a:rPr>
              <a:t>operatora koparko-ładowarki;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Spawacz </a:t>
            </a:r>
            <a:r>
              <a:rPr lang="pl-PL" sz="2000" dirty="0">
                <a:ea typeface="Calibri"/>
                <a:cs typeface="Times New Roman"/>
              </a:rPr>
              <a:t>MAG,MIG,TIG;</a:t>
            </a: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operator </a:t>
            </a:r>
            <a:r>
              <a:rPr lang="pl-PL" sz="2000" dirty="0">
                <a:ea typeface="Calibri"/>
                <a:cs typeface="Times New Roman"/>
              </a:rPr>
              <a:t>wózka </a:t>
            </a:r>
            <a:r>
              <a:rPr lang="pl-PL" sz="2000" dirty="0" smtClean="0">
                <a:ea typeface="Calibri"/>
                <a:cs typeface="Times New Roman"/>
              </a:rPr>
              <a:t>widłowego;</a:t>
            </a:r>
            <a:endParaRPr lang="pl-PL" sz="2000" dirty="0">
              <a:ea typeface="Calibri"/>
              <a:cs typeface="Times New Roman"/>
            </a:endParaRPr>
          </a:p>
          <a:p>
            <a:pPr marL="177800" indent="-177800"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Kierowca samochodu ciężarowego (</a:t>
            </a:r>
            <a:r>
              <a:rPr lang="pl-PL" sz="2000" dirty="0">
                <a:ea typeface="Calibri"/>
                <a:cs typeface="Times New Roman"/>
              </a:rPr>
              <a:t>prawo jazdy kategorii </a:t>
            </a:r>
            <a:r>
              <a:rPr lang="pl-PL" sz="2000" dirty="0" smtClean="0">
                <a:ea typeface="Calibri"/>
                <a:cs typeface="Times New Roman"/>
              </a:rPr>
              <a:t>C+E wraz     z </a:t>
            </a:r>
            <a:r>
              <a:rPr lang="pl-PL" sz="2000" dirty="0">
                <a:ea typeface="Calibri"/>
                <a:cs typeface="Times New Roman"/>
              </a:rPr>
              <a:t>kwalifikacją wstępną przyspieszoną kat. C</a:t>
            </a:r>
            <a:r>
              <a:rPr lang="pl-PL" sz="2000" dirty="0" smtClean="0">
                <a:ea typeface="Calibri"/>
                <a:cs typeface="Times New Roman"/>
              </a:rPr>
              <a:t>,);</a:t>
            </a:r>
            <a:endParaRPr lang="pl-PL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000" dirty="0" smtClean="0">
                <a:ea typeface="Calibri"/>
                <a:cs typeface="Times New Roman"/>
              </a:rPr>
              <a:t>- Kurs </a:t>
            </a:r>
            <a:r>
              <a:rPr lang="pl-PL" sz="2000" dirty="0">
                <a:ea typeface="Calibri"/>
                <a:cs typeface="Times New Roman"/>
              </a:rPr>
              <a:t>na spawacza metodą TIG 141 i elektrodą </a:t>
            </a:r>
            <a:r>
              <a:rPr lang="pl-PL" sz="2000" dirty="0" smtClean="0">
                <a:ea typeface="Calibri"/>
                <a:cs typeface="Times New Roman"/>
              </a:rPr>
              <a:t>otuloną </a:t>
            </a:r>
            <a:r>
              <a:rPr lang="pl-PL" sz="2000" dirty="0" smtClean="0">
                <a:ea typeface="Calibri"/>
                <a:cs typeface="Times New Roman"/>
              </a:rPr>
              <a:t>111;</a:t>
            </a:r>
            <a:endParaRPr lang="pl-PL" sz="2000" dirty="0">
              <a:ea typeface="Calibri"/>
              <a:cs typeface="Times New Roman"/>
            </a:endParaRP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4113747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Aktywizacja – szkolenia </a:t>
            </a:r>
            <a:r>
              <a:rPr lang="pl-PL" sz="2400" b="1" dirty="0" smtClean="0"/>
              <a:t>finansowane w </a:t>
            </a:r>
            <a:r>
              <a:rPr lang="pl-PL" sz="2400" b="1" dirty="0" smtClean="0"/>
              <a:t>ramach </a:t>
            </a:r>
            <a:r>
              <a:rPr lang="pl-PL" sz="2400" b="1" dirty="0"/>
              <a:t>projektów Europejskiego Funduszu Społecznego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pl-PL" sz="2400" b="1" dirty="0">
                <a:ea typeface="Calibri"/>
                <a:cs typeface="Times New Roman"/>
              </a:rPr>
              <a:t>Szkolenie grupowe: </a:t>
            </a:r>
            <a:endParaRPr lang="pl-PL" sz="2400" b="1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400" b="1" dirty="0">
                <a:ea typeface="Calibri"/>
                <a:cs typeface="Times New Roman"/>
              </a:rPr>
              <a:t> </a:t>
            </a:r>
            <a:endParaRPr lang="pl-PL" sz="2400" b="1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400" dirty="0" smtClean="0">
                <a:ea typeface="Calibri"/>
                <a:cs typeface="Times New Roman"/>
              </a:rPr>
              <a:t>-</a:t>
            </a:r>
            <a:r>
              <a:rPr lang="pl-PL" sz="2400" b="1" dirty="0" smtClean="0">
                <a:ea typeface="Calibri"/>
                <a:cs typeface="Times New Roman"/>
              </a:rPr>
              <a:t> </a:t>
            </a:r>
            <a:r>
              <a:rPr lang="pl-PL" sz="2400" dirty="0" smtClean="0">
                <a:ea typeface="Calibri"/>
                <a:cs typeface="Times New Roman"/>
              </a:rPr>
              <a:t>Kurs </a:t>
            </a:r>
            <a:r>
              <a:rPr lang="pl-PL" sz="2400" dirty="0">
                <a:ea typeface="Calibri"/>
                <a:cs typeface="Times New Roman"/>
              </a:rPr>
              <a:t>obsługi i konserwacji </a:t>
            </a:r>
            <a:r>
              <a:rPr lang="pl-PL" sz="2400" dirty="0" smtClean="0">
                <a:ea typeface="Calibri"/>
                <a:cs typeface="Times New Roman"/>
              </a:rPr>
              <a:t>urządzeń </a:t>
            </a:r>
            <a:r>
              <a:rPr lang="pl-PL" sz="2400" dirty="0">
                <a:ea typeface="Calibri"/>
                <a:cs typeface="Times New Roman"/>
              </a:rPr>
              <a:t>energetycznych </a:t>
            </a:r>
            <a:r>
              <a:rPr lang="pl-PL" sz="2400" dirty="0" smtClean="0">
                <a:ea typeface="Calibri"/>
                <a:cs typeface="Times New Roman"/>
              </a:rPr>
              <a:t/>
            </a:r>
            <a:br>
              <a:rPr lang="pl-PL" sz="2400" dirty="0" smtClean="0">
                <a:ea typeface="Calibri"/>
                <a:cs typeface="Times New Roman"/>
              </a:rPr>
            </a:br>
            <a:r>
              <a:rPr lang="pl-PL" sz="2400" dirty="0" smtClean="0">
                <a:ea typeface="Calibri"/>
                <a:cs typeface="Times New Roman"/>
              </a:rPr>
              <a:t>o napięciu </a:t>
            </a:r>
            <a:r>
              <a:rPr lang="pl-PL" sz="2400" dirty="0">
                <a:ea typeface="Calibri"/>
                <a:cs typeface="Times New Roman"/>
              </a:rPr>
              <a:t>do 1 kV – </a:t>
            </a:r>
            <a:r>
              <a:rPr lang="pl-PL" sz="2400" dirty="0" smtClean="0">
                <a:ea typeface="Calibri"/>
                <a:cs typeface="Times New Roman"/>
              </a:rPr>
              <a:t>przeszkolono 10 </a:t>
            </a:r>
            <a:r>
              <a:rPr lang="pl-PL" sz="2400" dirty="0">
                <a:ea typeface="Calibri"/>
                <a:cs typeface="Times New Roman"/>
              </a:rPr>
              <a:t>osób</a:t>
            </a:r>
            <a:endParaRPr lang="pl-PL" sz="2400" dirty="0">
              <a:latin typeface="Calibri"/>
              <a:ea typeface="Calibri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4965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Aktywizacja – </a:t>
            </a:r>
            <a:r>
              <a:rPr lang="pl-PL" sz="2400" b="1" dirty="0" smtClean="0"/>
              <a:t>szkolenia finansowane </a:t>
            </a:r>
            <a:r>
              <a:rPr lang="pl-PL" sz="2400" b="1" dirty="0"/>
              <a:t>z </a:t>
            </a:r>
            <a:r>
              <a:rPr lang="pl-PL" sz="2400" b="1" dirty="0" smtClean="0"/>
              <a:t>Funduszu Pracy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268760"/>
            <a:ext cx="8142486" cy="485264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>
                <a:ea typeface="Calibri"/>
                <a:cs typeface="Times New Roman"/>
              </a:rPr>
              <a:t> </a:t>
            </a:r>
            <a:r>
              <a:rPr lang="pl-PL" sz="2000" b="1" dirty="0" smtClean="0">
                <a:ea typeface="Calibri"/>
                <a:cs typeface="Times New Roman"/>
              </a:rPr>
              <a:t>Szkolenie </a:t>
            </a:r>
            <a:r>
              <a:rPr lang="pl-PL" sz="2000" b="1" dirty="0">
                <a:ea typeface="Calibri"/>
                <a:cs typeface="Times New Roman"/>
              </a:rPr>
              <a:t>indywidualne – </a:t>
            </a:r>
            <a:r>
              <a:rPr lang="pl-PL" sz="2000" b="1" dirty="0" smtClean="0">
                <a:ea typeface="Calibri"/>
                <a:cs typeface="Times New Roman"/>
              </a:rPr>
              <a:t>14 </a:t>
            </a:r>
            <a:r>
              <a:rPr lang="pl-PL" sz="2000" b="1" dirty="0">
                <a:ea typeface="Calibri"/>
                <a:cs typeface="Times New Roman"/>
              </a:rPr>
              <a:t>osób</a:t>
            </a:r>
            <a:endParaRPr lang="pl-PL" sz="20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l-PL" sz="1600" dirty="0" smtClean="0">
                <a:ea typeface="Calibri"/>
                <a:cs typeface="Times New Roman"/>
              </a:rPr>
              <a:t>Kurs </a:t>
            </a:r>
            <a:r>
              <a:rPr lang="pl-PL" sz="1600" dirty="0">
                <a:ea typeface="Calibri"/>
                <a:cs typeface="Times New Roman"/>
              </a:rPr>
              <a:t>masażu I </a:t>
            </a:r>
            <a:r>
              <a:rPr lang="pl-PL" sz="1600" dirty="0" err="1">
                <a:ea typeface="Calibri"/>
                <a:cs typeface="Times New Roman"/>
              </a:rPr>
              <a:t>i</a:t>
            </a:r>
            <a:r>
              <a:rPr lang="pl-PL" sz="1600" dirty="0">
                <a:ea typeface="Calibri"/>
                <a:cs typeface="Times New Roman"/>
              </a:rPr>
              <a:t> II stopnia z </a:t>
            </a:r>
            <a:r>
              <a:rPr lang="pl-PL" sz="1600" dirty="0" smtClean="0">
                <a:ea typeface="Calibri"/>
                <a:cs typeface="Times New Roman"/>
              </a:rPr>
              <a:t>nowoczesną </a:t>
            </a:r>
            <a:r>
              <a:rPr lang="pl-PL" sz="1600" dirty="0" smtClean="0">
                <a:ea typeface="Calibri"/>
                <a:cs typeface="Times New Roman"/>
              </a:rPr>
              <a:t>fizykoterapią, terapią </a:t>
            </a:r>
            <a:r>
              <a:rPr lang="pl-PL" sz="1600" dirty="0">
                <a:ea typeface="Calibri"/>
                <a:cs typeface="Times New Roman"/>
              </a:rPr>
              <a:t>tkanek </a:t>
            </a:r>
            <a:r>
              <a:rPr lang="pl-PL" sz="1600" dirty="0" smtClean="0">
                <a:ea typeface="Calibri"/>
                <a:cs typeface="Times New Roman"/>
              </a:rPr>
              <a:t>miękkich </a:t>
            </a:r>
            <a:br>
              <a:rPr lang="pl-PL" sz="1600" dirty="0" smtClean="0">
                <a:ea typeface="Calibri"/>
                <a:cs typeface="Times New Roman"/>
              </a:rPr>
            </a:br>
            <a:r>
              <a:rPr lang="pl-PL" sz="1600" dirty="0" smtClean="0">
                <a:ea typeface="Calibri"/>
                <a:cs typeface="Times New Roman"/>
              </a:rPr>
              <a:t>i </a:t>
            </a:r>
            <a:r>
              <a:rPr lang="pl-PL" sz="1600" dirty="0">
                <a:ea typeface="Calibri"/>
                <a:cs typeface="Times New Roman"/>
              </a:rPr>
              <a:t>masażem </a:t>
            </a:r>
            <a:r>
              <a:rPr lang="pl-PL" sz="1600" dirty="0" smtClean="0">
                <a:ea typeface="Calibri"/>
                <a:cs typeface="Times New Roman"/>
              </a:rPr>
              <a:t>orientalnym oraz </a:t>
            </a:r>
            <a:r>
              <a:rPr lang="pl-PL" sz="1600" dirty="0" smtClean="0">
                <a:ea typeface="Calibri"/>
                <a:cs typeface="Times New Roman"/>
              </a:rPr>
              <a:t>biomasażem</a:t>
            </a:r>
            <a:r>
              <a:rPr lang="pl-PL" sz="1600" dirty="0">
                <a:ea typeface="Calibri"/>
                <a:cs typeface="Times New Roman"/>
              </a:rPr>
              <a:t>,</a:t>
            </a:r>
            <a:endParaRPr lang="pl-PL" sz="1600" dirty="0" smtClean="0">
              <a:ea typeface="Calibri"/>
              <a:cs typeface="Times New Roman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l-PL" sz="1600" dirty="0" smtClean="0">
                <a:ea typeface="Calibri"/>
                <a:cs typeface="Times New Roman"/>
              </a:rPr>
              <a:t> Kurs manicure </a:t>
            </a:r>
            <a:r>
              <a:rPr lang="en-US" sz="1600" dirty="0" smtClean="0">
                <a:ea typeface="Calibri"/>
                <a:cs typeface="Times New Roman"/>
              </a:rPr>
              <a:t>Basic almond&amp;Oval-żel, </a:t>
            </a:r>
            <a:endParaRPr lang="pl-PL" sz="1600" dirty="0" smtClean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dirty="0" smtClean="0">
                <a:ea typeface="Calibri"/>
                <a:cs typeface="Times New Roman"/>
              </a:rPr>
              <a:t>-     Kurs </a:t>
            </a:r>
            <a:r>
              <a:rPr lang="pl-PL" sz="1600" dirty="0">
                <a:ea typeface="Calibri"/>
                <a:cs typeface="Times New Roman"/>
              </a:rPr>
              <a:t>animacji czasu </a:t>
            </a:r>
            <a:r>
              <a:rPr lang="pl-PL" sz="1600" dirty="0" smtClean="0">
                <a:ea typeface="Calibri"/>
                <a:cs typeface="Times New Roman"/>
              </a:rPr>
              <a:t>wolnego, </a:t>
            </a:r>
            <a:r>
              <a:rPr lang="pl-PL" sz="1600" dirty="0">
                <a:ea typeface="Calibri"/>
                <a:cs typeface="Times New Roman"/>
              </a:rPr>
              <a:t>Pierwszej </a:t>
            </a:r>
            <a:r>
              <a:rPr lang="pl-PL" sz="1600" dirty="0" smtClean="0">
                <a:ea typeface="Calibri"/>
                <a:cs typeface="Times New Roman"/>
              </a:rPr>
              <a:t>pomocy, Wychowawcy wypoczynku,</a:t>
            </a:r>
            <a:endParaRPr lang="pl-PL" sz="16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dirty="0">
                <a:ea typeface="Calibri"/>
                <a:cs typeface="Times New Roman"/>
              </a:rPr>
              <a:t>- </a:t>
            </a:r>
            <a:r>
              <a:rPr lang="pl-PL" sz="1600" dirty="0" smtClean="0">
                <a:ea typeface="Calibri"/>
                <a:cs typeface="Times New Roman"/>
              </a:rPr>
              <a:t>    Prawo </a:t>
            </a:r>
            <a:r>
              <a:rPr lang="pl-PL" sz="1600" dirty="0">
                <a:ea typeface="Calibri"/>
                <a:cs typeface="Times New Roman"/>
              </a:rPr>
              <a:t>jazdy kat. C wraz z kwalifikacją wstępną </a:t>
            </a:r>
            <a:r>
              <a:rPr lang="pl-PL" sz="1600" dirty="0" smtClean="0">
                <a:ea typeface="Calibri"/>
                <a:cs typeface="Times New Roman"/>
              </a:rPr>
              <a:t>przyspieszoną</a:t>
            </a:r>
            <a:r>
              <a:rPr lang="pl-PL" sz="1600" dirty="0">
                <a:ea typeface="Calibri"/>
                <a:cs typeface="Times New Roman"/>
              </a:rPr>
              <a:t> </a:t>
            </a:r>
            <a:r>
              <a:rPr lang="pl-PL" sz="1600" dirty="0" smtClean="0">
                <a:ea typeface="Calibri"/>
                <a:cs typeface="Times New Roman"/>
              </a:rPr>
              <a:t>kat. </a:t>
            </a:r>
            <a:r>
              <a:rPr lang="pl-PL" sz="1600" dirty="0">
                <a:ea typeface="Calibri"/>
                <a:cs typeface="Times New Roman"/>
              </a:rPr>
              <a:t>C, </a:t>
            </a:r>
            <a:r>
              <a:rPr lang="pl-PL" sz="1600" dirty="0" smtClean="0">
                <a:ea typeface="Calibri"/>
                <a:cs typeface="Times New Roman"/>
              </a:rPr>
              <a:t>CE,</a:t>
            </a:r>
            <a:endParaRPr lang="pl-PL" sz="16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1600" spc="-10" dirty="0">
                <a:ea typeface="Times New Roman"/>
                <a:cs typeface="Courier New"/>
              </a:rPr>
              <a:t>- </a:t>
            </a:r>
            <a:r>
              <a:rPr lang="pl-PL" sz="1600" spc="-10" dirty="0" smtClean="0">
                <a:ea typeface="Times New Roman"/>
                <a:cs typeface="Courier New"/>
              </a:rPr>
              <a:t>    Kurs </a:t>
            </a:r>
            <a:r>
              <a:rPr lang="pl-PL" sz="1600" spc="-10" dirty="0">
                <a:ea typeface="Times New Roman"/>
                <a:cs typeface="Courier New"/>
              </a:rPr>
              <a:t>obsługi i konserwacji urządzeń energetycznych o napięciu do 1 </a:t>
            </a:r>
            <a:r>
              <a:rPr lang="pl-PL" sz="1600" spc="-10" dirty="0" smtClean="0">
                <a:ea typeface="Times New Roman"/>
                <a:cs typeface="Courier New"/>
              </a:rPr>
              <a:t>kV,</a:t>
            </a:r>
            <a:endParaRPr lang="pl-PL" sz="1600" dirty="0">
              <a:uFill>
                <a:solidFill>
                  <a:srgbClr val="000000"/>
                </a:solidFill>
              </a:uFill>
              <a:ea typeface="Arial Unicode MS"/>
              <a:cs typeface="Arial Unicode M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-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    Usuwanie </a:t>
            </a: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wgnieceń na karoserii samochodowej bez konieczności późniejszego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lakierowania-metoda PDR, </a:t>
            </a:r>
            <a:endParaRPr lang="pl-PL" sz="1600" dirty="0">
              <a:uFill>
                <a:solidFill>
                  <a:srgbClr val="000000"/>
                </a:solidFill>
              </a:uFill>
              <a:ea typeface="Arial Unicode MS"/>
              <a:cs typeface="Arial Unicode MS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Prawo </a:t>
            </a: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jazdy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kat. </a:t>
            </a:r>
            <a:r>
              <a:rPr lang="cs-CZ" sz="1600" dirty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D po C wraz z kwalifikacją wstępną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przyspieszoną,</a:t>
            </a:r>
            <a:endParaRPr lang="cs-CZ" sz="1600" dirty="0" smtClean="0">
              <a:uFill>
                <a:solidFill>
                  <a:srgbClr val="000000"/>
                </a:solidFill>
              </a:uFill>
              <a:ea typeface="Arial Unicode MS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Specjalista ds. Kadr i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płac,</a:t>
            </a:r>
            <a:endParaRPr lang="cs-CZ" sz="1600" dirty="0" smtClean="0">
              <a:uFill>
                <a:solidFill>
                  <a:srgbClr val="000000"/>
                </a:solidFill>
              </a:uFill>
              <a:ea typeface="Arial Unicode MS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Trener </a:t>
            </a:r>
            <a:r>
              <a:rPr lang="cs-CZ" sz="1600" dirty="0" smtClean="0">
                <a:uFill>
                  <a:solidFill>
                    <a:srgbClr val="000000"/>
                  </a:solidFill>
                </a:uFill>
                <a:ea typeface="Arial Unicode MS"/>
                <a:cs typeface="Times New Roman"/>
              </a:rPr>
              <a:t>psów,</a:t>
            </a:r>
            <a:endParaRPr lang="pl-PL" sz="1600" dirty="0">
              <a:uFill>
                <a:solidFill>
                  <a:srgbClr val="000000"/>
                </a:solidFill>
              </a:uFill>
              <a:ea typeface="Arial Unicode MS"/>
              <a:cs typeface="Arial Unicode MS"/>
            </a:endParaRPr>
          </a:p>
          <a:p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884175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Aktywizacja – szkolenia </a:t>
            </a:r>
            <a:r>
              <a:rPr lang="pl-PL" sz="2400" b="1" dirty="0" smtClean="0"/>
              <a:t>finansowane z Funduszu Pracy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dirty="0"/>
              <a:t>Szkolenia grupowe </a:t>
            </a:r>
            <a:r>
              <a:rPr lang="pl-PL" sz="2400" b="1" dirty="0" smtClean="0"/>
              <a:t> </a:t>
            </a:r>
            <a:endParaRPr lang="pl-PL" sz="2400" dirty="0" smtClean="0"/>
          </a:p>
          <a:p>
            <a:r>
              <a:rPr lang="pl-PL" sz="2400" dirty="0"/>
              <a:t> </a:t>
            </a:r>
            <a:r>
              <a:rPr lang="pl-PL" sz="2400" dirty="0" smtClean="0"/>
              <a:t>- Kurs </a:t>
            </a:r>
            <a:r>
              <a:rPr lang="pl-PL" sz="2400" dirty="0"/>
              <a:t>księgowości z obsługą programów komputerowych Płatnik, </a:t>
            </a:r>
            <a:r>
              <a:rPr lang="pl-PL" sz="2400" dirty="0" smtClean="0"/>
              <a:t>Symfonia – przeszkolono 9 osób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573704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</a:t>
            </a:r>
            <a:r>
              <a:rPr lang="pl-PL" altLang="pl-PL" sz="2800" b="1" dirty="0" smtClean="0">
                <a:latin typeface="Book Antiqua" pitchFamily="18" charset="0"/>
              </a:rPr>
              <a:t>osób bezrobotnych </a:t>
            </a:r>
            <a:r>
              <a:rPr lang="pl-PL" altLang="pl-PL" sz="2800" b="1" dirty="0" smtClean="0">
                <a:latin typeface="Book Antiqua" pitchFamily="18" charset="0"/>
              </a:rPr>
              <a:t>w 2018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przyznana dla Powiatu Kołobrzeskiego wynosi </a:t>
            </a:r>
            <a:r>
              <a:rPr lang="pl-PL" altLang="pl-PL" sz="2400" b="1" dirty="0" smtClean="0">
                <a:latin typeface="Book Antiqua" pitchFamily="18" charset="0"/>
              </a:rPr>
              <a:t>6.091.200,00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Funduszu Pracy przeznaczona na realizację zadań w zakresie przeciwdziałania bezrobociu </a:t>
            </a:r>
            <a:br>
              <a:rPr lang="pl-PL" altLang="pl-PL" sz="2400" dirty="0" smtClean="0">
                <a:latin typeface="Book Antiqua" pitchFamily="18" charset="0"/>
              </a:rPr>
            </a:br>
            <a:r>
              <a:rPr lang="pl-PL" altLang="pl-PL" sz="2400" dirty="0" smtClean="0">
                <a:latin typeface="Book Antiqua" pitchFamily="18" charset="0"/>
              </a:rPr>
              <a:t>i promocji zatrudnienia w 2018 r. wynosi (w tym na realizację art. 150f oraz KFS)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3.687.778,00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	</a:t>
            </a:r>
            <a:r>
              <a:rPr lang="pl-PL" altLang="pl-PL" sz="2400" dirty="0" smtClean="0">
                <a:latin typeface="Book Antiqua" pitchFamily="18" charset="0"/>
              </a:rPr>
              <a:t>(POWER – </a:t>
            </a:r>
            <a:r>
              <a:rPr lang="pl-PL" altLang="pl-PL" sz="2400" b="1" dirty="0" smtClean="0">
                <a:latin typeface="Book Antiqua" pitchFamily="18" charset="0"/>
              </a:rPr>
              <a:t>1.109.810,00</a:t>
            </a: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zł  RPO – </a:t>
            </a:r>
            <a:r>
              <a:rPr lang="pl-PL" altLang="pl-PL" sz="2400" b="1" dirty="0" smtClean="0">
                <a:latin typeface="Book Antiqua" pitchFamily="18" charset="0"/>
              </a:rPr>
              <a:t>1.293.612,00 zł</a:t>
            </a:r>
            <a:r>
              <a:rPr lang="pl-PL" altLang="pl-PL" sz="2400" i="1" dirty="0" smtClean="0">
                <a:latin typeface="Book Antiqua" pitchFamily="18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łączna kwota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2.403.422,00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01.01.2018 r. do 31.11.2018 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wysokość wypłaconych zasiłków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2.213.465,29 zł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bez świadczeń, finansowana z budżetu Wojewody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645.505,85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164.094,80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1053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7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porównywalnie lipiec - sierpień 2017/2018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335853"/>
              </p:ext>
            </p:extLst>
          </p:nvPr>
        </p:nvGraphicFramePr>
        <p:xfrm>
          <a:off x="900113" y="1340768"/>
          <a:ext cx="7632700" cy="3776888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409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(1457 osób)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0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      Lipiec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(737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Sierpień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(1376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9,0%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(697 osób)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5,8%</a:t>
                      </a: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porównywalnie wrzesień - październik 2017/2018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036425"/>
              </p:ext>
            </p:extLst>
          </p:nvPr>
        </p:nvGraphicFramePr>
        <p:xfrm>
          <a:off x="900113" y="1340768"/>
          <a:ext cx="7632700" cy="3776888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4096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(1374 osoby)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0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   Wrzesień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(753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Październik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(1376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Październik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(772 osoby)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462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30.11.2018 r</a:t>
            </a:r>
            <a:r>
              <a:rPr lang="pl-PL" altLang="pl-PL" sz="2400" dirty="0" smtClean="0"/>
              <a:t>. zarejestrowane były </a:t>
            </a:r>
            <a:r>
              <a:rPr lang="pl-PL" altLang="pl-PL" sz="2400" b="1" dirty="0" smtClean="0"/>
              <a:t>744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osoby, w tym 414 kobiet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30.11.2017 r. zarejestrowane były 1422 osoby </a:t>
            </a:r>
            <a:r>
              <a:rPr lang="pl-PL" altLang="pl-PL" sz="2400" dirty="0">
                <a:solidFill>
                  <a:schemeClr val="tx1"/>
                </a:solidFill>
              </a:rPr>
              <a:t>– nastąpił spadek 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678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>
                <a:solidFill>
                  <a:schemeClr val="tx1"/>
                </a:solidFill>
              </a:rPr>
              <a:t>osób</a:t>
            </a:r>
            <a:r>
              <a:rPr lang="pl-PL" altLang="pl-PL" sz="2400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algn="just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641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tj. 86% ogółu stanowiły osoby poprzednio pracujące, 31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61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tj. 8% ogółu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163 osoby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230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239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150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- 61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152536"/>
              </p:ext>
            </p:extLst>
          </p:nvPr>
        </p:nvGraphicFramePr>
        <p:xfrm>
          <a:off x="1259632" y="2564904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44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564904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Stan na 07.12.2018r.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b="1" dirty="0" smtClean="0"/>
              <a:t>0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</a:t>
            </a:r>
            <a:r>
              <a:rPr lang="pl-PL" b="1" dirty="0" smtClean="0"/>
              <a:t>642 osoby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– </a:t>
            </a:r>
            <a:r>
              <a:rPr lang="pl-PL" b="1" dirty="0" smtClean="0"/>
              <a:t>7</a:t>
            </a:r>
            <a:r>
              <a:rPr lang="pl-PL" dirty="0" smtClean="0"/>
              <a:t>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01.01.2018 r. do 30.11.2018 r. do Powiatowego Urzędu Pracy w Kołobrzegu 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1769</a:t>
            </a:r>
            <a:r>
              <a:rPr lang="pl-PL" altLang="pl-PL" sz="2800" dirty="0" smtClean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ofert pracy </a:t>
            </a:r>
            <a:r>
              <a:rPr lang="pl-PL" altLang="pl-PL" sz="2800" dirty="0" smtClean="0">
                <a:solidFill>
                  <a:schemeClr val="tx1"/>
                </a:solidFill>
              </a:rPr>
              <a:t>na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3201 stanowisk</a:t>
            </a:r>
            <a:r>
              <a:rPr lang="pl-PL" altLang="pl-PL" sz="2800" dirty="0" smtClean="0">
                <a:solidFill>
                  <a:schemeClr val="tx1"/>
                </a:solidFill>
              </a:rPr>
              <a:t>.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 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01.01.2018 r. - 30.112018 r. doradcy klienta   </a:t>
            </a:r>
            <a:br>
              <a:rPr lang="pl-PL" altLang="pl-PL" sz="2800" dirty="0" smtClean="0">
                <a:solidFill>
                  <a:schemeClr val="tx1"/>
                </a:solidFill>
              </a:rPr>
            </a:br>
            <a:r>
              <a:rPr lang="pl-PL" altLang="pl-PL" sz="2800" dirty="0" smtClean="0">
                <a:solidFill>
                  <a:schemeClr val="tx1"/>
                </a:solidFill>
              </a:rPr>
              <a:t>    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4145 skierowań </a:t>
            </a:r>
            <a:r>
              <a:rPr lang="pl-PL" altLang="pl-PL" sz="2800" dirty="0" smtClean="0">
                <a:solidFill>
                  <a:schemeClr val="tx1"/>
                </a:solidFill>
              </a:rPr>
              <a:t>do pracy, 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-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249 skierowań </a:t>
            </a:r>
            <a:r>
              <a:rPr lang="pl-PL" altLang="pl-PL" sz="2800" dirty="0">
                <a:solidFill>
                  <a:schemeClr val="tx1"/>
                </a:solidFill>
              </a:rPr>
              <a:t>na </a:t>
            </a:r>
            <a:r>
              <a:rPr lang="pl-PL" altLang="pl-PL" sz="2800" dirty="0" smtClean="0">
                <a:solidFill>
                  <a:schemeClr val="tx1"/>
                </a:solidFill>
              </a:rPr>
              <a:t>staż</a:t>
            </a:r>
            <a:r>
              <a:rPr lang="pl-PL" altLang="pl-PL" sz="2800" dirty="0">
                <a:solidFill>
                  <a:schemeClr val="tx1"/>
                </a:solidFill>
              </a:rPr>
              <a:t>.</a:t>
            </a:r>
            <a:endParaRPr lang="pl-PL" altLang="pl-PL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224838" cy="4852640"/>
          </a:xfrm>
        </p:spPr>
        <p:txBody>
          <a:bodyPr/>
          <a:lstStyle/>
          <a:p>
            <a:pPr marL="0" indent="0" algn="just"/>
            <a:r>
              <a:rPr lang="pl-PL" sz="2400" dirty="0" smtClean="0"/>
              <a:t>Od </a:t>
            </a:r>
            <a:r>
              <a:rPr lang="pl-PL" sz="2400" b="1" dirty="0" smtClean="0"/>
              <a:t>01.01.2018 r. </a:t>
            </a:r>
            <a:r>
              <a:rPr lang="pl-PL" sz="2400" b="1" dirty="0"/>
              <a:t>d</a:t>
            </a:r>
            <a:r>
              <a:rPr lang="pl-PL" sz="2400" b="1" dirty="0" smtClean="0"/>
              <a:t>o 30.11.2018 r. </a:t>
            </a:r>
            <a:r>
              <a:rPr lang="pl-PL" sz="2400" dirty="0" smtClean="0"/>
              <a:t>do Powiatowego Urzędu Pracy 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wpłynęły </a:t>
            </a:r>
            <a:r>
              <a:rPr lang="pl-PL" sz="2400" b="1" dirty="0" smtClean="0"/>
              <a:t>2962 oświadczenia </a:t>
            </a:r>
            <a:r>
              <a:rPr lang="pl-PL" sz="2400" dirty="0" smtClean="0"/>
              <a:t>o zamiarze powierzenia wykonywania pracy obywatelowi Republiki Armenii, Republiki Białorusi, Republiki Gruzji, Republiki Mołdowy, Federacji Rosyjskiej lub Ukrainy</a:t>
            </a:r>
            <a:r>
              <a:rPr lang="pl-PL" sz="2400" dirty="0"/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przyjęto </a:t>
            </a:r>
            <a:r>
              <a:rPr lang="pl-PL" sz="2400" dirty="0"/>
              <a:t>do realizacji </a:t>
            </a:r>
            <a:r>
              <a:rPr lang="pl-PL" sz="2400" b="1" dirty="0" smtClean="0"/>
              <a:t>235 wniosków </a:t>
            </a:r>
            <a:r>
              <a:rPr lang="pl-PL" sz="2400" dirty="0" smtClean="0"/>
              <a:t>o </a:t>
            </a:r>
            <a:r>
              <a:rPr lang="pl-PL" sz="2400" dirty="0"/>
              <a:t>wydanie </a:t>
            </a:r>
            <a:r>
              <a:rPr lang="pl-PL" sz="2400" b="1" dirty="0"/>
              <a:t>zezwolenia na pracę </a:t>
            </a:r>
            <a:r>
              <a:rPr lang="pl-PL" sz="2400" b="1" dirty="0" smtClean="0"/>
              <a:t>sezonową </a:t>
            </a:r>
            <a:r>
              <a:rPr lang="pl-PL" sz="2400" dirty="0" smtClean="0"/>
              <a:t>cudzoziemców.</a:t>
            </a:r>
          </a:p>
          <a:p>
            <a:pPr marL="0" indent="0" algn="just"/>
            <a:r>
              <a:rPr lang="pl-PL" sz="2400" dirty="0" smtClean="0"/>
              <a:t>Starosta wydał </a:t>
            </a:r>
            <a:r>
              <a:rPr lang="pl-PL" sz="2400" b="1" dirty="0" smtClean="0"/>
              <a:t>98 informacji </a:t>
            </a:r>
            <a:r>
              <a:rPr lang="pl-PL" sz="2400" dirty="0"/>
              <a:t>nt. możliwości    zaspokojenia potrzeb kadrowych podmiotu </a:t>
            </a:r>
            <a:r>
              <a:rPr lang="pl-PL" sz="2400" dirty="0" smtClean="0"/>
              <a:t>powierzającego wykonanie pracy </a:t>
            </a:r>
            <a:r>
              <a:rPr lang="pl-PL" sz="2400" dirty="0"/>
              <a:t>cudzoziemcowi w oparciu o rejestr osób bezrobotnych i poszukujących pracy</a:t>
            </a:r>
            <a:endParaRPr lang="pl-PL" sz="24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01.01.2018 r. do  30.10.2018 r.  w Powiecie Kołobrzeskim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1465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 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1053 osoby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412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6737</TotalTime>
  <Words>620</Words>
  <Application>Microsoft Office PowerPoint</Application>
  <PresentationFormat>Pokaz na ekranie (4:3)</PresentationFormat>
  <Paragraphs>144</Paragraphs>
  <Slides>16</Slides>
  <Notes>10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19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porównywalnie lipiec - sierpień 2017/2018 r.</vt:lpstr>
      <vt:lpstr>Stopa bezrobocia (stosunek osób bezrobotnych do ludności aktywnej zawodowo) na obszarze kraju, terenie Powiatu Kołobrzeskiego oraz Województwa Zachodniopomorskiego  porównywalnie wrzesień - październik 2017/2018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Podjęcia pracy</vt:lpstr>
      <vt:lpstr>Aktywizacja – szkolenia finansowane w ramach projektów Europejskiego Funduszu Społecznego</vt:lpstr>
      <vt:lpstr>Aktywizacja – szkolenia finansowane w ramach projektów Europejskiego Funduszu Społecznego</vt:lpstr>
      <vt:lpstr>Aktywizacja – szkolenia finansowane z Funduszu Pracy</vt:lpstr>
      <vt:lpstr>Aktywizacja – szkolenia finansowane z Funduszu Pracy</vt:lpstr>
      <vt:lpstr>Środki przeznaczone na aktywizację osób bezrobotnych w 2018 r.</vt:lpstr>
      <vt:lpstr>Pozostałe środki wydatkowane przez PUP                w Kołobrzegu w okresie  od 01.01.2018 r. do 31.11.2018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lenovo</cp:lastModifiedBy>
  <cp:revision>559</cp:revision>
  <cp:lastPrinted>2018-12-05T09:04:45Z</cp:lastPrinted>
  <dcterms:created xsi:type="dcterms:W3CDTF">2009-09-25T08:36:06Z</dcterms:created>
  <dcterms:modified xsi:type="dcterms:W3CDTF">2018-12-10T14:10:41Z</dcterms:modified>
</cp:coreProperties>
</file>