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9" r:id="rId4"/>
    <p:sldId id="261" r:id="rId5"/>
    <p:sldId id="293" r:id="rId6"/>
    <p:sldId id="264" r:id="rId7"/>
    <p:sldId id="306" r:id="rId8"/>
    <p:sldId id="266" r:id="rId9"/>
    <p:sldId id="308" r:id="rId10"/>
    <p:sldId id="307" r:id="rId11"/>
    <p:sldId id="310" r:id="rId12"/>
    <p:sldId id="309" r:id="rId13"/>
    <p:sldId id="268" r:id="rId14"/>
    <p:sldId id="270" r:id="rId15"/>
    <p:sldId id="271" r:id="rId16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-13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2018-09-26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6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1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13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31.08.2018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Aktywizacja – szkolenia w ramach projektów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pl-PL" sz="2400" b="1" dirty="0">
                <a:ea typeface="Calibri"/>
                <a:cs typeface="Times New Roman"/>
              </a:rPr>
              <a:t>Szkolenie grupowe: </a:t>
            </a:r>
            <a:endParaRPr lang="pl-PL" sz="2400" b="1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400" b="1" dirty="0">
                <a:ea typeface="Calibri"/>
                <a:cs typeface="Times New Roman"/>
              </a:rPr>
              <a:t> </a:t>
            </a:r>
            <a:endParaRPr lang="pl-PL" sz="2400" b="1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400" dirty="0" smtClean="0">
                <a:ea typeface="Calibri"/>
                <a:cs typeface="Times New Roman"/>
              </a:rPr>
              <a:t>-</a:t>
            </a:r>
            <a:r>
              <a:rPr lang="pl-PL" sz="2400" b="1" dirty="0" smtClean="0">
                <a:ea typeface="Calibri"/>
                <a:cs typeface="Times New Roman"/>
              </a:rPr>
              <a:t> </a:t>
            </a:r>
            <a:r>
              <a:rPr lang="pl-PL" sz="2400" dirty="0" smtClean="0">
                <a:ea typeface="Calibri"/>
                <a:cs typeface="Times New Roman"/>
              </a:rPr>
              <a:t>Kurs </a:t>
            </a:r>
            <a:r>
              <a:rPr lang="pl-PL" sz="2400" dirty="0">
                <a:ea typeface="Calibri"/>
                <a:cs typeface="Times New Roman"/>
              </a:rPr>
              <a:t>obsługi i konserwacji </a:t>
            </a:r>
            <a:r>
              <a:rPr lang="pl-PL" sz="2400" dirty="0" smtClean="0">
                <a:ea typeface="Calibri"/>
                <a:cs typeface="Times New Roman"/>
              </a:rPr>
              <a:t>urządzeń </a:t>
            </a:r>
            <a:r>
              <a:rPr lang="pl-PL" sz="2400" dirty="0">
                <a:ea typeface="Calibri"/>
                <a:cs typeface="Times New Roman"/>
              </a:rPr>
              <a:t>energetycznych </a:t>
            </a:r>
            <a:r>
              <a:rPr lang="pl-PL" sz="2400" dirty="0" smtClean="0">
                <a:ea typeface="Calibri"/>
                <a:cs typeface="Times New Roman"/>
              </a:rPr>
              <a:t/>
            </a:r>
            <a:br>
              <a:rPr lang="pl-PL" sz="2400" dirty="0" smtClean="0">
                <a:ea typeface="Calibri"/>
                <a:cs typeface="Times New Roman"/>
              </a:rPr>
            </a:br>
            <a:r>
              <a:rPr lang="pl-PL" sz="2400" dirty="0" smtClean="0">
                <a:ea typeface="Calibri"/>
                <a:cs typeface="Times New Roman"/>
              </a:rPr>
              <a:t>o napięciu </a:t>
            </a:r>
            <a:r>
              <a:rPr lang="pl-PL" sz="2400" dirty="0">
                <a:ea typeface="Calibri"/>
                <a:cs typeface="Times New Roman"/>
              </a:rPr>
              <a:t>do 1 </a:t>
            </a:r>
            <a:r>
              <a:rPr lang="pl-PL" sz="2400" dirty="0" err="1">
                <a:ea typeface="Calibri"/>
                <a:cs typeface="Times New Roman"/>
              </a:rPr>
              <a:t>kV</a:t>
            </a:r>
            <a:r>
              <a:rPr lang="pl-PL" sz="2400" dirty="0">
                <a:ea typeface="Calibri"/>
                <a:cs typeface="Times New Roman"/>
              </a:rPr>
              <a:t> – </a:t>
            </a:r>
            <a:r>
              <a:rPr lang="pl-PL" sz="2400" dirty="0" smtClean="0">
                <a:ea typeface="Calibri"/>
                <a:cs typeface="Times New Roman"/>
              </a:rPr>
              <a:t>przeszkolono 10 </a:t>
            </a:r>
            <a:r>
              <a:rPr lang="pl-PL" sz="2400" dirty="0">
                <a:ea typeface="Calibri"/>
                <a:cs typeface="Times New Roman"/>
              </a:rPr>
              <a:t>osób</a:t>
            </a:r>
            <a:endParaRPr lang="pl-PL" sz="2400" dirty="0">
              <a:latin typeface="Calibri"/>
              <a:ea typeface="Calibri"/>
              <a:cs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496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Aktywizacja – szkolenia z FP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268760"/>
            <a:ext cx="8142486" cy="485264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>
                <a:ea typeface="Calibri"/>
                <a:cs typeface="Times New Roman"/>
              </a:rPr>
              <a:t> </a:t>
            </a:r>
            <a:r>
              <a:rPr lang="pl-PL" sz="2000" b="1" dirty="0" smtClean="0">
                <a:ea typeface="Calibri"/>
                <a:cs typeface="Times New Roman"/>
              </a:rPr>
              <a:t>Szkolenie </a:t>
            </a:r>
            <a:r>
              <a:rPr lang="pl-PL" sz="2000" b="1" dirty="0">
                <a:ea typeface="Calibri"/>
                <a:cs typeface="Times New Roman"/>
              </a:rPr>
              <a:t>indywidualne – 7 osób</a:t>
            </a:r>
            <a:endParaRPr lang="pl-PL" sz="20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l-PL" sz="1600" dirty="0" smtClean="0">
                <a:ea typeface="Calibri"/>
                <a:cs typeface="Times New Roman"/>
              </a:rPr>
              <a:t>Kurs </a:t>
            </a:r>
            <a:r>
              <a:rPr lang="pl-PL" sz="1600" dirty="0">
                <a:ea typeface="Calibri"/>
                <a:cs typeface="Times New Roman"/>
              </a:rPr>
              <a:t>masażu I </a:t>
            </a:r>
            <a:r>
              <a:rPr lang="pl-PL" sz="1600" dirty="0" err="1">
                <a:ea typeface="Calibri"/>
                <a:cs typeface="Times New Roman"/>
              </a:rPr>
              <a:t>i</a:t>
            </a:r>
            <a:r>
              <a:rPr lang="pl-PL" sz="1600" dirty="0">
                <a:ea typeface="Calibri"/>
                <a:cs typeface="Times New Roman"/>
              </a:rPr>
              <a:t> II stopnia z nowoczesna </a:t>
            </a:r>
            <a:r>
              <a:rPr lang="pl-PL" sz="1600" dirty="0" smtClean="0">
                <a:ea typeface="Calibri"/>
                <a:cs typeface="Times New Roman"/>
              </a:rPr>
              <a:t>fizykoterapią, terapią </a:t>
            </a:r>
            <a:r>
              <a:rPr lang="pl-PL" sz="1600" dirty="0">
                <a:ea typeface="Calibri"/>
                <a:cs typeface="Times New Roman"/>
              </a:rPr>
              <a:t>tkanek </a:t>
            </a:r>
            <a:r>
              <a:rPr lang="pl-PL" sz="1600" dirty="0" smtClean="0">
                <a:ea typeface="Calibri"/>
                <a:cs typeface="Times New Roman"/>
              </a:rPr>
              <a:t>miękkich </a:t>
            </a:r>
            <a:br>
              <a:rPr lang="pl-PL" sz="1600" dirty="0" smtClean="0">
                <a:ea typeface="Calibri"/>
                <a:cs typeface="Times New Roman"/>
              </a:rPr>
            </a:br>
            <a:r>
              <a:rPr lang="pl-PL" sz="1600" dirty="0" smtClean="0">
                <a:ea typeface="Calibri"/>
                <a:cs typeface="Times New Roman"/>
              </a:rPr>
              <a:t>i </a:t>
            </a:r>
            <a:r>
              <a:rPr lang="pl-PL" sz="1600" dirty="0">
                <a:ea typeface="Calibri"/>
                <a:cs typeface="Times New Roman"/>
              </a:rPr>
              <a:t>masażem </a:t>
            </a:r>
            <a:r>
              <a:rPr lang="pl-PL" sz="1600" dirty="0" smtClean="0">
                <a:ea typeface="Calibri"/>
                <a:cs typeface="Times New Roman"/>
              </a:rPr>
              <a:t>orientalnym oraz </a:t>
            </a:r>
            <a:r>
              <a:rPr lang="pl-PL" sz="1600" dirty="0" err="1" smtClean="0">
                <a:ea typeface="Calibri"/>
                <a:cs typeface="Times New Roman"/>
              </a:rPr>
              <a:t>biomasażem</a:t>
            </a:r>
            <a:r>
              <a:rPr lang="pl-PL" sz="1600" dirty="0">
                <a:ea typeface="Calibri"/>
                <a:cs typeface="Times New Roman"/>
              </a:rPr>
              <a:t>;</a:t>
            </a:r>
            <a:endParaRPr lang="pl-PL" sz="1600" dirty="0" smtClean="0">
              <a:ea typeface="Calibri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l-PL" sz="1600" dirty="0" smtClean="0">
                <a:ea typeface="Calibri"/>
                <a:cs typeface="Times New Roman"/>
              </a:rPr>
              <a:t> Kurs manicure </a:t>
            </a:r>
            <a:r>
              <a:rPr lang="en-US" sz="1600" dirty="0" smtClean="0">
                <a:ea typeface="Calibri"/>
                <a:cs typeface="Times New Roman"/>
              </a:rPr>
              <a:t>Basic </a:t>
            </a:r>
            <a:r>
              <a:rPr lang="en-US" sz="1600" dirty="0" err="1">
                <a:ea typeface="Calibri"/>
                <a:cs typeface="Times New Roman"/>
              </a:rPr>
              <a:t>almond&amp;Oval-żel</a:t>
            </a:r>
            <a:r>
              <a:rPr lang="en-US" sz="1600" dirty="0">
                <a:ea typeface="Calibri"/>
                <a:cs typeface="Times New Roman"/>
              </a:rPr>
              <a:t>, </a:t>
            </a:r>
            <a:endParaRPr lang="pl-PL" sz="1600" dirty="0" smtClean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600" dirty="0" smtClean="0">
                <a:ea typeface="Calibri"/>
                <a:cs typeface="Times New Roman"/>
              </a:rPr>
              <a:t>-     3w1  </a:t>
            </a:r>
            <a:r>
              <a:rPr lang="pl-PL" sz="1600" dirty="0">
                <a:ea typeface="Calibri"/>
                <a:cs typeface="Times New Roman"/>
              </a:rPr>
              <a:t>“Kurs animacji czasu wolnego”, Pierwszej pomocy”, “</a:t>
            </a:r>
            <a:r>
              <a:rPr lang="pl-PL" sz="1600" dirty="0" smtClean="0">
                <a:ea typeface="Calibri"/>
                <a:cs typeface="Times New Roman"/>
              </a:rPr>
              <a:t>Wychowawcy  </a:t>
            </a:r>
            <a:br>
              <a:rPr lang="pl-PL" sz="1600" dirty="0" smtClean="0">
                <a:ea typeface="Calibri"/>
                <a:cs typeface="Times New Roman"/>
              </a:rPr>
            </a:br>
            <a:r>
              <a:rPr lang="pl-PL" sz="1600" dirty="0" smtClean="0">
                <a:ea typeface="Calibri"/>
                <a:cs typeface="Times New Roman"/>
              </a:rPr>
              <a:t>      wypoczynku</a:t>
            </a:r>
            <a:r>
              <a:rPr lang="pl-PL" sz="1600" dirty="0">
                <a:ea typeface="Calibri"/>
                <a:cs typeface="Times New Roman"/>
              </a:rPr>
              <a:t>”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600" dirty="0">
                <a:ea typeface="Calibri"/>
                <a:cs typeface="Times New Roman"/>
              </a:rPr>
              <a:t>- </a:t>
            </a:r>
            <a:r>
              <a:rPr lang="pl-PL" sz="1600" dirty="0" smtClean="0">
                <a:ea typeface="Calibri"/>
                <a:cs typeface="Times New Roman"/>
              </a:rPr>
              <a:t>    Prawo </a:t>
            </a:r>
            <a:r>
              <a:rPr lang="pl-PL" sz="1600" dirty="0">
                <a:ea typeface="Calibri"/>
                <a:cs typeface="Times New Roman"/>
              </a:rPr>
              <a:t>jazdy kat. C wraz z kwalifikacją wstępną </a:t>
            </a:r>
            <a:r>
              <a:rPr lang="pl-PL" sz="1600" dirty="0" smtClean="0">
                <a:ea typeface="Calibri"/>
                <a:cs typeface="Times New Roman"/>
              </a:rPr>
              <a:t>przyspieszoną</a:t>
            </a:r>
            <a:r>
              <a:rPr lang="pl-PL" sz="1600" dirty="0">
                <a:ea typeface="Calibri"/>
                <a:cs typeface="Times New Roman"/>
              </a:rPr>
              <a:t> </a:t>
            </a:r>
            <a:r>
              <a:rPr lang="pl-PL" sz="1600" dirty="0" smtClean="0">
                <a:ea typeface="Calibri"/>
                <a:cs typeface="Times New Roman"/>
              </a:rPr>
              <a:t>kat. </a:t>
            </a:r>
            <a:r>
              <a:rPr lang="pl-PL" sz="1600" dirty="0">
                <a:ea typeface="Calibri"/>
                <a:cs typeface="Times New Roman"/>
              </a:rPr>
              <a:t>C, CE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600" spc="-10" dirty="0">
                <a:ea typeface="Times New Roman"/>
                <a:cs typeface="Courier New"/>
              </a:rPr>
              <a:t>- </a:t>
            </a:r>
            <a:r>
              <a:rPr lang="pl-PL" sz="1600" spc="-10" dirty="0" smtClean="0">
                <a:ea typeface="Times New Roman"/>
                <a:cs typeface="Courier New"/>
              </a:rPr>
              <a:t>    Kurs </a:t>
            </a:r>
            <a:r>
              <a:rPr lang="pl-PL" sz="1600" spc="-10" dirty="0">
                <a:ea typeface="Times New Roman"/>
                <a:cs typeface="Courier New"/>
              </a:rPr>
              <a:t>obsługi i konserwacji urządzeń energetycznych o napięciu do 1 </a:t>
            </a:r>
            <a:r>
              <a:rPr lang="pl-PL" sz="1600" spc="-10" dirty="0" err="1" smtClean="0">
                <a:ea typeface="Times New Roman"/>
                <a:cs typeface="Courier New"/>
              </a:rPr>
              <a:t>kV</a:t>
            </a:r>
            <a:endParaRPr lang="pl-PL" sz="1600" dirty="0">
              <a:uFill>
                <a:solidFill>
                  <a:srgbClr val="000000"/>
                </a:solidFill>
              </a:uFill>
              <a:ea typeface="Arial Unicode MS"/>
              <a:cs typeface="Arial Unicode MS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-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    Usuwanie </a:t>
            </a: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wgnieceń na karoserii samochodowej bez konieczności późniejszego lakierowania. Metoda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PDR; </a:t>
            </a:r>
            <a:endParaRPr lang="pl-PL" sz="1600" dirty="0">
              <a:uFill>
                <a:solidFill>
                  <a:srgbClr val="000000"/>
                </a:solidFill>
              </a:uFill>
              <a:ea typeface="Arial Unicode MS"/>
              <a:cs typeface="Arial Unicode MS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-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    Prawo </a:t>
            </a: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jazdy kat D po C wraz z kwalifikacją wstępną przyspieszoną uzupełniającą kat. D</a:t>
            </a:r>
            <a:endParaRPr lang="pl-PL" sz="1600" dirty="0">
              <a:uFill>
                <a:solidFill>
                  <a:srgbClr val="000000"/>
                </a:solidFill>
              </a:uFill>
              <a:ea typeface="Arial Unicode MS"/>
              <a:cs typeface="Arial Unicode MS"/>
            </a:endParaRPr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884175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Aktywizacja – szkolenia z FP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dirty="0"/>
              <a:t>Szkolenia grupowe </a:t>
            </a:r>
            <a:r>
              <a:rPr lang="pl-PL" sz="2400" b="1" dirty="0" smtClean="0"/>
              <a:t> </a:t>
            </a:r>
            <a:endParaRPr lang="pl-PL" sz="2400" dirty="0" smtClean="0"/>
          </a:p>
          <a:p>
            <a:r>
              <a:rPr lang="pl-PL" sz="2400" dirty="0"/>
              <a:t> </a:t>
            </a:r>
            <a:r>
              <a:rPr lang="pl-PL" sz="2400" dirty="0" smtClean="0"/>
              <a:t>- Kurs </a:t>
            </a:r>
            <a:r>
              <a:rPr lang="pl-PL" sz="2400" dirty="0"/>
              <a:t>księgowości z obsługą programów komputerowych Płatnik, </a:t>
            </a:r>
            <a:r>
              <a:rPr lang="pl-PL" sz="2400" dirty="0" smtClean="0"/>
              <a:t>Symfonia – przeszkolono 9 osób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573704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2018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Łączna kwota przyznana dla Powiatu Kołobrzeskiego wynosi </a:t>
            </a:r>
            <a:r>
              <a:rPr lang="pl-PL" altLang="pl-PL" sz="2400" b="1" dirty="0" smtClean="0">
                <a:latin typeface="Book Antiqua" pitchFamily="18" charset="0"/>
              </a:rPr>
              <a:t>6.091.200,00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Kwota Funduszu Pracy przeznaczona na realizację zadań w zakresie przeciwdziałania bezrobociu </a:t>
            </a:r>
            <a:br>
              <a:rPr lang="pl-PL" altLang="pl-PL" sz="2400" dirty="0" smtClean="0">
                <a:latin typeface="Book Antiqua" pitchFamily="18" charset="0"/>
              </a:rPr>
            </a:br>
            <a:r>
              <a:rPr lang="pl-PL" altLang="pl-PL" sz="2400" dirty="0" smtClean="0">
                <a:latin typeface="Book Antiqua" pitchFamily="18" charset="0"/>
              </a:rPr>
              <a:t>i promocji zatrudnienia w 2018 r. wynosi (w tym na realizację art. 150f oraz KFS)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 3.687.778,00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na zadania współfinansowane ze środków EFS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	</a:t>
            </a:r>
            <a:r>
              <a:rPr lang="pl-PL" altLang="pl-PL" sz="2400" dirty="0" smtClean="0">
                <a:latin typeface="Book Antiqua" pitchFamily="18" charset="0"/>
              </a:rPr>
              <a:t>(POWER – </a:t>
            </a:r>
            <a:r>
              <a:rPr lang="pl-PL" altLang="pl-PL" sz="2400" b="1" dirty="0" smtClean="0">
                <a:latin typeface="Book Antiqua" pitchFamily="18" charset="0"/>
              </a:rPr>
              <a:t>1.109.810,00</a:t>
            </a: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zł  RPO – </a:t>
            </a:r>
            <a:r>
              <a:rPr lang="pl-PL" altLang="pl-PL" sz="2400" b="1" dirty="0" smtClean="0">
                <a:latin typeface="Book Antiqua" pitchFamily="18" charset="0"/>
              </a:rPr>
              <a:t>1.293.612,00 zł</a:t>
            </a:r>
            <a:r>
              <a:rPr lang="pl-PL" altLang="pl-PL" sz="2400" i="1" dirty="0" smtClean="0">
                <a:latin typeface="Book Antiqua" pitchFamily="18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i="1" dirty="0">
                <a:latin typeface="Book Antiqua" pitchFamily="18" charset="0"/>
              </a:rPr>
              <a:t> </a:t>
            </a:r>
            <a:r>
              <a:rPr lang="pl-PL" altLang="pl-PL" sz="2400" i="1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 łączna kwota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2.403.422,00 zł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01.01.2018 r. do 31.08.2018 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wysokość wypłaconych zasiłków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1.807.751,89 zł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bez świadczeń, finansowana z budżetu Wojewody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516.754,44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132.227,62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1162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51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porównywalnie lipiec - sierpień 2017/2018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335853"/>
              </p:ext>
            </p:extLst>
          </p:nvPr>
        </p:nvGraphicFramePr>
        <p:xfrm>
          <a:off x="900113" y="1340768"/>
          <a:ext cx="7632700" cy="3776888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4096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(1457 osób)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0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      Lipiec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(737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Sierpień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4,8%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(1376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9,0%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2,4%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(697 osób)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5,8%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7,3%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31.08.2018 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/>
              <a:t>697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384 kobiety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31.08.2017 r. zarejestrowanych było 1376 </a:t>
            </a:r>
            <a:r>
              <a:rPr lang="pl-PL" altLang="pl-PL" sz="2400" dirty="0">
                <a:solidFill>
                  <a:schemeClr val="tx1"/>
                </a:solidFill>
              </a:rPr>
              <a:t>osób – nastąpił spadek o </a:t>
            </a:r>
            <a:r>
              <a:rPr lang="pl-PL" altLang="pl-PL" sz="2400" dirty="0" smtClean="0">
                <a:solidFill>
                  <a:schemeClr val="tx1"/>
                </a:solidFill>
              </a:rPr>
              <a:t>679 </a:t>
            </a:r>
            <a:r>
              <a:rPr lang="pl-PL" altLang="pl-PL" sz="2400" dirty="0">
                <a:solidFill>
                  <a:schemeClr val="tx1"/>
                </a:solidFill>
              </a:rPr>
              <a:t>osób</a:t>
            </a:r>
            <a:r>
              <a:rPr lang="pl-PL" altLang="pl-PL" sz="2400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602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osoby, tj. 86%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34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60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(8% ogółu)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152 osoby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246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</a:t>
            </a:r>
            <a:r>
              <a:rPr lang="pl-PL" altLang="pl-PL" sz="1800" dirty="0" smtClean="0"/>
              <a:t>– 208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165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- 60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800181"/>
              </p:ext>
            </p:extLst>
          </p:nvPr>
        </p:nvGraphicFramePr>
        <p:xfrm>
          <a:off x="1462410" y="2708920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24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410" y="2708920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Stan na 20.09.2018r.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dirty="0"/>
              <a:t> </a:t>
            </a:r>
            <a:r>
              <a:rPr lang="pl-PL" b="1" dirty="0" smtClean="0"/>
              <a:t>0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</a:t>
            </a:r>
            <a:r>
              <a:rPr lang="pl-PL" b="1" dirty="0" smtClean="0"/>
              <a:t>663</a:t>
            </a:r>
            <a:r>
              <a:rPr lang="pl-PL" dirty="0" smtClean="0"/>
              <a:t> </a:t>
            </a:r>
            <a:r>
              <a:rPr lang="pl-PL" b="1" dirty="0" smtClean="0"/>
              <a:t>osoby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– </a:t>
            </a:r>
            <a:r>
              <a:rPr lang="pl-PL" b="1" dirty="0" smtClean="0"/>
              <a:t>32</a:t>
            </a:r>
            <a:r>
              <a:rPr lang="pl-PL" dirty="0" smtClean="0"/>
              <a:t> </a:t>
            </a:r>
            <a:r>
              <a:rPr lang="pl-PL" b="1" dirty="0" smtClean="0"/>
              <a:t>osoby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01.01.2018 r. do 31.08.2018 r. do Powiatowego Urzędu Pracy w Kołobrzegu 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1711</a:t>
            </a:r>
            <a:r>
              <a:rPr lang="pl-PL" altLang="pl-PL" sz="2800" dirty="0" smtClean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ofert pracy </a:t>
            </a:r>
            <a:r>
              <a:rPr lang="pl-PL" altLang="pl-PL" sz="2800" dirty="0" smtClean="0">
                <a:solidFill>
                  <a:schemeClr val="tx1"/>
                </a:solidFill>
              </a:rPr>
              <a:t>na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2855 stanowisk</a:t>
            </a:r>
            <a:r>
              <a:rPr lang="pl-PL" altLang="pl-PL" sz="2800" dirty="0" smtClean="0">
                <a:solidFill>
                  <a:schemeClr val="tx1"/>
                </a:solidFill>
              </a:rPr>
              <a:t>.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 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01.01.2018 r. - 31.08.2018 r. doradcy klienta   </a:t>
            </a:r>
            <a:br>
              <a:rPr lang="pl-PL" altLang="pl-PL" sz="2800" dirty="0" smtClean="0">
                <a:solidFill>
                  <a:schemeClr val="tx1"/>
                </a:solidFill>
              </a:rPr>
            </a:br>
            <a:r>
              <a:rPr lang="pl-PL" altLang="pl-PL" sz="2800" dirty="0" smtClean="0">
                <a:solidFill>
                  <a:schemeClr val="tx1"/>
                </a:solidFill>
              </a:rPr>
              <a:t>    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2817 skierowań </a:t>
            </a:r>
            <a:r>
              <a:rPr lang="pl-PL" altLang="pl-PL" sz="2800" dirty="0" smtClean="0">
                <a:solidFill>
                  <a:schemeClr val="tx1"/>
                </a:solidFill>
              </a:rPr>
              <a:t>do pracy, 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-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233 skierowania </a:t>
            </a:r>
            <a:r>
              <a:rPr lang="pl-PL" altLang="pl-PL" sz="2800" dirty="0">
                <a:solidFill>
                  <a:schemeClr val="tx1"/>
                </a:solidFill>
              </a:rPr>
              <a:t>na </a:t>
            </a:r>
            <a:r>
              <a:rPr lang="pl-PL" altLang="pl-PL" sz="2800" dirty="0" smtClean="0">
                <a:solidFill>
                  <a:schemeClr val="tx1"/>
                </a:solidFill>
              </a:rPr>
              <a:t>staż</a:t>
            </a:r>
            <a:r>
              <a:rPr lang="pl-PL" altLang="pl-PL" sz="2800" dirty="0">
                <a:solidFill>
                  <a:schemeClr val="tx1"/>
                </a:solidFill>
              </a:rPr>
              <a:t>.</a:t>
            </a:r>
            <a:endParaRPr lang="pl-PL" altLang="pl-PL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8224838" cy="4852640"/>
          </a:xfrm>
        </p:spPr>
        <p:txBody>
          <a:bodyPr/>
          <a:lstStyle/>
          <a:p>
            <a:pPr marL="0" indent="0" algn="just"/>
            <a:r>
              <a:rPr lang="pl-PL" sz="2400" dirty="0" smtClean="0"/>
              <a:t>Od </a:t>
            </a:r>
            <a:r>
              <a:rPr lang="pl-PL" sz="2400" b="1" dirty="0" smtClean="0"/>
              <a:t>01.01.2018 r. </a:t>
            </a:r>
            <a:r>
              <a:rPr lang="pl-PL" sz="2400" b="1" dirty="0"/>
              <a:t>d</a:t>
            </a:r>
            <a:r>
              <a:rPr lang="pl-PL" sz="2400" b="1" dirty="0" smtClean="0"/>
              <a:t>o 31.08.2018 r. </a:t>
            </a:r>
            <a:r>
              <a:rPr lang="pl-PL" sz="2400" dirty="0" smtClean="0"/>
              <a:t>do Powiatowego Urzędu Pracy 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 wpłynęły </a:t>
            </a:r>
            <a:r>
              <a:rPr lang="pl-PL" sz="2400" b="1" dirty="0" smtClean="0"/>
              <a:t>2323 oświadczenia </a:t>
            </a:r>
            <a:r>
              <a:rPr lang="pl-PL" sz="2400" dirty="0" smtClean="0"/>
              <a:t>o zamiarze powierzenia wykonywania pracy obywatelowi Republiki Armenii, Republiki Białorusi, Republiki Gruzji, Republiki Mołdowy, Federacji Rosyjskiej lub Ukrainy</a:t>
            </a:r>
            <a:r>
              <a:rPr lang="pl-PL" sz="2400" dirty="0"/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przyjęto </a:t>
            </a:r>
            <a:r>
              <a:rPr lang="pl-PL" sz="2400" dirty="0"/>
              <a:t>do realizacji </a:t>
            </a:r>
            <a:r>
              <a:rPr lang="pl-PL" sz="2400" b="1" dirty="0" smtClean="0"/>
              <a:t>196 wniosków </a:t>
            </a:r>
            <a:r>
              <a:rPr lang="pl-PL" sz="2400" dirty="0" smtClean="0"/>
              <a:t>o </a:t>
            </a:r>
            <a:r>
              <a:rPr lang="pl-PL" sz="2400" dirty="0"/>
              <a:t>wydanie </a:t>
            </a:r>
            <a:r>
              <a:rPr lang="pl-PL" sz="2400" b="1" dirty="0"/>
              <a:t>zezwolenia na pracę </a:t>
            </a:r>
            <a:r>
              <a:rPr lang="pl-PL" sz="2400" b="1" dirty="0" smtClean="0"/>
              <a:t>sezonową </a:t>
            </a:r>
            <a:r>
              <a:rPr lang="pl-PL" sz="2400" dirty="0" smtClean="0"/>
              <a:t>cudzoziemców.</a:t>
            </a:r>
          </a:p>
          <a:p>
            <a:pPr marL="0" indent="0" algn="just"/>
            <a:r>
              <a:rPr lang="pl-PL" sz="2400" dirty="0" smtClean="0"/>
              <a:t>Starosta wydał </a:t>
            </a:r>
            <a:r>
              <a:rPr lang="pl-PL" sz="2400" b="1" dirty="0" smtClean="0"/>
              <a:t>74 informacje </a:t>
            </a:r>
            <a:r>
              <a:rPr lang="pl-PL" sz="2400" dirty="0"/>
              <a:t>nt. możliwości    zaspokojenia potrzeb kadrowych podmiotu </a:t>
            </a:r>
            <a:r>
              <a:rPr lang="pl-PL" sz="2400" dirty="0" smtClean="0"/>
              <a:t>powierzającego wykonanie pracy </a:t>
            </a:r>
            <a:r>
              <a:rPr lang="pl-PL" sz="2400" dirty="0"/>
              <a:t>cudzoziemcowi w oparciu o rejestr osób bezrobotnych i poszukujących pracy</a:t>
            </a:r>
            <a:endParaRPr lang="pl-PL" sz="24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01.01.2018 r. do  31.08.2018 r.  w Powiecie Kołobrzeskim pracę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1049</a:t>
            </a:r>
            <a:r>
              <a:rPr lang="pl-PL" altLang="pl-PL" sz="2800" dirty="0" smtClean="0">
                <a:solidFill>
                  <a:schemeClr val="tx1"/>
                </a:solidFill>
              </a:rPr>
              <a:t> osób 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808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241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Aktywizacja – szkolenia w ramach projektów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pl-PL" sz="2000" b="1" dirty="0">
                <a:ea typeface="Calibri"/>
                <a:cs typeface="Times New Roman"/>
              </a:rPr>
              <a:t>Szkolenia indywidualne: </a:t>
            </a:r>
            <a:r>
              <a:rPr lang="pl-PL" sz="2000" b="1" dirty="0" smtClean="0">
                <a:ea typeface="Calibri"/>
                <a:cs typeface="Times New Roman"/>
              </a:rPr>
              <a:t>przeszkolono 24 </a:t>
            </a:r>
            <a:r>
              <a:rPr lang="pl-PL" sz="2000" b="1" dirty="0">
                <a:ea typeface="Calibri"/>
                <a:cs typeface="Times New Roman"/>
              </a:rPr>
              <a:t>osoby</a:t>
            </a:r>
            <a:endParaRPr lang="pl-PL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</a:t>
            </a:r>
            <a:r>
              <a:rPr lang="pl-PL" sz="2000" dirty="0">
                <a:ea typeface="Calibri"/>
                <a:cs typeface="Times New Roman"/>
              </a:rPr>
              <a:t>obsługi i konserwacji urządzeń </a:t>
            </a:r>
            <a:r>
              <a:rPr lang="pl-PL" sz="2000" dirty="0" smtClean="0">
                <a:ea typeface="Calibri"/>
                <a:cs typeface="Times New Roman"/>
              </a:rPr>
              <a:t>energetycznych </a:t>
            </a:r>
            <a:r>
              <a:rPr lang="pl-PL" sz="2000" dirty="0">
                <a:ea typeface="Calibri"/>
                <a:cs typeface="Times New Roman"/>
              </a:rPr>
              <a:t>o napięciu </a:t>
            </a:r>
            <a:r>
              <a:rPr lang="pl-PL" sz="2000" dirty="0" smtClean="0">
                <a:ea typeface="Calibri"/>
                <a:cs typeface="Times New Roman"/>
              </a:rPr>
              <a:t/>
            </a:r>
            <a:br>
              <a:rPr lang="pl-PL" sz="2000" dirty="0" smtClean="0">
                <a:ea typeface="Calibri"/>
                <a:cs typeface="Times New Roman"/>
              </a:rPr>
            </a:br>
            <a:r>
              <a:rPr lang="pl-PL" sz="2000" dirty="0" smtClean="0">
                <a:ea typeface="Calibri"/>
                <a:cs typeface="Times New Roman"/>
              </a:rPr>
              <a:t>do </a:t>
            </a:r>
            <a:r>
              <a:rPr lang="pl-PL" sz="2000" dirty="0">
                <a:ea typeface="Calibri"/>
                <a:cs typeface="Times New Roman"/>
              </a:rPr>
              <a:t>1 </a:t>
            </a:r>
            <a:r>
              <a:rPr lang="pl-PL" sz="2000" dirty="0" err="1">
                <a:ea typeface="Calibri"/>
                <a:cs typeface="Times New Roman"/>
              </a:rPr>
              <a:t>kV</a:t>
            </a:r>
            <a:r>
              <a:rPr lang="pl-PL" sz="2000" dirty="0">
                <a:ea typeface="Calibri"/>
                <a:cs typeface="Times New Roma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Prawo </a:t>
            </a:r>
            <a:r>
              <a:rPr lang="pl-PL" sz="2000" dirty="0">
                <a:ea typeface="Calibri"/>
                <a:cs typeface="Times New Roman"/>
              </a:rPr>
              <a:t>jazdy kat. D + kwalifikacja wstępna przyśpieszona;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</a:t>
            </a:r>
            <a:r>
              <a:rPr lang="pl-PL" sz="2000" dirty="0">
                <a:ea typeface="Calibri"/>
                <a:cs typeface="Times New Roman"/>
              </a:rPr>
              <a:t>operatora koparko-ładowarki;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Spawacz </a:t>
            </a:r>
            <a:r>
              <a:rPr lang="pl-PL" sz="2000" dirty="0">
                <a:ea typeface="Calibri"/>
                <a:cs typeface="Times New Roman"/>
              </a:rPr>
              <a:t>MAG,MIG,TIG;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operator </a:t>
            </a:r>
            <a:r>
              <a:rPr lang="pl-PL" sz="2000" dirty="0">
                <a:ea typeface="Calibri"/>
                <a:cs typeface="Times New Roman"/>
              </a:rPr>
              <a:t>wózka </a:t>
            </a:r>
            <a:r>
              <a:rPr lang="pl-PL" sz="2000" dirty="0" smtClean="0">
                <a:ea typeface="Calibri"/>
                <a:cs typeface="Times New Roman"/>
              </a:rPr>
              <a:t>widłowego;</a:t>
            </a:r>
            <a:endParaRPr lang="pl-PL" sz="2000" dirty="0">
              <a:ea typeface="Calibri"/>
              <a:cs typeface="Times New Roman"/>
            </a:endParaRPr>
          </a:p>
          <a:p>
            <a:pPr marL="177800" indent="-177800"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Kierowca samochodu ciężarowego (</a:t>
            </a:r>
            <a:r>
              <a:rPr lang="pl-PL" sz="2000" dirty="0">
                <a:ea typeface="Calibri"/>
                <a:cs typeface="Times New Roman"/>
              </a:rPr>
              <a:t>prawo jazdy kategorii </a:t>
            </a:r>
            <a:r>
              <a:rPr lang="pl-PL" sz="2000" dirty="0" smtClean="0">
                <a:ea typeface="Calibri"/>
                <a:cs typeface="Times New Roman"/>
              </a:rPr>
              <a:t>C+E wraz     z </a:t>
            </a:r>
            <a:r>
              <a:rPr lang="pl-PL" sz="2000" dirty="0">
                <a:ea typeface="Calibri"/>
                <a:cs typeface="Times New Roman"/>
              </a:rPr>
              <a:t>kwalifikacją wstępną przyspieszoną kat. C</a:t>
            </a:r>
            <a:r>
              <a:rPr lang="pl-PL" sz="2000" dirty="0" smtClean="0">
                <a:ea typeface="Calibri"/>
                <a:cs typeface="Times New Roman"/>
              </a:rPr>
              <a:t>,) 2 osoby;</a:t>
            </a:r>
            <a:endParaRPr lang="pl-PL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</a:t>
            </a:r>
            <a:r>
              <a:rPr lang="pl-PL" sz="2000" dirty="0">
                <a:ea typeface="Calibri"/>
                <a:cs typeface="Times New Roman"/>
              </a:rPr>
              <a:t>na spawacza metodą TIG 141 i </a:t>
            </a:r>
            <a:r>
              <a:rPr lang="pl-PL" sz="2000">
                <a:ea typeface="Calibri"/>
                <a:cs typeface="Times New Roman"/>
              </a:rPr>
              <a:t>elektrodą </a:t>
            </a:r>
            <a:r>
              <a:rPr lang="pl-PL" sz="2000" smtClean="0">
                <a:ea typeface="Calibri"/>
                <a:cs typeface="Times New Roman"/>
              </a:rPr>
              <a:t>otuloną </a:t>
            </a:r>
            <a:r>
              <a:rPr lang="pl-PL" sz="2000" dirty="0">
                <a:ea typeface="Calibri"/>
                <a:cs typeface="Times New Roman"/>
              </a:rPr>
              <a:t>111-1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4113747799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6534</TotalTime>
  <Words>531</Words>
  <Application>Microsoft Office PowerPoint</Application>
  <PresentationFormat>Pokaz na ekranie (4:3)</PresentationFormat>
  <Paragraphs>114</Paragraphs>
  <Slides>15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15</vt:i4>
      </vt:variant>
    </vt:vector>
  </HeadingPairs>
  <TitlesOfParts>
    <vt:vector size="18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porównywalnie lipiec - sierpień 2017/2018 r.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Podjęcia pracy</vt:lpstr>
      <vt:lpstr>Aktywizacja – szkolenia w ramach projektów</vt:lpstr>
      <vt:lpstr>Aktywizacja – szkolenia w ramach projektów</vt:lpstr>
      <vt:lpstr>Aktywizacja – szkolenia z FP</vt:lpstr>
      <vt:lpstr>Aktywizacja – szkolenia z FP</vt:lpstr>
      <vt:lpstr>Środki przeznaczone na aktywizację osób bezrobotnych w 2018 r.</vt:lpstr>
      <vt:lpstr>Pozostałe środki wydatkowane przez PUP                w Kołobrzegu w okresie  od 01.01.2018 r. do 31.08.2018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544</cp:revision>
  <cp:lastPrinted>2018-06-27T09:52:09Z</cp:lastPrinted>
  <dcterms:created xsi:type="dcterms:W3CDTF">2009-09-25T08:36:06Z</dcterms:created>
  <dcterms:modified xsi:type="dcterms:W3CDTF">2018-09-26T12:58:21Z</dcterms:modified>
</cp:coreProperties>
</file>