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318" r:id="rId4"/>
    <p:sldId id="322" r:id="rId5"/>
    <p:sldId id="259" r:id="rId6"/>
    <p:sldId id="261" r:id="rId7"/>
    <p:sldId id="293" r:id="rId8"/>
    <p:sldId id="264" r:id="rId9"/>
    <p:sldId id="265" r:id="rId10"/>
    <p:sldId id="294" r:id="rId11"/>
    <p:sldId id="306" r:id="rId12"/>
    <p:sldId id="266" r:id="rId13"/>
    <p:sldId id="302" r:id="rId14"/>
    <p:sldId id="268" r:id="rId15"/>
    <p:sldId id="270" r:id="rId16"/>
    <p:sldId id="271" r:id="rId17"/>
  </p:sldIdLst>
  <p:sldSz cx="9144000" cy="6858000" type="screen4x3"/>
  <p:notesSz cx="6761163" cy="99425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826" y="-5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9"/>
        <p:guide pos="22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D0A26-970B-4862-BBAC-2A5D3F721354}" type="datetimeFigureOut">
              <a:rPr lang="pl-PL" smtClean="0"/>
              <a:t>2018-06-27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6F366-0C3B-430B-8481-37FC41BADF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4859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1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1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1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1" y="1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29050" y="1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6391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96938" y="746125"/>
            <a:ext cx="4960937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76276" y="4722813"/>
            <a:ext cx="5402263" cy="4470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altLang="pl-PL" noProof="0" smtClean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1" y="9444039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b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29050" y="9444039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7D6835D3-48D0-4F51-A0DF-8805ABBDD5DC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593074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F8CDD277-6BEC-479C-B061-90B536B9FBA9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C12E76D-B064-4B3E-A08F-0DA32136008E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15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58FBAC74-5B84-47D9-B42E-F3034893221E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16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6451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CE1795D8-B36D-4B9E-BAD2-0C68A6C5A4D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2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2150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CE1795D8-B36D-4B9E-BAD2-0C68A6C5A4D5}" type="slidenum">
              <a:rPr lang="pl-PL" altLang="pl-PL" smtClean="0">
                <a:solidFill>
                  <a:prstClr val="white"/>
                </a:solidFill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3</a:t>
            </a:fld>
            <a:endParaRPr lang="pl-PL" altLang="pl-PL" smtClean="0">
              <a:solidFill>
                <a:prstClr val="white"/>
              </a:solidFill>
            </a:endParaRPr>
          </a:p>
        </p:txBody>
      </p:sp>
      <p:sp>
        <p:nvSpPr>
          <p:cNvPr id="2150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9C271C10-389C-45F9-A69A-44594B967EF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5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1A0E2FE-4957-4E3B-A869-3DC43314AA3C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6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3686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6990D031-C921-4F37-A624-D642D70C122A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8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4403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4B1DEED1-1BC9-449F-9BAD-1E3A3372C6D4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9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4710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471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E3209786-41B5-441F-8916-7E843CD4F7FB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12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5222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8CF12A0-9B60-4F67-9653-91819D539BA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14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5939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33AC5-2569-44D9-862F-CD68569EFE30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90DFB-CDD7-47F5-9D1A-ECDADD01E17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6225" y="128588"/>
            <a:ext cx="2055813" cy="599281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6625" cy="599281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F5318-3C03-41D4-906A-740915F3FE8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F5037-8C5F-435E-AD5E-5C005ECC66F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77BD0-3294-4055-89C8-FD0A15DF632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4838" cy="4521200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DACA9-42C1-41E0-BA0A-FB22ACBD34B2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7EBC3-1D97-4BD2-993C-E3FFFAC42AB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E7E2D-B28F-4924-9844-1D8EF9842F3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1D7EC-EBF2-48A7-9341-2F78085C9D3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4A42B-4C3B-4D44-814B-0E9172F657DF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56BAD-828E-4568-B49A-1625CE0FD80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6FA9C-BD98-4193-8784-FA3C4B3D788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4F6EB-7126-414B-831D-E679C012E678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958A1-5399-4C01-9AB0-C485D89D6555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4838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0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7E4F010E-44B5-43E2-80E7-2F97CB510E4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0" name="Rectangle 1"/>
          <p:cNvSpPr>
            <a:spLocks noGrp="1" noChangeArrowheads="1"/>
          </p:cNvSpPr>
          <p:nvPr>
            <p:ph type="title"/>
          </p:nvPr>
        </p:nvSpPr>
        <p:spPr>
          <a:xfrm>
            <a:off x="715963" y="692150"/>
            <a:ext cx="7024687" cy="15843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b="1" smtClean="0">
                <a:latin typeface="Book Antiqua" pitchFamily="18" charset="0"/>
              </a:rPr>
              <a:t>Powiatowy Urząd Pracy </a:t>
            </a:r>
            <a:br>
              <a:rPr lang="pl-PL" altLang="pl-PL" b="1" smtClean="0">
                <a:latin typeface="Book Antiqua" pitchFamily="18" charset="0"/>
              </a:rPr>
            </a:br>
            <a:r>
              <a:rPr lang="pl-PL" altLang="pl-PL" b="1" smtClean="0">
                <a:latin typeface="Book Antiqua" pitchFamily="18" charset="0"/>
              </a:rPr>
              <a:t>w Kołobrzegu</a:t>
            </a:r>
          </a:p>
        </p:txBody>
      </p:sp>
      <p:sp>
        <p:nvSpPr>
          <p:cNvPr id="32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042988" y="4724400"/>
            <a:ext cx="6337300" cy="936625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 smtClean="0">
                <a:latin typeface="Book Antiqua" pitchFamily="18" charset="0"/>
              </a:rPr>
              <a:t>Sytuacja na kołobrzeskim rynku pracy 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 smtClean="0">
                <a:latin typeface="Book Antiqua" pitchFamily="18" charset="0"/>
              </a:rPr>
              <a:t>stan na dzień 31.05.2018 r.</a:t>
            </a:r>
          </a:p>
        </p:txBody>
      </p:sp>
      <p:graphicFrame>
        <p:nvGraphicFramePr>
          <p:cNvPr id="3249" name="Object 177"/>
          <p:cNvGraphicFramePr>
            <a:graphicFrameLocks noChangeAspect="1"/>
          </p:cNvGraphicFramePr>
          <p:nvPr/>
        </p:nvGraphicFramePr>
        <p:xfrm>
          <a:off x="3708400" y="2636838"/>
          <a:ext cx="1512888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1" r:id="rId4" imgW="1372361" imgH="914400" progId="Word.Picture.8">
                  <p:embed/>
                </p:oleObj>
              </mc:Choice>
              <mc:Fallback>
                <p:oleObj r:id="rId4" imgW="1372361" imgH="914400" progId="Word.Picture.8">
                  <p:embed/>
                  <p:pic>
                    <p:nvPicPr>
                      <p:cNvPr id="0" name="Picture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636838"/>
                        <a:ext cx="1512888" cy="1004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2800" b="1" smtClean="0"/>
              <a:t>Współpraca z pracodawcami - c.d.</a:t>
            </a:r>
            <a:r>
              <a:rPr lang="pl-PL" sz="2800" smtClean="0"/>
              <a:t/>
            </a:r>
            <a:br>
              <a:rPr lang="pl-PL" sz="2800" smtClean="0"/>
            </a:br>
            <a:endParaRPr lang="pl-PL" sz="2800" smtClean="0"/>
          </a:p>
        </p:txBody>
      </p:sp>
      <p:sp>
        <p:nvSpPr>
          <p:cNvPr id="48130" name="Symbol zastępczy zawartości 4"/>
          <p:cNvSpPr>
            <a:spLocks noGrp="1"/>
          </p:cNvSpPr>
          <p:nvPr>
            <p:ph idx="1"/>
          </p:nvPr>
        </p:nvSpPr>
        <p:spPr>
          <a:xfrm>
            <a:off x="323850" y="1196975"/>
            <a:ext cx="8224838" cy="4895850"/>
          </a:xfrm>
        </p:spPr>
        <p:txBody>
          <a:bodyPr/>
          <a:lstStyle/>
          <a:p>
            <a:pPr marL="0" indent="0" eaLnBrk="1" hangingPunct="1"/>
            <a:r>
              <a:rPr lang="pl-PL" sz="2000" dirty="0" smtClean="0"/>
              <a:t>5</a:t>
            </a:r>
            <a:r>
              <a:rPr lang="pl-PL" sz="2000" dirty="0"/>
              <a:t>)	</a:t>
            </a:r>
            <a:r>
              <a:rPr lang="pl-PL" sz="2000" b="1" dirty="0"/>
              <a:t>Sprzedawca w sklepie mięsnym</a:t>
            </a:r>
          </a:p>
          <a:p>
            <a:pPr marL="0" indent="0" eaLnBrk="1" hangingPunct="1"/>
            <a:r>
              <a:rPr lang="pl-PL" sz="2000" dirty="0" smtClean="0"/>
              <a:t>Osób zaproszonych </a:t>
            </a:r>
            <a:r>
              <a:rPr lang="pl-PL" sz="2000" dirty="0"/>
              <a:t>23, </a:t>
            </a:r>
            <a:r>
              <a:rPr lang="pl-PL" sz="2000" dirty="0" smtClean="0"/>
              <a:t>obecnych </a:t>
            </a:r>
            <a:r>
              <a:rPr lang="pl-PL" sz="2000" dirty="0"/>
              <a:t>15, odmów 1, </a:t>
            </a:r>
            <a:r>
              <a:rPr lang="pl-PL" sz="2000" dirty="0" smtClean="0"/>
              <a:t>zatrudnionych 1</a:t>
            </a:r>
            <a:endParaRPr lang="pl-PL" sz="2000" dirty="0"/>
          </a:p>
          <a:p>
            <a:pPr marL="0" indent="0" eaLnBrk="1" hangingPunct="1"/>
            <a:r>
              <a:rPr lang="pl-PL" sz="2000" dirty="0"/>
              <a:t>6)	</a:t>
            </a:r>
            <a:r>
              <a:rPr lang="pl-PL" sz="2000" b="1" dirty="0"/>
              <a:t>Osoba sprzątająca</a:t>
            </a:r>
          </a:p>
          <a:p>
            <a:pPr marL="0" indent="0" eaLnBrk="1" hangingPunct="1"/>
            <a:r>
              <a:rPr lang="pl-PL" sz="2000" dirty="0" smtClean="0"/>
              <a:t>Osób zaproszonych </a:t>
            </a:r>
            <a:r>
              <a:rPr lang="pl-PL" sz="2000" dirty="0"/>
              <a:t>18, </a:t>
            </a:r>
            <a:r>
              <a:rPr lang="pl-PL" sz="2000" dirty="0" smtClean="0"/>
              <a:t>obecnych </a:t>
            </a:r>
            <a:r>
              <a:rPr lang="pl-PL" sz="2000" dirty="0"/>
              <a:t>10, odm 0, </a:t>
            </a:r>
            <a:r>
              <a:rPr lang="pl-PL" sz="2000" dirty="0" smtClean="0"/>
              <a:t>zatrudnionych 0</a:t>
            </a:r>
            <a:endParaRPr lang="pl-PL" sz="2000" dirty="0"/>
          </a:p>
          <a:p>
            <a:pPr marL="0" indent="0" eaLnBrk="1" hangingPunct="1"/>
            <a:r>
              <a:rPr lang="pl-PL" sz="2000" dirty="0"/>
              <a:t>7)	</a:t>
            </a:r>
            <a:r>
              <a:rPr lang="pl-PL" sz="2000" b="1" dirty="0"/>
              <a:t>Pracownik przygotowujący posiłki typu fast food</a:t>
            </a:r>
          </a:p>
          <a:p>
            <a:pPr marL="0" indent="0" eaLnBrk="1" hangingPunct="1"/>
            <a:r>
              <a:rPr lang="pl-PL" sz="2000" dirty="0" smtClean="0"/>
              <a:t>Osób zaproszonych </a:t>
            </a:r>
            <a:r>
              <a:rPr lang="pl-PL" sz="2000" dirty="0"/>
              <a:t>57, </a:t>
            </a:r>
            <a:r>
              <a:rPr lang="pl-PL" sz="2000" dirty="0" smtClean="0"/>
              <a:t>obecnych </a:t>
            </a:r>
            <a:r>
              <a:rPr lang="pl-PL" sz="2000" dirty="0"/>
              <a:t>35, </a:t>
            </a:r>
            <a:r>
              <a:rPr lang="pl-PL" sz="2000" dirty="0" smtClean="0"/>
              <a:t>odmów </a:t>
            </a:r>
            <a:r>
              <a:rPr lang="pl-PL" sz="2000" dirty="0"/>
              <a:t>7, </a:t>
            </a:r>
            <a:r>
              <a:rPr lang="pl-PL" sz="2000" dirty="0" smtClean="0"/>
              <a:t>zatrudnionych </a:t>
            </a:r>
            <a:r>
              <a:rPr lang="pl-PL" sz="2000" dirty="0"/>
              <a:t>0</a:t>
            </a:r>
          </a:p>
          <a:p>
            <a:pPr marL="0" indent="0" eaLnBrk="1" hangingPunct="1"/>
            <a:r>
              <a:rPr lang="pl-PL" sz="2000" dirty="0"/>
              <a:t>8)	</a:t>
            </a:r>
            <a:r>
              <a:rPr lang="pl-PL" sz="2000" b="1" dirty="0"/>
              <a:t>Doradca klienta</a:t>
            </a:r>
          </a:p>
          <a:p>
            <a:pPr marL="0" indent="0" eaLnBrk="1" hangingPunct="1"/>
            <a:r>
              <a:rPr lang="pl-PL" sz="2000" dirty="0" smtClean="0"/>
              <a:t>Osób zaproszonych </a:t>
            </a:r>
            <a:r>
              <a:rPr lang="pl-PL" sz="2000" dirty="0"/>
              <a:t>18, </a:t>
            </a:r>
            <a:r>
              <a:rPr lang="pl-PL" sz="2000" dirty="0" smtClean="0"/>
              <a:t>obecnych </a:t>
            </a:r>
            <a:r>
              <a:rPr lang="pl-PL" sz="2000" dirty="0"/>
              <a:t>12, </a:t>
            </a:r>
            <a:r>
              <a:rPr lang="pl-PL" sz="2000" dirty="0" smtClean="0"/>
              <a:t>odmów </a:t>
            </a:r>
            <a:r>
              <a:rPr lang="pl-PL" sz="2000" dirty="0"/>
              <a:t>0, </a:t>
            </a:r>
            <a:r>
              <a:rPr lang="pl-PL" sz="2000" dirty="0" smtClean="0"/>
              <a:t>zatrudnionych 0</a:t>
            </a:r>
            <a:endParaRPr lang="pl-PL" sz="2000" dirty="0"/>
          </a:p>
          <a:p>
            <a:pPr marL="0" indent="0" eaLnBrk="1" hangingPunct="1"/>
            <a:r>
              <a:rPr lang="pl-PL" sz="2000" dirty="0"/>
              <a:t>9)	</a:t>
            </a:r>
            <a:r>
              <a:rPr lang="pl-PL" sz="2000" b="1" dirty="0"/>
              <a:t>Menedżer/młodszy menedżer/instruktor</a:t>
            </a:r>
          </a:p>
          <a:p>
            <a:pPr marL="0" indent="0" eaLnBrk="1" hangingPunct="1"/>
            <a:r>
              <a:rPr lang="pl-PL" sz="2000" dirty="0" smtClean="0"/>
              <a:t>Osób zaproszonych </a:t>
            </a:r>
            <a:r>
              <a:rPr lang="pl-PL" sz="2000" dirty="0"/>
              <a:t>20, </a:t>
            </a:r>
            <a:r>
              <a:rPr lang="pl-PL" sz="2000" dirty="0" smtClean="0"/>
              <a:t>obecnych </a:t>
            </a:r>
            <a:r>
              <a:rPr lang="pl-PL" sz="2000" dirty="0"/>
              <a:t>12, </a:t>
            </a:r>
            <a:r>
              <a:rPr lang="pl-PL" sz="2000" dirty="0" smtClean="0"/>
              <a:t>odmów </a:t>
            </a:r>
            <a:r>
              <a:rPr lang="pl-PL" sz="2000" dirty="0"/>
              <a:t>5, </a:t>
            </a:r>
            <a:r>
              <a:rPr lang="pl-PL" sz="2000" dirty="0" smtClean="0"/>
              <a:t>zatrudnionych 0</a:t>
            </a:r>
            <a:endParaRPr lang="pl-PL" sz="2000" dirty="0"/>
          </a:p>
          <a:p>
            <a:pPr marL="0" indent="0" eaLnBrk="1" hangingPunct="1"/>
            <a:r>
              <a:rPr lang="pl-PL" sz="2000" dirty="0"/>
              <a:t>10)	</a:t>
            </a:r>
            <a:r>
              <a:rPr lang="pl-PL" sz="2000" b="1" dirty="0"/>
              <a:t>Robotnik gospodarczy</a:t>
            </a:r>
          </a:p>
          <a:p>
            <a:pPr marL="0" indent="0" eaLnBrk="1" hangingPunct="1"/>
            <a:r>
              <a:rPr lang="pl-PL" sz="2000" dirty="0" smtClean="0"/>
              <a:t>Osób zaproszonych  </a:t>
            </a:r>
            <a:r>
              <a:rPr lang="pl-PL" sz="2000" dirty="0"/>
              <a:t>8, </a:t>
            </a:r>
            <a:r>
              <a:rPr lang="pl-PL" sz="2000" dirty="0" smtClean="0"/>
              <a:t>obecnych </a:t>
            </a:r>
            <a:r>
              <a:rPr lang="pl-PL" sz="2000" dirty="0"/>
              <a:t>6, </a:t>
            </a:r>
            <a:r>
              <a:rPr lang="pl-PL" sz="2000" dirty="0" smtClean="0"/>
              <a:t>odmów </a:t>
            </a:r>
            <a:r>
              <a:rPr lang="pl-PL" sz="2000" dirty="0"/>
              <a:t>0, </a:t>
            </a:r>
            <a:r>
              <a:rPr lang="pl-PL" sz="2000" dirty="0" smtClean="0"/>
              <a:t>zatrudnionych </a:t>
            </a:r>
            <a:r>
              <a:rPr lang="pl-PL" sz="2000" dirty="0"/>
              <a:t>0</a:t>
            </a:r>
          </a:p>
          <a:p>
            <a:pPr marL="0" indent="0" eaLnBrk="1" hangingPunct="1"/>
            <a:endParaRPr lang="pl-PL" sz="2800" dirty="0"/>
          </a:p>
          <a:p>
            <a:pPr marL="0" indent="0" eaLnBrk="1" hangingPunct="1"/>
            <a:endParaRPr lang="pl-P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smtClean="0"/>
              <a:t>Współpraca z pracodawcami -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4838" cy="4852640"/>
          </a:xfrm>
        </p:spPr>
        <p:txBody>
          <a:bodyPr/>
          <a:lstStyle/>
          <a:p>
            <a:pPr marL="0" indent="0" algn="just"/>
            <a:r>
              <a:rPr lang="pl-PL" sz="2400" dirty="0" smtClean="0"/>
              <a:t>Od 01.01.2018 r. </a:t>
            </a:r>
            <a:r>
              <a:rPr lang="pl-PL" sz="2400" dirty="0"/>
              <a:t>d</a:t>
            </a:r>
            <a:r>
              <a:rPr lang="pl-PL" sz="2400" dirty="0" smtClean="0"/>
              <a:t>o 31.05.2018 r. do Powiatowego Urzędu Pracy w Kołobrzegu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 smtClean="0"/>
              <a:t> wpłynęło </a:t>
            </a:r>
            <a:r>
              <a:rPr lang="pl-PL" sz="2400" b="1" dirty="0" smtClean="0"/>
              <a:t>1441 </a:t>
            </a:r>
            <a:r>
              <a:rPr lang="pl-PL" sz="2400" dirty="0" smtClean="0"/>
              <a:t>oświadczeń o zamiarze powierzenia wykonywania pracy obywatelowi Republiki Armenii, Republiki Białorusi, Republiki Gruzji, Republiki Mołdowy, Federacji Rosyjskiej lub Ukrainy</a:t>
            </a:r>
            <a:r>
              <a:rPr lang="pl-PL" sz="2400" dirty="0"/>
              <a:t>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 smtClean="0"/>
              <a:t>przyjęto </a:t>
            </a:r>
            <a:r>
              <a:rPr lang="pl-PL" sz="2400" dirty="0"/>
              <a:t>do realizacji </a:t>
            </a:r>
            <a:r>
              <a:rPr lang="pl-PL" sz="2400" b="1" dirty="0" smtClean="0"/>
              <a:t>144</a:t>
            </a:r>
            <a:r>
              <a:rPr lang="pl-PL" sz="2400" dirty="0" smtClean="0"/>
              <a:t> wnioski o </a:t>
            </a:r>
            <a:r>
              <a:rPr lang="pl-PL" sz="2400" dirty="0"/>
              <a:t>wydanie zezwolenia na pracę </a:t>
            </a:r>
            <a:r>
              <a:rPr lang="pl-PL" sz="2400" dirty="0" smtClean="0"/>
              <a:t>sezonową cudzoziemców</a:t>
            </a:r>
            <a:r>
              <a:rPr lang="pl-PL" sz="2400" dirty="0" smtClean="0"/>
              <a:t>.</a:t>
            </a:r>
          </a:p>
          <a:p>
            <a:pPr marL="0" indent="0" algn="just"/>
            <a:r>
              <a:rPr lang="pl-PL" sz="2400" dirty="0" smtClean="0"/>
              <a:t>Starosta wydał </a:t>
            </a:r>
            <a:r>
              <a:rPr lang="pl-PL" sz="2400" b="1" dirty="0"/>
              <a:t>57 </a:t>
            </a:r>
            <a:r>
              <a:rPr lang="pl-PL" sz="2400" dirty="0" smtClean="0"/>
              <a:t>informacji </a:t>
            </a:r>
            <a:r>
              <a:rPr lang="pl-PL" sz="2400" dirty="0"/>
              <a:t>nt. możliwości    zaspokojenia potrzeb kadrowych podmiotu powierzającego	</a:t>
            </a:r>
            <a:r>
              <a:rPr lang="pl-PL" sz="2400" dirty="0" smtClean="0"/>
              <a:t>wykonanie pracy </a:t>
            </a:r>
            <a:r>
              <a:rPr lang="pl-PL" sz="2400" dirty="0"/>
              <a:t>cudzoziemcowi w oparciu o rejestr osób bezrobotnych i poszukujących pracy</a:t>
            </a:r>
            <a:endParaRPr lang="pl-PL" sz="24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smtClean="0"/>
              <a:t>Podjęcia pracy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101013" cy="4535487"/>
          </a:xfrm>
        </p:spPr>
        <p:txBody>
          <a:bodyPr/>
          <a:lstStyle/>
          <a:p>
            <a:pPr marL="0" indent="0" algn="just" eaLnBrk="1" hangingPunct="1"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   Od 01.01.2018 r. do  31.05.2018 r.  w Powiecie Kołobrzeskim pracę podjęło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781</a:t>
            </a:r>
            <a:r>
              <a:rPr lang="pl-PL" altLang="pl-PL" sz="2800" dirty="0" smtClean="0">
                <a:solidFill>
                  <a:schemeClr val="tx1"/>
                </a:solidFill>
              </a:rPr>
              <a:t> osób  bezrobotnych, z czego:</a:t>
            </a:r>
          </a:p>
          <a:p>
            <a:pPr marL="338138" indent="-338138" eaLnBrk="1" hangingPunct="1">
              <a:lnSpc>
                <a:spcPct val="150000"/>
              </a:lnSpc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pracę niesubsydiowaną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– 627 osób</a:t>
            </a:r>
          </a:p>
          <a:p>
            <a:pPr marL="338138" indent="-338138" eaLnBrk="1" hangingPunct="1">
              <a:lnSpc>
                <a:spcPct val="150000"/>
              </a:lnSpc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pracę subsydiowaną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– 154 osoby</a:t>
            </a: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       </a:t>
            </a: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28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dirty="0" smtClean="0"/>
              <a:t>W ramach poradnictwa zawodowego grupowego Powiatowy Urząd Pracy w Kołobrzegu przeprowadził od stycznia do maja 2018 r.</a:t>
            </a:r>
          </a:p>
        </p:txBody>
      </p:sp>
      <p:sp>
        <p:nvSpPr>
          <p:cNvPr id="5529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b="1" u="sng" dirty="0" smtClean="0"/>
              <a:t>Grupowe porady zawodowe</a:t>
            </a:r>
            <a:r>
              <a:rPr lang="pl-PL" sz="2400" b="1" dirty="0" smtClean="0"/>
              <a:t> -  11 </a:t>
            </a:r>
            <a:r>
              <a:rPr lang="pl-PL" sz="2400" b="1" dirty="0" smtClean="0"/>
              <a:t>spotkań na temat:</a:t>
            </a:r>
            <a:endParaRPr lang="pl-PL" sz="2400" b="1" dirty="0" smtClean="0"/>
          </a:p>
          <a:p>
            <a:pPr algn="just"/>
            <a:r>
              <a:rPr lang="pl-PL" sz="2400" dirty="0"/>
              <a:t>„Badanie kompetencji  i predyspozycji zawodowych Kwestionariuszem Zainteresowań Zawodowych”</a:t>
            </a:r>
          </a:p>
          <a:p>
            <a:pPr algn="just"/>
            <a:r>
              <a:rPr lang="pl-PL" sz="2400" dirty="0"/>
              <a:t>,,Moje dokumenty aplikacyjne moją wizytówką-życiorys i list motywacyjny kluczem do sukcesu w znalezieniu pracy"</a:t>
            </a:r>
          </a:p>
          <a:p>
            <a:pPr algn="just"/>
            <a:r>
              <a:rPr lang="pl-PL" sz="2400" dirty="0"/>
              <a:t>„Metody skutecznego poszukiwania pracy”</a:t>
            </a:r>
          </a:p>
          <a:p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marL="838200" indent="-833438" eaLnBrk="1" hangingPunct="1">
              <a:buClrTx/>
              <a:buFontTx/>
              <a:buNone/>
              <a:tabLst>
                <a:tab pos="8382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329863" algn="l"/>
                <a:tab pos="10779125" algn="l"/>
                <a:tab pos="10780713" algn="l"/>
              </a:tabLst>
            </a:pPr>
            <a:r>
              <a:rPr lang="pl-PL" altLang="pl-PL" sz="2800" b="1" dirty="0" smtClean="0">
                <a:latin typeface="Book Antiqua" pitchFamily="18" charset="0"/>
              </a:rPr>
              <a:t>Środki przeznaczone na aktywizację osób bezrobotnych w 2018 r.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68875"/>
          </a:xfrm>
        </p:spPr>
        <p:txBody>
          <a:bodyPr/>
          <a:lstStyle/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latin typeface="Book Antiqua" pitchFamily="18" charset="0"/>
              </a:rPr>
              <a:t>    </a:t>
            </a:r>
            <a:r>
              <a:rPr lang="pl-PL" altLang="pl-PL" sz="2400" dirty="0" smtClean="0">
                <a:latin typeface="Book Antiqua" pitchFamily="18" charset="0"/>
              </a:rPr>
              <a:t>Łączna kwota przyznana dla Powiatu Kołobrzeskiego wynosi </a:t>
            </a:r>
            <a:r>
              <a:rPr lang="pl-PL" altLang="pl-PL" sz="2400" b="1" dirty="0" smtClean="0">
                <a:latin typeface="Book Antiqua" pitchFamily="18" charset="0"/>
              </a:rPr>
              <a:t>6.091.200,00 zł</a:t>
            </a:r>
            <a:endParaRPr lang="pl-PL" altLang="pl-PL" sz="2400" dirty="0" smtClean="0">
              <a:latin typeface="Book Antiqua" pitchFamily="18" charset="0"/>
            </a:endParaRPr>
          </a:p>
          <a:p>
            <a:pPr marL="338138" indent="-338138" algn="just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latin typeface="Book Antiqua" pitchFamily="18" charset="0"/>
              </a:rPr>
              <a:t>Kwota Funduszu Pracy przeznaczona na realizację zadań w zakresie przeciwdziałania bezrobociu </a:t>
            </a:r>
            <a:br>
              <a:rPr lang="pl-PL" altLang="pl-PL" sz="2400" dirty="0" smtClean="0">
                <a:latin typeface="Book Antiqua" pitchFamily="18" charset="0"/>
              </a:rPr>
            </a:br>
            <a:r>
              <a:rPr lang="pl-PL" altLang="pl-PL" sz="2400" dirty="0" smtClean="0">
                <a:latin typeface="Book Antiqua" pitchFamily="18" charset="0"/>
              </a:rPr>
              <a:t>i promocji zatrudnienia w 2018 r. wynosi (w tym na realizację art. </a:t>
            </a:r>
            <a:r>
              <a:rPr lang="pl-PL" altLang="pl-PL" sz="2400" dirty="0" smtClean="0">
                <a:latin typeface="Book Antiqua" pitchFamily="18" charset="0"/>
              </a:rPr>
              <a:t>150f oraz KFS)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itchFamily="18" charset="0"/>
              </a:rPr>
              <a:t>3.687.778,00 zł</a:t>
            </a:r>
            <a:endParaRPr lang="pl-PL" altLang="pl-PL" sz="2400" dirty="0" smtClean="0">
              <a:latin typeface="Book Antiqua" pitchFamily="18" charset="0"/>
            </a:endParaRPr>
          </a:p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latin typeface="Book Antiqua" pitchFamily="18" charset="0"/>
              </a:rPr>
              <a:t>na zadania współfinansowane ze środków EFS </a:t>
            </a:r>
          </a:p>
          <a:p>
            <a:pPr marL="0" indent="0" eaLnBrk="1" hangingPunct="1">
              <a:lnSpc>
                <a:spcPct val="90000"/>
              </a:lnSpc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>
                <a:latin typeface="Book Antiqua" pitchFamily="18" charset="0"/>
              </a:rPr>
              <a:t>	</a:t>
            </a:r>
            <a:r>
              <a:rPr lang="pl-PL" altLang="pl-PL" sz="2400" dirty="0" smtClean="0">
                <a:latin typeface="Book Antiqua" pitchFamily="18" charset="0"/>
              </a:rPr>
              <a:t>(POWER – </a:t>
            </a:r>
            <a:r>
              <a:rPr lang="pl-PL" altLang="pl-PL" sz="2400" b="1" dirty="0" smtClean="0">
                <a:latin typeface="Book Antiqua" pitchFamily="18" charset="0"/>
              </a:rPr>
              <a:t>1.109.810,00</a:t>
            </a:r>
            <a:r>
              <a:rPr lang="pl-PL" altLang="pl-PL" sz="2400" dirty="0">
                <a:latin typeface="Book Antiqua" pitchFamily="18" charset="0"/>
              </a:rPr>
              <a:t> </a:t>
            </a:r>
            <a:r>
              <a:rPr lang="pl-PL" altLang="pl-PL" sz="2400" dirty="0" smtClean="0">
                <a:latin typeface="Book Antiqua" pitchFamily="18" charset="0"/>
              </a:rPr>
              <a:t>zł  RPO – </a:t>
            </a:r>
            <a:r>
              <a:rPr lang="pl-PL" altLang="pl-PL" sz="2400" b="1" dirty="0" smtClean="0">
                <a:latin typeface="Book Antiqua" pitchFamily="18" charset="0"/>
              </a:rPr>
              <a:t>1.293.612,00 zł</a:t>
            </a:r>
            <a:r>
              <a:rPr lang="pl-PL" altLang="pl-PL" sz="2400" i="1" dirty="0" smtClean="0">
                <a:latin typeface="Book Antiqua" pitchFamily="18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i="1" dirty="0">
                <a:latin typeface="Book Antiqua" pitchFamily="18" charset="0"/>
              </a:rPr>
              <a:t> </a:t>
            </a:r>
            <a:r>
              <a:rPr lang="pl-PL" altLang="pl-PL" sz="2400" i="1" dirty="0" smtClean="0">
                <a:latin typeface="Book Antiqua" pitchFamily="18" charset="0"/>
              </a:rPr>
              <a:t>    </a:t>
            </a:r>
            <a:r>
              <a:rPr lang="pl-PL" altLang="pl-PL" sz="2400" dirty="0" smtClean="0">
                <a:latin typeface="Book Antiqua" pitchFamily="18" charset="0"/>
              </a:rPr>
              <a:t> </a:t>
            </a:r>
            <a:r>
              <a:rPr lang="pl-PL" altLang="pl-PL" sz="2400" dirty="0" smtClean="0">
                <a:latin typeface="Book Antiqua" pitchFamily="18" charset="0"/>
              </a:rPr>
              <a:t>łączna kwota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itchFamily="18" charset="0"/>
              </a:rPr>
              <a:t>2.403.422,00 zł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dirty="0" smtClean="0"/>
              <a:t>Pozostałe środki wydatkowane przez PUP                w Kołobrzegu w okresie </a:t>
            </a:r>
            <a:br>
              <a:rPr lang="pl-PL" altLang="pl-PL" sz="2800" b="1" dirty="0" smtClean="0"/>
            </a:br>
            <a:r>
              <a:rPr lang="pl-PL" altLang="pl-PL" sz="2800" b="1" dirty="0" smtClean="0"/>
              <a:t>od 01.01.2018 r. do 31.05.2018 r.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552" y="1988840"/>
            <a:ext cx="8229600" cy="4525963"/>
          </a:xfrm>
        </p:spPr>
        <p:txBody>
          <a:bodyPr/>
          <a:lstStyle/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wysokość wypłaconych zasiłków –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1.293.412,13 zł</a:t>
            </a:r>
            <a:endParaRPr lang="pl-PL" altLang="pl-PL" sz="24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składka zdrowotna dla osób bez świadczeń, finansowana z budżetu Wojewody –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363.254,90 zł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składka zdrowotna dla osób pobierających świadczenie –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91.639,97 zł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przeciętna liczba bezrobotnych, za które opłacono składkę zdrowotną w miesiącu –   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1309 </a:t>
            </a:r>
            <a:r>
              <a:rPr lang="pl-PL" altLang="pl-PL" sz="2400" dirty="0" smtClean="0">
                <a:solidFill>
                  <a:schemeClr val="tx1"/>
                </a:solidFill>
              </a:rPr>
              <a:t>osób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body"/>
          </p:nvPr>
        </p:nvSpPr>
        <p:spPr>
          <a:xfrm>
            <a:off x="755650" y="981075"/>
            <a:ext cx="7858125" cy="2232025"/>
          </a:xfrm>
          <a:extLst/>
        </p:spPr>
        <p:txBody>
          <a:bodyPr anchor="t"/>
          <a:lstStyle/>
          <a:p>
            <a:pPr marL="342900" indent="-338138" eaLnBrk="1" hangingPunct="1">
              <a:lnSpc>
                <a:spcPct val="90000"/>
              </a:lnSpc>
              <a:spcBef>
                <a:spcPts val="9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600" b="1" i="1" dirty="0"/>
              <a:t>Dziękuję za uwagę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l-PL" altLang="pl-PL" sz="2800" b="1" i="1" dirty="0"/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200" b="1" dirty="0" smtClean="0"/>
              <a:t>http://pupkolobrzeg.finn.pl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200" b="1" dirty="0" smtClean="0"/>
              <a:t>www.facebook.com/pupkolobrzeg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l-PL" altLang="pl-PL" sz="3200" b="1" dirty="0"/>
          </a:p>
        </p:txBody>
      </p:sp>
      <p:graphicFrame>
        <p:nvGraphicFramePr>
          <p:cNvPr id="18608" name="Object 176"/>
          <p:cNvGraphicFramePr>
            <a:graphicFrameLocks noChangeAspect="1"/>
          </p:cNvGraphicFramePr>
          <p:nvPr/>
        </p:nvGraphicFramePr>
        <p:xfrm>
          <a:off x="3779838" y="4076700"/>
          <a:ext cx="1728787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30" r:id="rId4" imgW="1372361" imgH="914400" progId="Word.Picture.8">
                  <p:embed/>
                </p:oleObj>
              </mc:Choice>
              <mc:Fallback>
                <p:oleObj r:id="rId4" imgW="1372361" imgH="914400" progId="Word.Picture.8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4076700"/>
                        <a:ext cx="1728787" cy="1150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000" b="1" dirty="0" smtClean="0"/>
              <a:t>Stopa bezrobocia </a:t>
            </a:r>
            <a:r>
              <a:rPr lang="pl-PL" altLang="pl-PL" sz="2000" b="1" i="1" dirty="0" smtClean="0"/>
              <a:t>(stosunek osób bezrobotnych do ludności aktywnej zawodowo)</a:t>
            </a:r>
            <a:r>
              <a:rPr lang="pl-PL" altLang="pl-PL" sz="2000" dirty="0" smtClean="0"/>
              <a:t> na obszarze kraju, terenie Powiatu Kołobrzeskiego oraz Województwa Zachodniopomorskiego</a:t>
            </a:r>
            <a:r>
              <a:rPr lang="pl-PL" altLang="pl-PL" sz="2000" b="1" dirty="0" smtClean="0"/>
              <a:t> </a:t>
            </a:r>
            <a:br>
              <a:rPr lang="pl-PL" altLang="pl-PL" sz="2000" b="1" dirty="0" smtClean="0"/>
            </a:br>
            <a:r>
              <a:rPr lang="pl-PL" altLang="pl-PL" sz="2000" b="1" dirty="0" smtClean="0"/>
              <a:t>styczeń - </a:t>
            </a:r>
            <a:r>
              <a:rPr lang="pl-PL" altLang="pl-PL" sz="2000" b="1" dirty="0" smtClean="0"/>
              <a:t>marzec </a:t>
            </a:r>
            <a:r>
              <a:rPr lang="pl-PL" altLang="pl-PL" sz="2000" b="1" dirty="0" smtClean="0"/>
              <a:t>2018 r.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</p:txBody>
      </p:sp>
      <p:graphicFrame>
        <p:nvGraphicFramePr>
          <p:cNvPr id="4204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865149"/>
              </p:ext>
            </p:extLst>
          </p:nvPr>
        </p:nvGraphicFramePr>
        <p:xfrm>
          <a:off x="900113" y="1340768"/>
          <a:ext cx="7632700" cy="5256415"/>
        </p:xfrm>
        <a:graphic>
          <a:graphicData uri="http://schemas.openxmlformats.org/drawingml/2006/table">
            <a:tbl>
              <a:tblPr/>
              <a:tblGrid>
                <a:gridCol w="2051050"/>
                <a:gridCol w="1765300"/>
                <a:gridCol w="1943100"/>
                <a:gridCol w="1873250"/>
              </a:tblGrid>
              <a:tr h="864096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58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styczeń 2017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8,6%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(2466 osób)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8,5%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11,5%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0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styczeń 2018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5,2%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(1524 osoby)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6,9 %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9,1%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821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luty 2017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8,3%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(2390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8,4%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11,3%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444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luty 2018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5,0%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(1475 osób)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6,8%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9,0%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54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marzec 2017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7,7%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(2198 osób)</a:t>
                      </a:r>
                      <a:endParaRPr kumimoji="0" lang="pl-PL" altLang="pl-PL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8,0%</a:t>
                      </a:r>
                      <a:endParaRPr kumimoji="0" lang="pl-PL" alt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10,7%</a:t>
                      </a:r>
                      <a:endParaRPr kumimoji="0" lang="pl-PL" alt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30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marzec 2018</a:t>
                      </a:r>
                      <a:endParaRPr kumimoji="0" lang="pl-PL" alt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4,7%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(1366 osób)</a:t>
                      </a:r>
                      <a:r>
                        <a:rPr kumimoji="0" lang="pl-PL" altLang="pl-PL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pl-PL" altLang="pl-PL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6,6%</a:t>
                      </a:r>
                      <a:endParaRPr kumimoji="0" lang="pl-PL" alt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8,6%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000" b="1" dirty="0" smtClean="0"/>
              <a:t>Stopa bezrobocia </a:t>
            </a:r>
            <a:r>
              <a:rPr lang="pl-PL" altLang="pl-PL" sz="2000" b="1" i="1" dirty="0" smtClean="0"/>
              <a:t>(stosunek osób bezrobotnych do ludności aktywnej zawodowo)</a:t>
            </a:r>
            <a:r>
              <a:rPr lang="pl-PL" altLang="pl-PL" sz="2000" dirty="0" smtClean="0"/>
              <a:t> na obszarze kraju, terenie Powiatu Kołobrzeskiego oraz Województwa Zachodniopomorskiego</a:t>
            </a:r>
            <a:r>
              <a:rPr lang="pl-PL" altLang="pl-PL" sz="2000" b="1" dirty="0" smtClean="0"/>
              <a:t> </a:t>
            </a:r>
            <a:br>
              <a:rPr lang="pl-PL" altLang="pl-PL" sz="2000" b="1" dirty="0" smtClean="0"/>
            </a:br>
            <a:r>
              <a:rPr lang="pl-PL" altLang="pl-PL" sz="2000" b="1" dirty="0" smtClean="0"/>
              <a:t>kwiecień – maj 2018 </a:t>
            </a:r>
            <a:r>
              <a:rPr lang="pl-PL" altLang="pl-PL" sz="2000" b="1" dirty="0" smtClean="0"/>
              <a:t>r.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</p:txBody>
      </p:sp>
      <p:graphicFrame>
        <p:nvGraphicFramePr>
          <p:cNvPr id="4204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516100"/>
              </p:ext>
            </p:extLst>
          </p:nvPr>
        </p:nvGraphicFramePr>
        <p:xfrm>
          <a:off x="899592" y="1484784"/>
          <a:ext cx="7632700" cy="4316283"/>
        </p:xfrm>
        <a:graphic>
          <a:graphicData uri="http://schemas.openxmlformats.org/drawingml/2006/table">
            <a:tbl>
              <a:tblPr/>
              <a:tblGrid>
                <a:gridCol w="2051050"/>
                <a:gridCol w="1765300"/>
                <a:gridCol w="1943100"/>
                <a:gridCol w="1873250"/>
              </a:tblGrid>
              <a:tr h="86355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4786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kwiecień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6,9%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(1954 osoby)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7,6%</a:t>
                      </a:r>
                      <a:endParaRPr kumimoji="0" lang="pl-PL" alt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10,1%</a:t>
                      </a:r>
                      <a:endParaRPr kumimoji="0" lang="pl-PL" alt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75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kwiecień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2018</a:t>
                      </a:r>
                      <a:endParaRPr kumimoji="0" lang="pl-PL" alt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4,2 %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(1209 osób)</a:t>
                      </a:r>
                      <a:endParaRPr kumimoji="0" lang="pl-PL" altLang="pl-PL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6,3%</a:t>
                      </a:r>
                      <a:endParaRPr kumimoji="0" lang="pl-PL" alt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8,1%</a:t>
                      </a:r>
                      <a:endParaRPr kumimoji="0" lang="pl-PL" alt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542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maj 2017</a:t>
                      </a:r>
                      <a:endParaRPr kumimoji="0" lang="pl-PL" alt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6,5%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(1824 osoby)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7,3%</a:t>
                      </a:r>
                      <a:endParaRPr kumimoji="0" lang="pl-PL" alt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9,8%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75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maj 2018</a:t>
                      </a:r>
                      <a:endParaRPr kumimoji="0" lang="pl-PL" alt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3,6%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pl-PL" altLang="pl-PL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1027</a:t>
                      </a:r>
                      <a:r>
                        <a:rPr kumimoji="0" lang="pl-PL" altLang="pl-PL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l-PL" altLang="pl-PL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osób</a:t>
                      </a:r>
                      <a:r>
                        <a:rPr kumimoji="0" lang="pl-PL" altLang="pl-PL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pl-PL" altLang="pl-PL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6,1%</a:t>
                      </a:r>
                      <a:endParaRPr kumimoji="0" lang="pl-PL" alt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7,8%</a:t>
                      </a:r>
                      <a:endParaRPr kumimoji="0" lang="pl-PL" alt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0912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stat.gov.pl/gfx/portalinformacyjny/_thumbs/pl/defaultaktualnosci/5473/2/70/1/liczba_bezrobotnych_i_stopa_bezrobocia_05,klOWfqWibGpC785HlX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8639"/>
            <a:ext cx="6840760" cy="662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ytuł 8"/>
          <p:cNvSpPr>
            <a:spLocks noGrp="1"/>
          </p:cNvSpPr>
          <p:nvPr>
            <p:ph type="title"/>
          </p:nvPr>
        </p:nvSpPr>
        <p:spPr>
          <a:xfrm>
            <a:off x="457200" y="128588"/>
            <a:ext cx="8147248" cy="636116"/>
          </a:xfrm>
        </p:spPr>
        <p:txBody>
          <a:bodyPr/>
          <a:lstStyle/>
          <a:p>
            <a:r>
              <a:rPr lang="pl-PL" sz="2400" dirty="0" smtClean="0"/>
              <a:t>Źródło: Urząd Statystyczny 25.06.2018 r. stat.gov.pl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95582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-663575"/>
            <a:ext cx="8158163" cy="15716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800" b="1" smtClean="0"/>
              <a:t>Liczba zarejestrowanych osób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29600" cy="4525963"/>
          </a:xfrm>
        </p:spPr>
        <p:txBody>
          <a:bodyPr/>
          <a:lstStyle/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u="sng" dirty="0" smtClean="0"/>
              <a:t>na dzień 31.05.2018 r</a:t>
            </a:r>
            <a:r>
              <a:rPr lang="pl-PL" altLang="pl-PL" sz="2400" dirty="0" smtClean="0"/>
              <a:t>. zarejestrowanych było </a:t>
            </a:r>
            <a:r>
              <a:rPr lang="pl-PL" altLang="pl-PL" sz="2400" b="1" dirty="0" smtClean="0"/>
              <a:t>1.027 </a:t>
            </a:r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>
                <a:solidFill>
                  <a:schemeClr val="tx1"/>
                </a:solidFill>
              </a:rPr>
              <a:t>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   </a:t>
            </a:r>
            <a:r>
              <a:rPr lang="pl-PL" altLang="pl-PL" sz="2400" dirty="0" smtClean="0">
                <a:solidFill>
                  <a:schemeClr val="tx1"/>
                </a:solidFill>
              </a:rPr>
              <a:t>osób, w tym 607 kobiet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</a:rPr>
              <a:t>    dla porównania: 31.05.2017 r. zarejestrowanych było 1,824 </a:t>
            </a:r>
            <a:r>
              <a:rPr lang="pl-PL" altLang="pl-PL" sz="2400" dirty="0">
                <a:solidFill>
                  <a:schemeClr val="tx1"/>
                </a:solidFill>
              </a:rPr>
              <a:t>osób – </a:t>
            </a:r>
            <a:r>
              <a:rPr lang="pl-PL" altLang="pl-PL" sz="2400" b="1" dirty="0">
                <a:solidFill>
                  <a:schemeClr val="tx1"/>
                </a:solidFill>
              </a:rPr>
              <a:t>nastąpił spadek o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797 </a:t>
            </a:r>
            <a:r>
              <a:rPr lang="pl-PL" altLang="pl-PL" sz="2400" b="1" dirty="0">
                <a:solidFill>
                  <a:schemeClr val="tx1"/>
                </a:solidFill>
              </a:rPr>
              <a:t>osób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;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b="1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</a:rPr>
              <a:t>880 </a:t>
            </a:r>
            <a:r>
              <a:rPr lang="pl-PL" altLang="pl-PL" sz="2400" dirty="0" smtClean="0">
                <a:solidFill>
                  <a:schemeClr val="tx1"/>
                </a:solidFill>
              </a:rPr>
              <a:t>osób, tj. 85% ogółu stanowiły osoby poprzednio pracujące,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38 </a:t>
            </a:r>
            <a:r>
              <a:rPr lang="pl-PL" altLang="pl-PL" sz="2400" dirty="0" smtClean="0">
                <a:solidFill>
                  <a:schemeClr val="tx1"/>
                </a:solidFill>
              </a:rPr>
              <a:t>osób w tej grupie to osoby zwolnione             z przyczyn dotyczących zakładu pracy;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</a:rPr>
              <a:t>76 </a:t>
            </a:r>
            <a:r>
              <a:rPr lang="pl-PL" altLang="pl-PL" sz="2400" dirty="0" smtClean="0">
                <a:solidFill>
                  <a:schemeClr val="tx1"/>
                </a:solidFill>
              </a:rPr>
              <a:t>osób (7% ogółu) stanowiły osoby niepełnosprawne;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9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-242888"/>
            <a:ext cx="8229600" cy="1368426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smtClean="0">
                <a:solidFill>
                  <a:schemeClr val="tx1"/>
                </a:solidFill>
              </a:rPr>
              <a:t>Bezrobotni będący w szczególnej sytuacji na rynku pracy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5543550"/>
          </a:xfrm>
        </p:spPr>
        <p:txBody>
          <a:bodyPr/>
          <a:lstStyle/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1) </a:t>
            </a:r>
            <a:r>
              <a:rPr lang="pl-PL" altLang="pl-PL" sz="1800" dirty="0" smtClean="0"/>
              <a:t>do 30 roku życia – 230 osoby </a:t>
            </a:r>
            <a:r>
              <a:rPr lang="pl-PL" altLang="pl-PL" sz="1800" dirty="0"/>
              <a:t>z ogółu osób bezrobotnych</a:t>
            </a:r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2) długotrwale bezrobotni – </a:t>
            </a:r>
            <a:r>
              <a:rPr lang="pl-PL" altLang="pl-PL" sz="1800" dirty="0" smtClean="0"/>
              <a:t>410 osób</a:t>
            </a:r>
            <a:endParaRPr lang="pl-PL" altLang="pl-PL" sz="1800" dirty="0"/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3) powyżej 50 roku życia </a:t>
            </a:r>
            <a:r>
              <a:rPr lang="pl-PL" altLang="pl-PL" sz="1800" dirty="0" smtClean="0"/>
              <a:t>– 314 osób</a:t>
            </a:r>
            <a:endParaRPr lang="pl-PL" altLang="pl-PL" sz="1800" dirty="0"/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4) </a:t>
            </a:r>
            <a:r>
              <a:rPr lang="pl-PL" altLang="pl-PL" sz="1800" dirty="0" smtClean="0"/>
              <a:t>posiadający co najmniej jedno dziecko do 6 roku życia – 258 osób</a:t>
            </a:r>
            <a:endParaRPr lang="pl-PL" altLang="pl-PL" sz="1800" dirty="0"/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5) n</a:t>
            </a:r>
            <a:r>
              <a:rPr lang="pl-PL" altLang="pl-PL" sz="1800" dirty="0" smtClean="0"/>
              <a:t>iepełnosprawni - 76 osób </a:t>
            </a:r>
            <a:endParaRPr lang="pl-PL" altLang="pl-PL" sz="1800" dirty="0"/>
          </a:p>
          <a:p>
            <a:pPr marL="0" indent="0" eaLnBrk="1" hangingPunct="1">
              <a:spcBef>
                <a:spcPts val="6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1800" dirty="0"/>
          </a:p>
        </p:txBody>
      </p:sp>
      <p:sp>
        <p:nvSpPr>
          <p:cNvPr id="8381" name="Rectangle 3"/>
          <p:cNvSpPr>
            <a:spLocks noChangeArrowheads="1"/>
          </p:cNvSpPr>
          <p:nvPr/>
        </p:nvSpPr>
        <p:spPr bwMode="auto">
          <a:xfrm>
            <a:off x="0" y="2109788"/>
            <a:ext cx="9144000" cy="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/>
          </a:p>
        </p:txBody>
      </p:sp>
      <p:graphicFrame>
        <p:nvGraphicFramePr>
          <p:cNvPr id="8378" name="Object 1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837784"/>
              </p:ext>
            </p:extLst>
          </p:nvPr>
        </p:nvGraphicFramePr>
        <p:xfrm>
          <a:off x="1462410" y="2708920"/>
          <a:ext cx="6219180" cy="4466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" name="Wykres" r:id="rId4" imgW="3665255" imgH="2636457" progId="MSGraph.Chart.8">
                  <p:embed followColorScheme="full"/>
                </p:oleObj>
              </mc:Choice>
              <mc:Fallback>
                <p:oleObj name="Wykres" r:id="rId4" imgW="3665255" imgH="2636457" progId="MSGraph.Chart.8">
                  <p:embed followColorScheme="full"/>
                  <p:pic>
                    <p:nvPicPr>
                      <p:cNvPr id="0" name="Picture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2410" y="2708920"/>
                        <a:ext cx="6219180" cy="446689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3600" b="1" smtClean="0"/>
              <a:t>Ilość osób w podziale na poszczególne profile pomocy</a:t>
            </a:r>
          </a:p>
        </p:txBody>
      </p:sp>
      <p:sp>
        <p:nvSpPr>
          <p:cNvPr id="3789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l-PL" sz="2000" dirty="0" smtClean="0"/>
              <a:t>Stan na 31.05.2018r.</a:t>
            </a:r>
            <a:endParaRPr lang="pl-PL" sz="2000" dirty="0" smtClean="0"/>
          </a:p>
          <a:p>
            <a:pPr algn="just" eaLnBrk="1" hangingPunct="1">
              <a:lnSpc>
                <a:spcPct val="150000"/>
              </a:lnSpc>
            </a:pPr>
            <a:r>
              <a:rPr lang="pl-PL" dirty="0" smtClean="0"/>
              <a:t>Profil pomocy I – </a:t>
            </a:r>
            <a:r>
              <a:rPr lang="pl-PL" dirty="0"/>
              <a:t> </a:t>
            </a:r>
            <a:r>
              <a:rPr lang="pl-PL" dirty="0" smtClean="0"/>
              <a:t>1 </a:t>
            </a:r>
            <a:r>
              <a:rPr lang="pl-PL" b="1" dirty="0" smtClean="0"/>
              <a:t>osoba</a:t>
            </a:r>
          </a:p>
          <a:p>
            <a:pPr algn="just" eaLnBrk="1" hangingPunct="1">
              <a:lnSpc>
                <a:spcPct val="150000"/>
              </a:lnSpc>
            </a:pPr>
            <a:r>
              <a:rPr lang="pl-PL" dirty="0" smtClean="0"/>
              <a:t>Profil pomocy II – 837 </a:t>
            </a:r>
            <a:r>
              <a:rPr lang="pl-PL" b="1" dirty="0" smtClean="0"/>
              <a:t>osób</a:t>
            </a:r>
          </a:p>
          <a:p>
            <a:pPr eaLnBrk="1" hangingPunct="1">
              <a:lnSpc>
                <a:spcPct val="150000"/>
              </a:lnSpc>
            </a:pPr>
            <a:r>
              <a:rPr lang="pl-PL" dirty="0" smtClean="0"/>
              <a:t>Profil pomocy III </a:t>
            </a:r>
            <a:r>
              <a:rPr lang="pl-PL" dirty="0"/>
              <a:t>– </a:t>
            </a:r>
            <a:r>
              <a:rPr lang="pl-PL" dirty="0" smtClean="0"/>
              <a:t>56 </a:t>
            </a:r>
            <a:r>
              <a:rPr lang="pl-PL" b="1" dirty="0" smtClean="0"/>
              <a:t>osób</a:t>
            </a:r>
            <a:endParaRPr lang="pl-PL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086725" cy="8826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3600" smtClean="0"/>
              <a:t>Współpraca z pracodawcami</a:t>
            </a:r>
            <a:r>
              <a:rPr lang="pl-PL" altLang="pl-PL" sz="2800" b="1" smtClean="0"/>
              <a:t/>
            </a:r>
            <a:br>
              <a:rPr lang="pl-PL" altLang="pl-PL" sz="2800" b="1" smtClean="0"/>
            </a:br>
            <a:endParaRPr lang="pl-PL" altLang="pl-PL" sz="2800" b="1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900113"/>
            <a:ext cx="8229600" cy="5624512"/>
          </a:xfrm>
        </p:spPr>
        <p:txBody>
          <a:bodyPr/>
          <a:lstStyle/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b="1" dirty="0" smtClean="0">
                <a:solidFill>
                  <a:schemeClr val="tx1"/>
                </a:solidFill>
              </a:rPr>
              <a:t>   </a:t>
            </a:r>
            <a:endParaRPr lang="pl-PL" altLang="pl-PL" sz="2800" b="1" dirty="0">
              <a:solidFill>
                <a:schemeClr val="tx1"/>
              </a:solidFill>
            </a:endParaRP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b="1" dirty="0" smtClean="0">
                <a:solidFill>
                  <a:schemeClr val="tx1"/>
                </a:solidFill>
              </a:rPr>
              <a:t>	</a:t>
            </a:r>
            <a:r>
              <a:rPr lang="pl-PL" altLang="pl-PL" sz="2800" dirty="0" smtClean="0">
                <a:solidFill>
                  <a:schemeClr val="tx1"/>
                </a:solidFill>
              </a:rPr>
              <a:t>Od 01.01.2018 r. do Powiatowego Urzędu Pracy w  Kołobrzegu wpłynęło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996 ofert pracy </a:t>
            </a:r>
            <a:r>
              <a:rPr lang="pl-PL" altLang="pl-PL" sz="2800" dirty="0" smtClean="0">
                <a:solidFill>
                  <a:schemeClr val="tx1"/>
                </a:solidFill>
              </a:rPr>
              <a:t>na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 1638 stanowisk</a:t>
            </a:r>
            <a:r>
              <a:rPr lang="pl-PL" altLang="pl-PL" sz="2800" dirty="0" smtClean="0">
                <a:solidFill>
                  <a:schemeClr val="tx1"/>
                </a:solidFill>
              </a:rPr>
              <a:t>. </a:t>
            </a:r>
            <a:endParaRPr lang="pl-PL" altLang="pl-PL" sz="2400" dirty="0" smtClean="0">
              <a:solidFill>
                <a:schemeClr val="tx1"/>
              </a:solidFill>
            </a:endParaRPr>
          </a:p>
          <a:p>
            <a:pPr marL="0" indent="0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</a:endParaRPr>
          </a:p>
          <a:p>
            <a:pPr marL="0" indent="0" algn="just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</a:rPr>
              <a:t>     </a:t>
            </a:r>
            <a:r>
              <a:rPr lang="pl-PL" altLang="pl-PL" sz="2800" dirty="0" smtClean="0">
                <a:solidFill>
                  <a:schemeClr val="tx1"/>
                </a:solidFill>
              </a:rPr>
              <a:t>Od 01.01.2018-31.05.2018 </a:t>
            </a:r>
            <a:r>
              <a:rPr lang="pl-PL" altLang="pl-PL" sz="2800" dirty="0" smtClean="0">
                <a:solidFill>
                  <a:schemeClr val="tx1"/>
                </a:solidFill>
              </a:rPr>
              <a:t>doradcy klienta wydali:</a:t>
            </a:r>
          </a:p>
          <a:p>
            <a:pPr marL="0" indent="0" algn="just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b="1" dirty="0">
                <a:solidFill>
                  <a:schemeClr val="tx1"/>
                </a:solidFill>
              </a:rPr>
              <a:t>-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1661 skierowań </a:t>
            </a:r>
            <a:r>
              <a:rPr lang="pl-PL" altLang="pl-PL" sz="2800" dirty="0" smtClean="0">
                <a:solidFill>
                  <a:schemeClr val="tx1"/>
                </a:solidFill>
              </a:rPr>
              <a:t>do pracy, zatrudniono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180 osób</a:t>
            </a:r>
          </a:p>
          <a:p>
            <a:pPr marL="0" indent="0" algn="just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b="1" dirty="0" smtClean="0">
                <a:solidFill>
                  <a:schemeClr val="tx1"/>
                </a:solidFill>
              </a:rPr>
              <a:t>-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139 </a:t>
            </a:r>
            <a:r>
              <a:rPr lang="pl-PL" altLang="pl-PL" sz="2800" b="1" dirty="0">
                <a:solidFill>
                  <a:schemeClr val="tx1"/>
                </a:solidFill>
              </a:rPr>
              <a:t>skierowań </a:t>
            </a:r>
            <a:r>
              <a:rPr lang="pl-PL" altLang="pl-PL" sz="2800" dirty="0">
                <a:solidFill>
                  <a:schemeClr val="tx1"/>
                </a:solidFill>
              </a:rPr>
              <a:t>na </a:t>
            </a:r>
            <a:r>
              <a:rPr lang="pl-PL" altLang="pl-PL" sz="2800" dirty="0" smtClean="0">
                <a:solidFill>
                  <a:schemeClr val="tx1"/>
                </a:solidFill>
              </a:rPr>
              <a:t>staż, przyjęto 50.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>
          <a:xfrm>
            <a:off x="179388" y="28575"/>
            <a:ext cx="8291512" cy="141763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smtClean="0"/>
              <a:t>Współpraca z pracodawcami - c.d.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18487" cy="5248275"/>
          </a:xfrm>
        </p:spPr>
        <p:txBody>
          <a:bodyPr/>
          <a:lstStyle/>
          <a:p>
            <a:pPr marL="338138" indent="-338138" eaLnBrk="1" hangingPunct="1">
              <a:spcBef>
                <a:spcPts val="7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dirty="0" smtClean="0">
                <a:solidFill>
                  <a:schemeClr val="tx1"/>
                </a:solidFill>
              </a:rPr>
              <a:t>   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dirty="0">
                <a:solidFill>
                  <a:schemeClr val="tx1"/>
                </a:solidFill>
              </a:rPr>
              <a:t> </a:t>
            </a:r>
            <a:r>
              <a:rPr lang="pl-PL" altLang="pl-PL" dirty="0" smtClean="0">
                <a:solidFill>
                  <a:schemeClr val="tx1"/>
                </a:solidFill>
              </a:rPr>
              <a:t>  Od stycznia 2018 r. zorganizowaliśmy 10 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b="1" u="sng" dirty="0" smtClean="0">
                <a:solidFill>
                  <a:schemeClr val="tx1"/>
                </a:solidFill>
              </a:rPr>
              <a:t>giełd </a:t>
            </a:r>
            <a:r>
              <a:rPr lang="pl-PL" altLang="pl-PL" b="1" u="sng" dirty="0" smtClean="0">
                <a:solidFill>
                  <a:schemeClr val="tx1"/>
                </a:solidFill>
              </a:rPr>
              <a:t>pracy</a:t>
            </a:r>
            <a:r>
              <a:rPr lang="pl-PL" altLang="pl-PL" dirty="0" smtClean="0">
                <a:solidFill>
                  <a:schemeClr val="tx1"/>
                </a:solidFill>
              </a:rPr>
              <a:t> na następujące stanowiska: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000" dirty="0">
                <a:solidFill>
                  <a:schemeClr val="tx1"/>
                </a:solidFill>
              </a:rPr>
              <a:t>1)	</a:t>
            </a:r>
            <a:r>
              <a:rPr lang="pl-PL" altLang="pl-PL" sz="2000" b="1" dirty="0">
                <a:solidFill>
                  <a:schemeClr val="tx1"/>
                </a:solidFill>
              </a:rPr>
              <a:t>Magazynier/kierowca kat. B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000" dirty="0" smtClean="0">
                <a:solidFill>
                  <a:schemeClr val="tx1"/>
                </a:solidFill>
              </a:rPr>
              <a:t>Osób zaproszonych </a:t>
            </a:r>
            <a:r>
              <a:rPr lang="pl-PL" altLang="pl-PL" sz="2000" dirty="0">
                <a:solidFill>
                  <a:schemeClr val="tx1"/>
                </a:solidFill>
              </a:rPr>
              <a:t>30, obecnych 22, odmów 10, zatrudnionych </a:t>
            </a:r>
            <a:r>
              <a:rPr lang="pl-PL" altLang="pl-PL" sz="2000" dirty="0" smtClean="0">
                <a:solidFill>
                  <a:schemeClr val="tx1"/>
                </a:solidFill>
              </a:rPr>
              <a:t>2</a:t>
            </a:r>
            <a:endParaRPr lang="pl-PL" altLang="pl-PL" sz="2000" dirty="0">
              <a:solidFill>
                <a:schemeClr val="tx1"/>
              </a:solidFill>
            </a:endParaRPr>
          </a:p>
          <a:p>
            <a:pPr marL="338138" indent="-338138" eaLnBrk="1" hangingPunct="1">
              <a:spcBef>
                <a:spcPts val="7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000" dirty="0">
                <a:solidFill>
                  <a:schemeClr val="tx1"/>
                </a:solidFill>
              </a:rPr>
              <a:t>2)	</a:t>
            </a:r>
            <a:r>
              <a:rPr lang="pl-PL" altLang="pl-PL" sz="2000" b="1" dirty="0">
                <a:solidFill>
                  <a:schemeClr val="tx1"/>
                </a:solidFill>
              </a:rPr>
              <a:t>Sprzedawca/zastępca kierownika sklepu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000" dirty="0" smtClean="0">
                <a:solidFill>
                  <a:schemeClr val="tx1"/>
                </a:solidFill>
              </a:rPr>
              <a:t>Osób zaproszonych </a:t>
            </a:r>
            <a:r>
              <a:rPr lang="pl-PL" altLang="pl-PL" sz="2000" dirty="0">
                <a:solidFill>
                  <a:schemeClr val="tx1"/>
                </a:solidFill>
              </a:rPr>
              <a:t>29, </a:t>
            </a:r>
            <a:r>
              <a:rPr lang="pl-PL" altLang="pl-PL" sz="2000" dirty="0" smtClean="0">
                <a:solidFill>
                  <a:schemeClr val="tx1"/>
                </a:solidFill>
              </a:rPr>
              <a:t>obecnych </a:t>
            </a:r>
            <a:r>
              <a:rPr lang="pl-PL" altLang="pl-PL" sz="2000" dirty="0">
                <a:solidFill>
                  <a:schemeClr val="tx1"/>
                </a:solidFill>
              </a:rPr>
              <a:t>23, odmów 7, </a:t>
            </a:r>
            <a:r>
              <a:rPr lang="pl-PL" altLang="pl-PL" sz="2000" dirty="0" smtClean="0">
                <a:solidFill>
                  <a:schemeClr val="tx1"/>
                </a:solidFill>
              </a:rPr>
              <a:t>zatrudnionych 3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000" dirty="0" smtClean="0">
                <a:solidFill>
                  <a:schemeClr val="tx1"/>
                </a:solidFill>
              </a:rPr>
              <a:t>3</a:t>
            </a:r>
            <a:r>
              <a:rPr lang="pl-PL" altLang="pl-PL" sz="2000" dirty="0">
                <a:solidFill>
                  <a:schemeClr val="tx1"/>
                </a:solidFill>
              </a:rPr>
              <a:t>)	</a:t>
            </a:r>
            <a:r>
              <a:rPr lang="pl-PL" altLang="pl-PL" sz="2000" b="1" dirty="0">
                <a:solidFill>
                  <a:schemeClr val="tx1"/>
                </a:solidFill>
              </a:rPr>
              <a:t>Instruktor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000" dirty="0" smtClean="0">
                <a:solidFill>
                  <a:schemeClr val="tx1"/>
                </a:solidFill>
              </a:rPr>
              <a:t>Osób zaproszonych </a:t>
            </a:r>
            <a:r>
              <a:rPr lang="pl-PL" altLang="pl-PL" sz="2000" dirty="0">
                <a:solidFill>
                  <a:schemeClr val="tx1"/>
                </a:solidFill>
              </a:rPr>
              <a:t>7, </a:t>
            </a:r>
            <a:r>
              <a:rPr lang="pl-PL" altLang="pl-PL" sz="2000" dirty="0" smtClean="0">
                <a:solidFill>
                  <a:schemeClr val="tx1"/>
                </a:solidFill>
              </a:rPr>
              <a:t>obecnych </a:t>
            </a:r>
            <a:r>
              <a:rPr lang="pl-PL" altLang="pl-PL" sz="2000" dirty="0">
                <a:solidFill>
                  <a:schemeClr val="tx1"/>
                </a:solidFill>
              </a:rPr>
              <a:t>3, odmów 2, </a:t>
            </a:r>
            <a:r>
              <a:rPr lang="pl-PL" altLang="pl-PL" sz="2000" dirty="0" smtClean="0">
                <a:solidFill>
                  <a:schemeClr val="tx1"/>
                </a:solidFill>
              </a:rPr>
              <a:t>zatrudnionych 0</a:t>
            </a:r>
          </a:p>
          <a:p>
            <a:pPr marL="0" lvl="0" indent="0" eaLnBrk="1" hangingPunct="1"/>
            <a:r>
              <a:rPr lang="pl-PL" sz="2000" dirty="0" smtClean="0"/>
              <a:t>4) </a:t>
            </a:r>
            <a:r>
              <a:rPr lang="pl-PL" sz="2000" b="1" dirty="0" smtClean="0"/>
              <a:t>Kelner</a:t>
            </a:r>
            <a:endParaRPr lang="pl-PL" sz="2000" b="1" dirty="0"/>
          </a:p>
          <a:p>
            <a:pPr marL="0" lvl="0" indent="0" eaLnBrk="1" hangingPunct="1"/>
            <a:r>
              <a:rPr lang="pl-PL" sz="2000" dirty="0"/>
              <a:t>Osób zaproszonych 16, obecnych 14, odmów 8, zatrudnionych 1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pl-PL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pl-PL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6180</TotalTime>
  <Words>655</Words>
  <Application>Microsoft Office PowerPoint</Application>
  <PresentationFormat>Pokaz na ekranie (4:3)</PresentationFormat>
  <Paragraphs>165</Paragraphs>
  <Slides>16</Slides>
  <Notes>11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16</vt:i4>
      </vt:variant>
    </vt:vector>
  </HeadingPairs>
  <TitlesOfParts>
    <vt:vector size="19" baseType="lpstr">
      <vt:lpstr>Projekt domyślny</vt:lpstr>
      <vt:lpstr>Microsoft Word Picture</vt:lpstr>
      <vt:lpstr>Microsoft Graph Chart</vt:lpstr>
      <vt:lpstr>Powiatowy Urząd Pracy  w Kołobrzegu</vt:lpstr>
      <vt:lpstr>Stopa bezrobocia (stosunek osób bezrobotnych do ludności aktywnej zawodowo) na obszarze kraju, terenie Powiatu Kołobrzeskiego oraz Województwa Zachodniopomorskiego  styczeń - marzec 2018 r.</vt:lpstr>
      <vt:lpstr>Stopa bezrobocia (stosunek osób bezrobotnych do ludności aktywnej zawodowo) na obszarze kraju, terenie Powiatu Kołobrzeskiego oraz Województwa Zachodniopomorskiego  kwiecień – maj 2018 r.</vt:lpstr>
      <vt:lpstr>Źródło: Urząd Statystyczny 25.06.2018 r. stat.gov.pl</vt:lpstr>
      <vt:lpstr>    Liczba zarejestrowanych osób</vt:lpstr>
      <vt:lpstr>Bezrobotni będący w szczególnej sytuacji na rynku pracy</vt:lpstr>
      <vt:lpstr>Ilość osób w podziale na poszczególne profile pomocy</vt:lpstr>
      <vt:lpstr>Współpraca z pracodawcami </vt:lpstr>
      <vt:lpstr>Współpraca z pracodawcami - c.d.</vt:lpstr>
      <vt:lpstr>Współpraca z pracodawcami - c.d. </vt:lpstr>
      <vt:lpstr>Współpraca z pracodawcami - c.d.</vt:lpstr>
      <vt:lpstr>Podjęcia pracy</vt:lpstr>
      <vt:lpstr>W ramach poradnictwa zawodowego grupowego Powiatowy Urząd Pracy w Kołobrzegu przeprowadził od stycznia do maja 2018 r.</vt:lpstr>
      <vt:lpstr>Środki przeznaczone na aktywizację osób bezrobotnych w 2018 r.</vt:lpstr>
      <vt:lpstr>Pozostałe środki wydatkowane przez PUP                w Kołobrzegu w okresie  od 01.01.2018 r. do 31.05.2018 r.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Powiatowy Urząd Pracy  w Kołobrzegu</dc:title>
  <dc:creator>PUP K-G</dc:creator>
  <cp:lastModifiedBy>lenovo</cp:lastModifiedBy>
  <cp:revision>525</cp:revision>
  <cp:lastPrinted>2018-06-27T09:52:09Z</cp:lastPrinted>
  <dcterms:created xsi:type="dcterms:W3CDTF">2009-09-25T08:36:06Z</dcterms:created>
  <dcterms:modified xsi:type="dcterms:W3CDTF">2018-06-27T11:06:17Z</dcterms:modified>
</cp:coreProperties>
</file>