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18" r:id="rId4"/>
    <p:sldId id="322" r:id="rId5"/>
    <p:sldId id="259" r:id="rId6"/>
    <p:sldId id="261" r:id="rId7"/>
    <p:sldId id="293" r:id="rId8"/>
    <p:sldId id="264" r:id="rId9"/>
    <p:sldId id="265" r:id="rId10"/>
    <p:sldId id="294" r:id="rId11"/>
    <p:sldId id="306" r:id="rId12"/>
    <p:sldId id="266" r:id="rId13"/>
    <p:sldId id="302" r:id="rId14"/>
    <p:sldId id="268" r:id="rId15"/>
    <p:sldId id="270" r:id="rId16"/>
    <p:sldId id="271" r:id="rId17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826" y="-5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2018-06-27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6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31.05.2018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r>
              <a:rPr lang="pl-PL" sz="2000" dirty="0" smtClean="0"/>
              <a:t>5</a:t>
            </a:r>
            <a:r>
              <a:rPr lang="pl-PL" sz="2000" dirty="0"/>
              <a:t>)	</a:t>
            </a:r>
            <a:r>
              <a:rPr lang="pl-PL" sz="2000" b="1" dirty="0"/>
              <a:t>Sprzedawca w sklepie mięsnym</a:t>
            </a:r>
          </a:p>
          <a:p>
            <a:pPr marL="0" indent="0" eaLnBrk="1" hangingPunct="1"/>
            <a:r>
              <a:rPr lang="pl-PL" sz="2000" dirty="0" smtClean="0"/>
              <a:t>Osób zaproszonych </a:t>
            </a:r>
            <a:r>
              <a:rPr lang="pl-PL" sz="2000" dirty="0"/>
              <a:t>23, </a:t>
            </a:r>
            <a:r>
              <a:rPr lang="pl-PL" sz="2000" dirty="0" smtClean="0"/>
              <a:t>obecnych </a:t>
            </a:r>
            <a:r>
              <a:rPr lang="pl-PL" sz="2000" dirty="0"/>
              <a:t>15, odmów 1, </a:t>
            </a:r>
            <a:r>
              <a:rPr lang="pl-PL" sz="2000" dirty="0" smtClean="0"/>
              <a:t>zatrudnionych 1</a:t>
            </a:r>
            <a:endParaRPr lang="pl-PL" sz="2000" dirty="0"/>
          </a:p>
          <a:p>
            <a:pPr marL="0" indent="0" eaLnBrk="1" hangingPunct="1"/>
            <a:r>
              <a:rPr lang="pl-PL" sz="2000" dirty="0"/>
              <a:t>6)	</a:t>
            </a:r>
            <a:r>
              <a:rPr lang="pl-PL" sz="2000" b="1" dirty="0"/>
              <a:t>Osoba sprzątająca</a:t>
            </a:r>
          </a:p>
          <a:p>
            <a:pPr marL="0" indent="0" eaLnBrk="1" hangingPunct="1"/>
            <a:r>
              <a:rPr lang="pl-PL" sz="2000" dirty="0" smtClean="0"/>
              <a:t>Osób zaproszonych </a:t>
            </a:r>
            <a:r>
              <a:rPr lang="pl-PL" sz="2000" dirty="0"/>
              <a:t>18, </a:t>
            </a:r>
            <a:r>
              <a:rPr lang="pl-PL" sz="2000" dirty="0" smtClean="0"/>
              <a:t>obecnych </a:t>
            </a:r>
            <a:r>
              <a:rPr lang="pl-PL" sz="2000" dirty="0"/>
              <a:t>10, odm 0, </a:t>
            </a:r>
            <a:r>
              <a:rPr lang="pl-PL" sz="2000" dirty="0" smtClean="0"/>
              <a:t>zatrudnionych 0</a:t>
            </a:r>
            <a:endParaRPr lang="pl-PL" sz="2000" dirty="0"/>
          </a:p>
          <a:p>
            <a:pPr marL="0" indent="0" eaLnBrk="1" hangingPunct="1"/>
            <a:r>
              <a:rPr lang="pl-PL" sz="2000" dirty="0"/>
              <a:t>7)	</a:t>
            </a:r>
            <a:r>
              <a:rPr lang="pl-PL" sz="2000" b="1" dirty="0"/>
              <a:t>Pracownik przygotowujący posiłki typu fast food</a:t>
            </a:r>
          </a:p>
          <a:p>
            <a:pPr marL="0" indent="0" eaLnBrk="1" hangingPunct="1"/>
            <a:r>
              <a:rPr lang="pl-PL" sz="2000" dirty="0" smtClean="0"/>
              <a:t>Osób zaproszonych </a:t>
            </a:r>
            <a:r>
              <a:rPr lang="pl-PL" sz="2000" dirty="0"/>
              <a:t>57, </a:t>
            </a:r>
            <a:r>
              <a:rPr lang="pl-PL" sz="2000" dirty="0" smtClean="0"/>
              <a:t>obecnych </a:t>
            </a:r>
            <a:r>
              <a:rPr lang="pl-PL" sz="2000" dirty="0"/>
              <a:t>35, </a:t>
            </a:r>
            <a:r>
              <a:rPr lang="pl-PL" sz="2000" dirty="0" smtClean="0"/>
              <a:t>odmów </a:t>
            </a:r>
            <a:r>
              <a:rPr lang="pl-PL" sz="2000" dirty="0"/>
              <a:t>7, </a:t>
            </a:r>
            <a:r>
              <a:rPr lang="pl-PL" sz="2000" dirty="0" smtClean="0"/>
              <a:t>zatrudnionych </a:t>
            </a:r>
            <a:r>
              <a:rPr lang="pl-PL" sz="2000" dirty="0"/>
              <a:t>0</a:t>
            </a:r>
          </a:p>
          <a:p>
            <a:pPr marL="0" indent="0" eaLnBrk="1" hangingPunct="1"/>
            <a:r>
              <a:rPr lang="pl-PL" sz="2000" dirty="0"/>
              <a:t>8)	</a:t>
            </a:r>
            <a:r>
              <a:rPr lang="pl-PL" sz="2000" b="1" dirty="0"/>
              <a:t>Doradca klienta</a:t>
            </a:r>
          </a:p>
          <a:p>
            <a:pPr marL="0" indent="0" eaLnBrk="1" hangingPunct="1"/>
            <a:r>
              <a:rPr lang="pl-PL" sz="2000" dirty="0" smtClean="0"/>
              <a:t>Osób zaproszonych </a:t>
            </a:r>
            <a:r>
              <a:rPr lang="pl-PL" sz="2000" dirty="0"/>
              <a:t>18, </a:t>
            </a:r>
            <a:r>
              <a:rPr lang="pl-PL" sz="2000" dirty="0" smtClean="0"/>
              <a:t>obecnych </a:t>
            </a:r>
            <a:r>
              <a:rPr lang="pl-PL" sz="2000" dirty="0"/>
              <a:t>12, </a:t>
            </a:r>
            <a:r>
              <a:rPr lang="pl-PL" sz="2000" dirty="0" smtClean="0"/>
              <a:t>odmów </a:t>
            </a:r>
            <a:r>
              <a:rPr lang="pl-PL" sz="2000" dirty="0"/>
              <a:t>0, </a:t>
            </a:r>
            <a:r>
              <a:rPr lang="pl-PL" sz="2000" dirty="0" smtClean="0"/>
              <a:t>zatrudnionych 0</a:t>
            </a:r>
            <a:endParaRPr lang="pl-PL" sz="2000" dirty="0"/>
          </a:p>
          <a:p>
            <a:pPr marL="0" indent="0" eaLnBrk="1" hangingPunct="1"/>
            <a:r>
              <a:rPr lang="pl-PL" sz="2000" dirty="0"/>
              <a:t>9)	</a:t>
            </a:r>
            <a:r>
              <a:rPr lang="pl-PL" sz="2000" b="1" dirty="0"/>
              <a:t>Menedżer/młodszy menedżer/instruktor</a:t>
            </a:r>
          </a:p>
          <a:p>
            <a:pPr marL="0" indent="0" eaLnBrk="1" hangingPunct="1"/>
            <a:r>
              <a:rPr lang="pl-PL" sz="2000" dirty="0" smtClean="0"/>
              <a:t>Osób zaproszonych </a:t>
            </a:r>
            <a:r>
              <a:rPr lang="pl-PL" sz="2000" dirty="0"/>
              <a:t>20, </a:t>
            </a:r>
            <a:r>
              <a:rPr lang="pl-PL" sz="2000" dirty="0" smtClean="0"/>
              <a:t>obecnych </a:t>
            </a:r>
            <a:r>
              <a:rPr lang="pl-PL" sz="2000" dirty="0"/>
              <a:t>12, </a:t>
            </a:r>
            <a:r>
              <a:rPr lang="pl-PL" sz="2000" dirty="0" smtClean="0"/>
              <a:t>odmów </a:t>
            </a:r>
            <a:r>
              <a:rPr lang="pl-PL" sz="2000" dirty="0"/>
              <a:t>5, </a:t>
            </a:r>
            <a:r>
              <a:rPr lang="pl-PL" sz="2000" dirty="0" smtClean="0"/>
              <a:t>zatrudnionych 0</a:t>
            </a:r>
            <a:endParaRPr lang="pl-PL" sz="2000" dirty="0"/>
          </a:p>
          <a:p>
            <a:pPr marL="0" indent="0" eaLnBrk="1" hangingPunct="1"/>
            <a:r>
              <a:rPr lang="pl-PL" sz="2000" dirty="0"/>
              <a:t>10)	</a:t>
            </a:r>
            <a:r>
              <a:rPr lang="pl-PL" sz="2000" b="1" dirty="0"/>
              <a:t>Robotnik gospodarczy</a:t>
            </a:r>
          </a:p>
          <a:p>
            <a:pPr marL="0" indent="0" eaLnBrk="1" hangingPunct="1"/>
            <a:r>
              <a:rPr lang="pl-PL" sz="2000" dirty="0" smtClean="0"/>
              <a:t>Osób zaproszonych  </a:t>
            </a:r>
            <a:r>
              <a:rPr lang="pl-PL" sz="2000" dirty="0"/>
              <a:t>8, </a:t>
            </a:r>
            <a:r>
              <a:rPr lang="pl-PL" sz="2000" dirty="0" smtClean="0"/>
              <a:t>obecnych </a:t>
            </a:r>
            <a:r>
              <a:rPr lang="pl-PL" sz="2000" dirty="0"/>
              <a:t>6, </a:t>
            </a:r>
            <a:r>
              <a:rPr lang="pl-PL" sz="2000" dirty="0" smtClean="0"/>
              <a:t>odmów </a:t>
            </a:r>
            <a:r>
              <a:rPr lang="pl-PL" sz="2000" dirty="0"/>
              <a:t>0, </a:t>
            </a:r>
            <a:r>
              <a:rPr lang="pl-PL" sz="2000" dirty="0" smtClean="0"/>
              <a:t>zatrudnionych </a:t>
            </a:r>
            <a:r>
              <a:rPr lang="pl-PL" sz="2000" dirty="0"/>
              <a:t>0</a:t>
            </a:r>
          </a:p>
          <a:p>
            <a:pPr marL="0" indent="0" eaLnBrk="1" hangingPunct="1"/>
            <a:endParaRPr lang="pl-PL" sz="2800" dirty="0"/>
          </a:p>
          <a:p>
            <a:pPr marL="0" indent="0" eaLnBrk="1" hangingPunct="1"/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4838" cy="4852640"/>
          </a:xfrm>
        </p:spPr>
        <p:txBody>
          <a:bodyPr/>
          <a:lstStyle/>
          <a:p>
            <a:pPr marL="0" indent="0" algn="just"/>
            <a:r>
              <a:rPr lang="pl-PL" sz="2400" dirty="0" smtClean="0"/>
              <a:t>Od 01.01.2018 r. </a:t>
            </a:r>
            <a:r>
              <a:rPr lang="pl-PL" sz="2400" dirty="0"/>
              <a:t>d</a:t>
            </a:r>
            <a:r>
              <a:rPr lang="pl-PL" sz="2400" dirty="0" smtClean="0"/>
              <a:t>o 31.05.2018 r. do Powiatowego Urzędu Pracy 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wpłynęło </a:t>
            </a:r>
            <a:r>
              <a:rPr lang="pl-PL" sz="2400" b="1" dirty="0" smtClean="0"/>
              <a:t>1441 </a:t>
            </a:r>
            <a:r>
              <a:rPr lang="pl-PL" sz="2400" dirty="0" smtClean="0"/>
              <a:t>oświadczeń o zamiarze powierzenia wykonywania pracy obywatelowi Republiki Armenii, Republiki Białorusi, Republiki Gruzji, Republiki Mołdowy, Federacji Rosyjskiej lub Ukrainy</a:t>
            </a:r>
            <a:r>
              <a:rPr lang="pl-PL" sz="2400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przyjęto </a:t>
            </a:r>
            <a:r>
              <a:rPr lang="pl-PL" sz="2400" dirty="0"/>
              <a:t>do realizacji </a:t>
            </a:r>
            <a:r>
              <a:rPr lang="pl-PL" sz="2400" b="1" dirty="0" smtClean="0"/>
              <a:t>144</a:t>
            </a:r>
            <a:r>
              <a:rPr lang="pl-PL" sz="2400" dirty="0" smtClean="0"/>
              <a:t> wnioski o </a:t>
            </a:r>
            <a:r>
              <a:rPr lang="pl-PL" sz="2400" dirty="0"/>
              <a:t>wydanie zezwolenia na pracę </a:t>
            </a:r>
            <a:r>
              <a:rPr lang="pl-PL" sz="2400" dirty="0" smtClean="0"/>
              <a:t>sezonową cudzoziemców</a:t>
            </a:r>
            <a:r>
              <a:rPr lang="pl-PL" sz="2400" dirty="0" smtClean="0"/>
              <a:t>.</a:t>
            </a:r>
          </a:p>
          <a:p>
            <a:pPr marL="0" indent="0" algn="just"/>
            <a:r>
              <a:rPr lang="pl-PL" sz="2400" dirty="0" smtClean="0"/>
              <a:t>Starosta wydał </a:t>
            </a:r>
            <a:r>
              <a:rPr lang="pl-PL" sz="2400" b="1" dirty="0"/>
              <a:t>57 </a:t>
            </a:r>
            <a:r>
              <a:rPr lang="pl-PL" sz="2400" dirty="0" smtClean="0"/>
              <a:t>informacji </a:t>
            </a:r>
            <a:r>
              <a:rPr lang="pl-PL" sz="2400" dirty="0"/>
              <a:t>nt. możliwości    zaspokojenia potrzeb kadrowych podmiotu powierzającego	</a:t>
            </a:r>
            <a:r>
              <a:rPr lang="pl-PL" sz="2400" dirty="0" smtClean="0"/>
              <a:t>wykonanie pracy </a:t>
            </a:r>
            <a:r>
              <a:rPr lang="pl-PL" sz="2400" dirty="0"/>
              <a:t>cudzoziemcowi w oparciu o rejestr osób bezrobotnych i poszukujących pracy</a:t>
            </a:r>
            <a:endParaRPr lang="pl-PL" sz="24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01.01.2018 r. do  31.05.2018 r.  w Powiecie Kołobrzeskim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781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627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154 osoby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maja 2018 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 smtClean="0"/>
              <a:t>Grupowe porady zawodowe</a:t>
            </a:r>
            <a:r>
              <a:rPr lang="pl-PL" sz="2400" b="1" dirty="0" smtClean="0"/>
              <a:t> -  11 </a:t>
            </a:r>
            <a:r>
              <a:rPr lang="pl-PL" sz="2400" b="1" dirty="0" smtClean="0"/>
              <a:t>spotkań na temat:</a:t>
            </a:r>
            <a:endParaRPr lang="pl-PL" sz="2400" b="1" dirty="0" smtClean="0"/>
          </a:p>
          <a:p>
            <a:pPr algn="just"/>
            <a:r>
              <a:rPr lang="pl-PL" sz="2400" dirty="0"/>
              <a:t>„Badanie kompetencji  i predyspozycji zawodowych Kwestionariuszem Zainteresowań Zawodowych”</a:t>
            </a:r>
          </a:p>
          <a:p>
            <a:pPr algn="just"/>
            <a:r>
              <a:rPr lang="pl-PL" sz="2400" dirty="0"/>
              <a:t>,,Moje dokumenty aplikacyjne moją wizytówką-życiorys i list motywacyjny kluczem do sukcesu w znalezieniu pracy"</a:t>
            </a:r>
          </a:p>
          <a:p>
            <a:pPr algn="just"/>
            <a:r>
              <a:rPr lang="pl-PL" sz="2400" dirty="0"/>
              <a:t>„Metody skutecznego poszukiwania pracy”</a:t>
            </a:r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2018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przyznana dla Powiatu Kołobrzeskiego wynosi </a:t>
            </a:r>
            <a:r>
              <a:rPr lang="pl-PL" altLang="pl-PL" sz="2400" b="1" dirty="0" smtClean="0">
                <a:latin typeface="Book Antiqua" pitchFamily="18" charset="0"/>
              </a:rPr>
              <a:t>6.091.200,00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Funduszu Pracy przeznaczona na realizację zadań w zakresie przeciwdziałania bezrobociu </a:t>
            </a:r>
            <a:br>
              <a:rPr lang="pl-PL" altLang="pl-PL" sz="2400" dirty="0" smtClean="0">
                <a:latin typeface="Book Antiqua" pitchFamily="18" charset="0"/>
              </a:rPr>
            </a:br>
            <a:r>
              <a:rPr lang="pl-PL" altLang="pl-PL" sz="2400" dirty="0" smtClean="0">
                <a:latin typeface="Book Antiqua" pitchFamily="18" charset="0"/>
              </a:rPr>
              <a:t>i promocji zatrudnienia w 2018 r. wynosi (w tym na realizację art. </a:t>
            </a:r>
            <a:r>
              <a:rPr lang="pl-PL" altLang="pl-PL" sz="2400" dirty="0" smtClean="0">
                <a:latin typeface="Book Antiqua" pitchFamily="18" charset="0"/>
              </a:rPr>
              <a:t>150f oraz KFS)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3.687.778,00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	</a:t>
            </a:r>
            <a:r>
              <a:rPr lang="pl-PL" altLang="pl-PL" sz="2400" dirty="0" smtClean="0">
                <a:latin typeface="Book Antiqua" pitchFamily="18" charset="0"/>
              </a:rPr>
              <a:t>(POWER – </a:t>
            </a:r>
            <a:r>
              <a:rPr lang="pl-PL" altLang="pl-PL" sz="2400" b="1" dirty="0" smtClean="0">
                <a:latin typeface="Book Antiqua" pitchFamily="18" charset="0"/>
              </a:rPr>
              <a:t>1.109.810,00</a:t>
            </a: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zł  RPO – </a:t>
            </a:r>
            <a:r>
              <a:rPr lang="pl-PL" altLang="pl-PL" sz="2400" b="1" dirty="0" smtClean="0">
                <a:latin typeface="Book Antiqua" pitchFamily="18" charset="0"/>
              </a:rPr>
              <a:t>1.293.612,00 zł</a:t>
            </a:r>
            <a:r>
              <a:rPr lang="pl-PL" altLang="pl-PL" sz="2400" i="1" dirty="0" smtClean="0">
                <a:latin typeface="Book Antiqua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łączna kwota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2.403.422,00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01.01.2018 r. do 31.05.2018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wysokość wypłaconych zasiłków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1.293.412,13 zł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bez świadczeń, finansowana z budżetu Wojewody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363.254,90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91.639,97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1309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3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</a:t>
            </a:r>
            <a:r>
              <a:rPr lang="pl-PL" altLang="pl-PL" sz="2000" b="1" dirty="0" smtClean="0"/>
              <a:t>marzec </a:t>
            </a:r>
            <a:r>
              <a:rPr lang="pl-PL" altLang="pl-PL" sz="2000" b="1" dirty="0" smtClean="0"/>
              <a:t>2018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865149"/>
              </p:ext>
            </p:extLst>
          </p:nvPr>
        </p:nvGraphicFramePr>
        <p:xfrm>
          <a:off x="900113" y="1340768"/>
          <a:ext cx="7632700" cy="5256415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409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(2466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0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5,2%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(1524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(2390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5,0%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(1475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54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2017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(2198 osób)</a:t>
                      </a:r>
                      <a:endParaRPr kumimoji="0" lang="pl-PL" altLang="pl-P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8,0%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10,7%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30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2018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(1366 osób)</a:t>
                      </a:r>
                      <a:r>
                        <a:rPr kumimoji="0" lang="pl-PL" altLang="pl-PL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pl-PL" altLang="pl-PL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6,6%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kwiecień – maj 2018 </a:t>
            </a:r>
            <a:r>
              <a:rPr lang="pl-PL" altLang="pl-PL" sz="2000" b="1" dirty="0" smtClean="0"/>
              <a:t>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516100"/>
              </p:ext>
            </p:extLst>
          </p:nvPr>
        </p:nvGraphicFramePr>
        <p:xfrm>
          <a:off x="899592" y="1484784"/>
          <a:ext cx="7632700" cy="431628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478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(1954 osoby)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7,6%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2018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(1209 osób)</a:t>
                      </a:r>
                      <a:endParaRPr kumimoji="0" lang="pl-PL" altLang="pl-P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6,3%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8,1%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42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2017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(1824 osoby)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7,3%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2018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1027</a:t>
                      </a: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osób</a:t>
                      </a: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pl-PL" altLang="pl-PL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stat.gov.pl/gfx/portalinformacyjny/_thumbs/pl/defaultaktualnosci/5473/2/70/1/liczba_bezrobotnych_i_stopa_bezrobocia_05,klOWfqWibGpC785HlX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8639"/>
            <a:ext cx="6840760" cy="662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457200" y="128588"/>
            <a:ext cx="8147248" cy="636116"/>
          </a:xfrm>
        </p:spPr>
        <p:txBody>
          <a:bodyPr/>
          <a:lstStyle/>
          <a:p>
            <a:r>
              <a:rPr lang="pl-PL" sz="2400" dirty="0" smtClean="0"/>
              <a:t>Źródło: Urząd Statystyczny 25.06.2018 r. stat.gov.pl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9558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31.05.2018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1.027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 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607 kobiet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31.05.2017 r. zarejestrowanych było 1,824 </a:t>
            </a:r>
            <a:r>
              <a:rPr lang="pl-PL" altLang="pl-PL" sz="2400" dirty="0">
                <a:solidFill>
                  <a:schemeClr val="tx1"/>
                </a:solidFill>
              </a:rPr>
              <a:t>osób – </a:t>
            </a:r>
            <a:r>
              <a:rPr lang="pl-PL" altLang="pl-PL" sz="2400" b="1" dirty="0">
                <a:solidFill>
                  <a:schemeClr val="tx1"/>
                </a:solidFill>
              </a:rPr>
              <a:t>nastąpił spadek 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797 </a:t>
            </a:r>
            <a:r>
              <a:rPr lang="pl-PL" altLang="pl-PL" sz="2400" b="1" dirty="0">
                <a:solidFill>
                  <a:schemeClr val="tx1"/>
                </a:solidFill>
              </a:rPr>
              <a:t>osób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880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tj. 85%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38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76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(7%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230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410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314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258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- 76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837784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" name="Wykres" r:id="rId4" imgW="3665255" imgH="2636457" progId="MSGraph.Chart.8">
                  <p:embed followColorScheme="full"/>
                </p:oleObj>
              </mc:Choice>
              <mc:Fallback>
                <p:oleObj name="Wykres" r:id="rId4" imgW="3665255" imgH="2636457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Stan na 31.05.2018r.</a:t>
            </a:r>
            <a:endParaRPr lang="pl-PL" sz="20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dirty="0" smtClean="0"/>
              <a:t>1 </a:t>
            </a:r>
            <a:r>
              <a:rPr lang="pl-PL" b="1" dirty="0" smtClean="0"/>
              <a:t>osoba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837 </a:t>
            </a:r>
            <a:r>
              <a:rPr lang="pl-PL" b="1" dirty="0" smtClean="0"/>
              <a:t>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</a:t>
            </a:r>
            <a:r>
              <a:rPr lang="pl-PL" dirty="0"/>
              <a:t>– </a:t>
            </a:r>
            <a:r>
              <a:rPr lang="pl-PL" dirty="0" smtClean="0"/>
              <a:t>56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 r. do Powiatowego Urzędu Pracy w  Kołobrzegu 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996 ofert pracy </a:t>
            </a:r>
            <a:r>
              <a:rPr lang="pl-PL" altLang="pl-PL" sz="2800" dirty="0" smtClean="0">
                <a:solidFill>
                  <a:schemeClr val="tx1"/>
                </a:solidFill>
              </a:rPr>
              <a:t>na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1638 stanowisk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01.01.2018-31.05.2018 </a:t>
            </a:r>
            <a:r>
              <a:rPr lang="pl-PL" altLang="pl-PL" sz="2800" dirty="0" smtClean="0">
                <a:solidFill>
                  <a:schemeClr val="tx1"/>
                </a:solidFill>
              </a:rPr>
              <a:t>doradcy klienta wydali: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>
                <a:solidFill>
                  <a:schemeClr val="tx1"/>
                </a:solidFill>
              </a:rPr>
              <a:t>-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1661 skierowań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zatrudniono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180 osób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139 </a:t>
            </a:r>
            <a:r>
              <a:rPr lang="pl-PL" altLang="pl-PL" sz="2800" b="1" dirty="0">
                <a:solidFill>
                  <a:schemeClr val="tx1"/>
                </a:solidFill>
              </a:rPr>
              <a:t>skierowań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staż, przyjęto 50.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2018 r. zorganizowaliśmy 10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u="sng" dirty="0" smtClean="0">
                <a:solidFill>
                  <a:schemeClr val="tx1"/>
                </a:solidFill>
              </a:rPr>
              <a:t>giełd </a:t>
            </a:r>
            <a:r>
              <a:rPr lang="pl-PL" altLang="pl-PL" b="1" u="sng" dirty="0" smtClean="0">
                <a:solidFill>
                  <a:schemeClr val="tx1"/>
                </a:solidFill>
              </a:rPr>
              <a:t>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>
                <a:solidFill>
                  <a:schemeClr val="tx1"/>
                </a:solidFill>
              </a:rPr>
              <a:t>1)	</a:t>
            </a:r>
            <a:r>
              <a:rPr lang="pl-PL" altLang="pl-PL" sz="2000" b="1" dirty="0">
                <a:solidFill>
                  <a:schemeClr val="tx1"/>
                </a:solidFill>
              </a:rPr>
              <a:t>Magazynier/kierowca kat. B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 smtClean="0">
                <a:solidFill>
                  <a:schemeClr val="tx1"/>
                </a:solidFill>
              </a:rPr>
              <a:t>Osób zaproszonych </a:t>
            </a:r>
            <a:r>
              <a:rPr lang="pl-PL" altLang="pl-PL" sz="2000" dirty="0">
                <a:solidFill>
                  <a:schemeClr val="tx1"/>
                </a:solidFill>
              </a:rPr>
              <a:t>30, obecnych 22, odmów 10, zatrudnionych </a:t>
            </a:r>
            <a:r>
              <a:rPr lang="pl-PL" altLang="pl-PL" sz="2000" dirty="0" smtClean="0">
                <a:solidFill>
                  <a:schemeClr val="tx1"/>
                </a:solidFill>
              </a:rPr>
              <a:t>2</a:t>
            </a:r>
            <a:endParaRPr lang="pl-PL" altLang="pl-PL" sz="2000" dirty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>
                <a:solidFill>
                  <a:schemeClr val="tx1"/>
                </a:solidFill>
              </a:rPr>
              <a:t>2)	</a:t>
            </a:r>
            <a:r>
              <a:rPr lang="pl-PL" altLang="pl-PL" sz="2000" b="1" dirty="0">
                <a:solidFill>
                  <a:schemeClr val="tx1"/>
                </a:solidFill>
              </a:rPr>
              <a:t>Sprzedawca/zastępca kierownika sklepu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 smtClean="0">
                <a:solidFill>
                  <a:schemeClr val="tx1"/>
                </a:solidFill>
              </a:rPr>
              <a:t>Osób zaproszonych </a:t>
            </a:r>
            <a:r>
              <a:rPr lang="pl-PL" altLang="pl-PL" sz="2000" dirty="0">
                <a:solidFill>
                  <a:schemeClr val="tx1"/>
                </a:solidFill>
              </a:rPr>
              <a:t>29, </a:t>
            </a:r>
            <a:r>
              <a:rPr lang="pl-PL" altLang="pl-PL" sz="2000" dirty="0" smtClean="0">
                <a:solidFill>
                  <a:schemeClr val="tx1"/>
                </a:solidFill>
              </a:rPr>
              <a:t>obecnych </a:t>
            </a:r>
            <a:r>
              <a:rPr lang="pl-PL" altLang="pl-PL" sz="2000" dirty="0">
                <a:solidFill>
                  <a:schemeClr val="tx1"/>
                </a:solidFill>
              </a:rPr>
              <a:t>23, odmów 7, </a:t>
            </a:r>
            <a:r>
              <a:rPr lang="pl-PL" altLang="pl-PL" sz="2000" dirty="0" smtClean="0">
                <a:solidFill>
                  <a:schemeClr val="tx1"/>
                </a:solidFill>
              </a:rPr>
              <a:t>zatrudnionych 3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 smtClean="0">
                <a:solidFill>
                  <a:schemeClr val="tx1"/>
                </a:solidFill>
              </a:rPr>
              <a:t>3</a:t>
            </a:r>
            <a:r>
              <a:rPr lang="pl-PL" altLang="pl-PL" sz="2000" dirty="0">
                <a:solidFill>
                  <a:schemeClr val="tx1"/>
                </a:solidFill>
              </a:rPr>
              <a:t>)	</a:t>
            </a:r>
            <a:r>
              <a:rPr lang="pl-PL" altLang="pl-PL" sz="2000" b="1" dirty="0">
                <a:solidFill>
                  <a:schemeClr val="tx1"/>
                </a:solidFill>
              </a:rPr>
              <a:t>Instruktor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000" dirty="0" smtClean="0">
                <a:solidFill>
                  <a:schemeClr val="tx1"/>
                </a:solidFill>
              </a:rPr>
              <a:t>Osób zaproszonych </a:t>
            </a:r>
            <a:r>
              <a:rPr lang="pl-PL" altLang="pl-PL" sz="2000" dirty="0">
                <a:solidFill>
                  <a:schemeClr val="tx1"/>
                </a:solidFill>
              </a:rPr>
              <a:t>7, </a:t>
            </a:r>
            <a:r>
              <a:rPr lang="pl-PL" altLang="pl-PL" sz="2000" dirty="0" smtClean="0">
                <a:solidFill>
                  <a:schemeClr val="tx1"/>
                </a:solidFill>
              </a:rPr>
              <a:t>obecnych </a:t>
            </a:r>
            <a:r>
              <a:rPr lang="pl-PL" altLang="pl-PL" sz="2000" dirty="0">
                <a:solidFill>
                  <a:schemeClr val="tx1"/>
                </a:solidFill>
              </a:rPr>
              <a:t>3, odmów 2, </a:t>
            </a:r>
            <a:r>
              <a:rPr lang="pl-PL" altLang="pl-PL" sz="2000" dirty="0" smtClean="0">
                <a:solidFill>
                  <a:schemeClr val="tx1"/>
                </a:solidFill>
              </a:rPr>
              <a:t>zatrudnionych 0</a:t>
            </a:r>
          </a:p>
          <a:p>
            <a:pPr marL="0" lvl="0" indent="0" eaLnBrk="1" hangingPunct="1"/>
            <a:r>
              <a:rPr lang="pl-PL" sz="2000" dirty="0" smtClean="0"/>
              <a:t>4) </a:t>
            </a:r>
            <a:r>
              <a:rPr lang="pl-PL" sz="2000" b="1" dirty="0" smtClean="0"/>
              <a:t>Kelner</a:t>
            </a:r>
            <a:endParaRPr lang="pl-PL" sz="2000" b="1" dirty="0"/>
          </a:p>
          <a:p>
            <a:pPr marL="0" lvl="0" indent="0" eaLnBrk="1" hangingPunct="1"/>
            <a:r>
              <a:rPr lang="pl-PL" sz="2000" dirty="0"/>
              <a:t>Osób zaproszonych 16, obecnych 14, odmów 8, zatrudnionych 1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6180</TotalTime>
  <Words>655</Words>
  <Application>Microsoft Office PowerPoint</Application>
  <PresentationFormat>Pokaz na ekranie (4:3)</PresentationFormat>
  <Paragraphs>165</Paragraphs>
  <Slides>16</Slides>
  <Notes>11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Projekt domyślny</vt:lpstr>
      <vt:lpstr>Microsoft Word Picture</vt:lpstr>
      <vt:lpstr>Microsoft Graph Chart</vt:lpstr>
      <vt:lpstr>Powiatowy Urząd Pracy  w Kołobrzegu</vt:lpstr>
      <vt:lpstr>Stopa bezrobocia (stosunek osób bezrobotnych do ludności aktywnej zawodowo) na obszarze kraju, terenie Powiatu Kołobrzeskiego oraz Województwa Zachodniopomorskiego  styczeń - marzec 2018 r.</vt:lpstr>
      <vt:lpstr>Stopa bezrobocia (stosunek osób bezrobotnych do ludności aktywnej zawodowo) na obszarze kraju, terenie Powiatu Kołobrzeskiego oraz Województwa Zachodniopomorskiego  kwiecień – maj 2018 r.</vt:lpstr>
      <vt:lpstr>Źródło: Urząd Statystyczny 25.06.2018 r. stat.gov.pl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Współpraca z pracodawcami - c.d.</vt:lpstr>
      <vt:lpstr>Podjęcia pracy</vt:lpstr>
      <vt:lpstr>W ramach poradnictwa zawodowego grupowego Powiatowy Urząd Pracy w Kołobrzegu przeprowadził od stycznia do maja 2018 r.</vt:lpstr>
      <vt:lpstr>Środki przeznaczone na aktywizację osób bezrobotnych w 2018 r.</vt:lpstr>
      <vt:lpstr>Pozostałe środki wydatkowane przez PUP                w Kołobrzegu w okresie  od 01.01.2018 r. do 31.05.2018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525</cp:revision>
  <cp:lastPrinted>2018-06-27T09:52:09Z</cp:lastPrinted>
  <dcterms:created xsi:type="dcterms:W3CDTF">2009-09-25T08:36:06Z</dcterms:created>
  <dcterms:modified xsi:type="dcterms:W3CDTF">2018-06-27T11:06:17Z</dcterms:modified>
</cp:coreProperties>
</file>