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318" r:id="rId4"/>
    <p:sldId id="321" r:id="rId5"/>
    <p:sldId id="322" r:id="rId6"/>
    <p:sldId id="259" r:id="rId7"/>
    <p:sldId id="261" r:id="rId8"/>
    <p:sldId id="293" r:id="rId9"/>
    <p:sldId id="264" r:id="rId10"/>
    <p:sldId id="265" r:id="rId11"/>
    <p:sldId id="294" r:id="rId12"/>
    <p:sldId id="306" r:id="rId13"/>
    <p:sldId id="307" r:id="rId14"/>
    <p:sldId id="266" r:id="rId15"/>
    <p:sldId id="268" r:id="rId16"/>
    <p:sldId id="270" r:id="rId17"/>
    <p:sldId id="271" r:id="rId18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22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6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1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4B1DEED1-1BC9-449F-9BAD-1E3A3372C6D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10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31.08.2017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1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28575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 smtClean="0">
                <a:solidFill>
                  <a:schemeClr val="tx1"/>
                </a:solidFill>
              </a:rPr>
              <a:t>  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>
                <a:solidFill>
                  <a:schemeClr val="tx1"/>
                </a:solidFill>
              </a:rPr>
              <a:t> </a:t>
            </a:r>
            <a:r>
              <a:rPr lang="pl-PL" altLang="pl-PL" dirty="0" smtClean="0">
                <a:solidFill>
                  <a:schemeClr val="tx1"/>
                </a:solidFill>
              </a:rPr>
              <a:t>  Od stycznia 2017 r. zorganizowaliśmy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b="1" dirty="0">
                <a:solidFill>
                  <a:schemeClr val="tx1"/>
                </a:solidFill>
              </a:rPr>
              <a:t> </a:t>
            </a:r>
            <a:r>
              <a:rPr lang="pl-PL" altLang="pl-PL" b="1" dirty="0" smtClean="0">
                <a:solidFill>
                  <a:schemeClr val="tx1"/>
                </a:solidFill>
              </a:rPr>
              <a:t>  </a:t>
            </a:r>
            <a:r>
              <a:rPr lang="pl-PL" altLang="pl-PL" b="1" u="sng" dirty="0" smtClean="0">
                <a:solidFill>
                  <a:schemeClr val="tx1"/>
                </a:solidFill>
              </a:rPr>
              <a:t>11 giełd 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kelner,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sprzedawca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omoc kuchenna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fizjoterapeuta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smtClean="0"/>
              <a:t>Współpraca z pracodawcami - c.d.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48130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endParaRPr lang="pl-PL" sz="2800" dirty="0" smtClean="0"/>
          </a:p>
          <a:p>
            <a:pPr marL="0" indent="0" eaLnBrk="1" hangingPunct="1"/>
            <a:r>
              <a:rPr lang="pl-PL" sz="2800" dirty="0" smtClean="0"/>
              <a:t>Łącznie na  giełdy:  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otrzymało wezwania: </a:t>
            </a:r>
            <a:r>
              <a:rPr lang="pl-PL" sz="2800" b="1" dirty="0" smtClean="0"/>
              <a:t>258 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stawiły się </a:t>
            </a:r>
            <a:r>
              <a:rPr lang="pl-PL" sz="2800" b="1" dirty="0" smtClean="0"/>
              <a:t>173 osoby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nie stawiło się </a:t>
            </a:r>
            <a:r>
              <a:rPr lang="pl-PL" sz="2800" b="1" dirty="0" smtClean="0"/>
              <a:t>85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odmówiło podjęcia pracy </a:t>
            </a:r>
            <a:r>
              <a:rPr lang="pl-PL" sz="2800" b="1" dirty="0" smtClean="0"/>
              <a:t>53</a:t>
            </a:r>
            <a:r>
              <a:rPr lang="pl-PL" sz="2800" dirty="0" smtClean="0"/>
              <a:t> </a:t>
            </a:r>
            <a:r>
              <a:rPr lang="pl-PL" sz="2800" b="1" dirty="0" smtClean="0"/>
              <a:t>osoby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>
                <a:solidFill>
                  <a:schemeClr val="tx1"/>
                </a:solidFill>
              </a:rPr>
              <a:t> pracę podjęło </a:t>
            </a:r>
            <a:r>
              <a:rPr lang="pl-PL" sz="2800" b="1" dirty="0">
                <a:solidFill>
                  <a:schemeClr val="tx1"/>
                </a:solidFill>
              </a:rPr>
              <a:t>1</a:t>
            </a:r>
            <a:r>
              <a:rPr lang="pl-PL" sz="2800" b="1" dirty="0" smtClean="0">
                <a:solidFill>
                  <a:schemeClr val="tx1"/>
                </a:solidFill>
              </a:rPr>
              <a:t>2 osób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pl-PL" sz="2800" dirty="0" smtClean="0"/>
              <a:t>Od 01.01.2017 r. </a:t>
            </a:r>
            <a:r>
              <a:rPr lang="pl-PL" sz="2800" dirty="0"/>
              <a:t>d</a:t>
            </a:r>
            <a:r>
              <a:rPr lang="pl-PL" sz="2800" dirty="0" smtClean="0"/>
              <a:t>o 31.08.2017 r. do Powiatowego Urzędu Pracy w Kołobrzegu wpłynęło </a:t>
            </a:r>
            <a:r>
              <a:rPr lang="pl-PL" sz="2800" b="1" dirty="0" smtClean="0"/>
              <a:t>3837 </a:t>
            </a:r>
            <a:r>
              <a:rPr lang="pl-PL" sz="2800" dirty="0" smtClean="0"/>
              <a:t>oświadczeń o zamiarze powierzenia wykonywania pracy obywatelowi Republiki Armenii, Republiki Białorusi, Republiki Gruzji, Republiki Mołdowy, Federacji Rosyjskiej lub Ukrainy. </a:t>
            </a:r>
            <a:endParaRPr lang="pl-PL" sz="2800" u="sng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/>
            </a:r>
            <a:br>
              <a:rPr lang="pl-PL" smtClean="0"/>
            </a:br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pl-PL" sz="2800" dirty="0" smtClean="0"/>
              <a:t>   Od </a:t>
            </a:r>
            <a:r>
              <a:rPr lang="pl-PL" sz="2800" dirty="0"/>
              <a:t>stycznia do </a:t>
            </a:r>
            <a:r>
              <a:rPr lang="pl-PL" sz="2800" dirty="0" smtClean="0"/>
              <a:t>sierpnia 2017 r</a:t>
            </a:r>
            <a:r>
              <a:rPr lang="pl-PL" sz="2800" dirty="0"/>
              <a:t>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endParaRPr lang="pl-PL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 smtClean="0"/>
              <a:t>wydał </a:t>
            </a:r>
            <a:r>
              <a:rPr lang="pl-PL" sz="2800" b="1" dirty="0"/>
              <a:t>6</a:t>
            </a:r>
            <a:r>
              <a:rPr lang="pl-PL" sz="2800" b="1" dirty="0" smtClean="0"/>
              <a:t>7 </a:t>
            </a:r>
            <a:r>
              <a:rPr lang="pl-PL" sz="2800" dirty="0" smtClean="0"/>
              <a:t>Informacji </a:t>
            </a:r>
            <a:r>
              <a:rPr lang="pl-PL" sz="2800" dirty="0"/>
              <a:t>Starosty nt. możliwości </a:t>
            </a:r>
            <a:r>
              <a:rPr lang="pl-PL" sz="2800" dirty="0" smtClean="0"/>
              <a:t>   zaspokojenia </a:t>
            </a:r>
            <a:r>
              <a:rPr lang="pl-PL" sz="2800" dirty="0"/>
              <a:t>potrzeb </a:t>
            </a:r>
            <a:r>
              <a:rPr lang="pl-PL" sz="2800" dirty="0" smtClean="0"/>
              <a:t>kadrowych </a:t>
            </a:r>
            <a:r>
              <a:rPr lang="pl-PL" sz="2800" dirty="0"/>
              <a:t>podmiotu </a:t>
            </a:r>
            <a:r>
              <a:rPr lang="pl-PL" sz="2800" dirty="0" smtClean="0"/>
              <a:t>powierzającego	wykonanie	pracy cudzoziemcowi </a:t>
            </a:r>
            <a:r>
              <a:rPr lang="pl-PL" sz="2800" dirty="0"/>
              <a:t>w oparciu o rejestr osób bezrobotnych i </a:t>
            </a:r>
            <a:r>
              <a:rPr lang="pl-PL" sz="2800" dirty="0" smtClean="0"/>
              <a:t>poszukujących pracy.</a:t>
            </a:r>
            <a:endParaRPr lang="pl-PL" sz="2800" dirty="0"/>
          </a:p>
          <a:p>
            <a:pPr algn="just">
              <a:defRPr/>
            </a:pPr>
            <a:endParaRPr lang="pl-PL" sz="2800" dirty="0" smtClean="0"/>
          </a:p>
          <a:p>
            <a:pPr algn="just">
              <a:defRPr/>
            </a:pPr>
            <a:endParaRPr lang="pl-PL" sz="2800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01.01.2017 r. do  31.08.2017 r.  w Powiecie Kołobrzeskim pracę podjęły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1603</a:t>
            </a:r>
            <a:r>
              <a:rPr lang="pl-PL" altLang="pl-PL" sz="2800" dirty="0" smtClean="0">
                <a:solidFill>
                  <a:schemeClr val="tx1"/>
                </a:solidFill>
              </a:rPr>
              <a:t> osoby  bezrobotne,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1332 osoby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271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2017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Łączna kwota przyznana dla Powiatu Kołobrzeskiego wynosi </a:t>
            </a:r>
            <a:r>
              <a:rPr lang="pl-PL" altLang="pl-PL" sz="2800" b="1" dirty="0" smtClean="0">
                <a:latin typeface="Book Antiqua" pitchFamily="18" charset="0"/>
              </a:rPr>
              <a:t>7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886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700,00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Kwota Funduszu Pracy przeznaczona na realizację zadań w zakresie przeciwdziałania bezrobociu i promocji zatrudnienia w 2017 r. wynosi (w tym na realizację art. 150f)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   5.166.902,00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na zadania współfinansowane ze środków EFS (POWER - </a:t>
            </a:r>
            <a:r>
              <a:rPr lang="pl-PL" altLang="pl-PL" sz="2800" b="1" dirty="0" smtClean="0">
                <a:latin typeface="Book Antiqua" pitchFamily="18" charset="0"/>
              </a:rPr>
              <a:t>1.212.205</a:t>
            </a:r>
            <a:r>
              <a:rPr lang="pl-PL" altLang="pl-PL" sz="2800" dirty="0" smtClean="0">
                <a:latin typeface="Book Antiqua" pitchFamily="18" charset="0"/>
              </a:rPr>
              <a:t>,  RPO - </a:t>
            </a:r>
            <a:r>
              <a:rPr lang="pl-PL" altLang="pl-PL" sz="2800" b="1" dirty="0" smtClean="0">
                <a:latin typeface="Book Antiqua" pitchFamily="18" charset="0"/>
              </a:rPr>
              <a:t>1.507.593</a:t>
            </a:r>
            <a:r>
              <a:rPr lang="pl-PL" altLang="pl-PL" sz="2800" i="1" dirty="0" smtClean="0">
                <a:latin typeface="Book Antiqua" pitchFamily="18" charset="0"/>
              </a:rPr>
              <a:t>) </a:t>
            </a:r>
            <a:r>
              <a:rPr lang="pl-PL" altLang="pl-PL" sz="2800" dirty="0" smtClean="0">
                <a:latin typeface="Book Antiqua" pitchFamily="18" charset="0"/>
              </a:rPr>
              <a:t>przeznaczona została łączna kwota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2.719.798 zł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smtClean="0">
                <a:solidFill>
                  <a:schemeClr val="tx1"/>
                </a:solidFill>
                <a:latin typeface="Book Antiqua" pitchFamily="18" charset="0"/>
              </a:rPr>
              <a:t>Krajowy Fundusz Szkoleniowy 200.000,00 zł</a:t>
            </a:r>
            <a:endParaRPr lang="pl-PL" altLang="pl-PL" sz="2800" b="1" dirty="0" smtClean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01.01.2017 r. do 31.08.2017 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wypłaconych zasiłków –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2.970.291,68 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769.800,55zł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215.264,66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2.413 </a:t>
            </a:r>
            <a:r>
              <a:rPr lang="pl-PL" altLang="pl-PL" sz="2800" dirty="0" smtClean="0">
                <a:solidFill>
                  <a:schemeClr val="tx1"/>
                </a:solidFill>
              </a:rPr>
              <a:t>osób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0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- luty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327959"/>
              </p:ext>
            </p:extLst>
          </p:nvPr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(2852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(2466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(2922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(2390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marzec – kwiecień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018408"/>
              </p:ext>
            </p:extLst>
          </p:nvPr>
        </p:nvGraphicFramePr>
        <p:xfrm>
          <a:off x="900113" y="1443638"/>
          <a:ext cx="7632700" cy="4800156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(2745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marzec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(2198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(2510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(1954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0912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maj – czerwiec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27009"/>
              </p:ext>
            </p:extLst>
          </p:nvPr>
        </p:nvGraphicFramePr>
        <p:xfrm>
          <a:off x="900113" y="1443638"/>
          <a:ext cx="7632700" cy="4780472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(2745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6,5%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1824 osoby</a:t>
                      </a: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9,8%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czerwiec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(2008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czerwiec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(1627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2401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lipiec – sierpień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595841"/>
              </p:ext>
            </p:extLst>
          </p:nvPr>
        </p:nvGraphicFramePr>
        <p:xfrm>
          <a:off x="900113" y="1443638"/>
          <a:ext cx="7632700" cy="4780472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6,8%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(1878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lipiec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(1457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sierpień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(1843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(1376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2401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31.08.2017 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/>
              <a:t>1.376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 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791 kobiet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31.08.2016 r. zarejestrowanych było 1843 osoby </a:t>
            </a:r>
            <a:r>
              <a:rPr lang="pl-PL" altLang="pl-PL" sz="2400" dirty="0">
                <a:solidFill>
                  <a:schemeClr val="tx1"/>
                </a:solidFill>
              </a:rPr>
              <a:t>– </a:t>
            </a:r>
            <a:r>
              <a:rPr lang="pl-PL" altLang="pl-PL" sz="2400" b="1" dirty="0">
                <a:solidFill>
                  <a:schemeClr val="tx1"/>
                </a:solidFill>
              </a:rPr>
              <a:t>nastąpił spadek o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467 </a:t>
            </a:r>
            <a:r>
              <a:rPr lang="pl-PL" altLang="pl-PL" sz="2400" b="1" dirty="0">
                <a:solidFill>
                  <a:schemeClr val="tx1"/>
                </a:solidFill>
              </a:rPr>
              <a:t>osób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1164</a:t>
            </a:r>
            <a:r>
              <a:rPr lang="pl-PL" altLang="pl-PL" sz="2400" dirty="0" smtClean="0">
                <a:solidFill>
                  <a:schemeClr val="tx1"/>
                </a:solidFill>
              </a:rPr>
              <a:t> osoby, tj. 84%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50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104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 (7% ogółu)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339 osób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645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</a:t>
            </a:r>
            <a:r>
              <a:rPr lang="pl-PL" altLang="pl-PL" sz="1800" dirty="0" smtClean="0"/>
              <a:t>– 452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366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- 104 osoby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317473"/>
              </p:ext>
            </p:extLst>
          </p:nvPr>
        </p:nvGraphicFramePr>
        <p:xfrm>
          <a:off x="1462410" y="2708920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4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410" y="2708920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Na dzień 31.08.2017 r. zarejestrowane osoby ze statusem bezrobotnego, o ustalonym profilu: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dirty="0"/>
              <a:t> </a:t>
            </a:r>
            <a:r>
              <a:rPr lang="pl-PL" dirty="0" smtClean="0"/>
              <a:t>5 </a:t>
            </a:r>
            <a:r>
              <a:rPr lang="pl-PL" b="1" dirty="0" smtClean="0"/>
              <a:t>osób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993 </a:t>
            </a:r>
            <a:r>
              <a:rPr lang="pl-PL" b="1" dirty="0" smtClean="0"/>
              <a:t>osoby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</a:t>
            </a:r>
            <a:r>
              <a:rPr lang="pl-PL" dirty="0"/>
              <a:t>– </a:t>
            </a:r>
            <a:r>
              <a:rPr lang="pl-PL" dirty="0" smtClean="0"/>
              <a:t>241 </a:t>
            </a:r>
            <a:r>
              <a:rPr lang="pl-PL" b="1" dirty="0" smtClean="0"/>
              <a:t>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Od 01.01.2017 r. do Powiatowego Urzędu Pracy w  Kołobrzegu </a:t>
            </a:r>
            <a:r>
              <a:rPr lang="pl-PL" altLang="pl-PL" sz="2800" dirty="0" smtClean="0">
                <a:solidFill>
                  <a:schemeClr val="tx1"/>
                </a:solidFill>
              </a:rPr>
              <a:t>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1378 ofert pracy</a:t>
            </a:r>
            <a:r>
              <a:rPr lang="pl-PL" altLang="pl-PL" sz="2800" dirty="0" smtClean="0">
                <a:solidFill>
                  <a:schemeClr val="tx1"/>
                </a:solidFill>
              </a:rPr>
              <a:t>. Najwięcej wolnych miejsc pracy wykazano w takich zawodach jak:</a:t>
            </a:r>
            <a:r>
              <a:rPr lang="pl-PL" altLang="pl-PL" sz="2800" dirty="0" smtClean="0">
                <a:solidFill>
                  <a:schemeClr val="accent2"/>
                </a:solidFill>
              </a:rPr>
              <a:t>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pomoc kuchenna </a:t>
            </a:r>
            <a:endParaRPr lang="pl-PL" altLang="pl-PL" sz="2400" dirty="0">
              <a:solidFill>
                <a:schemeClr val="tx1"/>
              </a:solidFill>
            </a:endParaRP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kelner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okojowa </a:t>
            </a:r>
            <a:endParaRPr lang="pl-PL" altLang="pl-PL" sz="2400" dirty="0">
              <a:solidFill>
                <a:schemeClr val="tx1"/>
              </a:solidFill>
            </a:endParaRP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recepcjonista hotelowy </a:t>
            </a:r>
            <a:endParaRPr lang="pl-PL" altLang="pl-PL" sz="2400" dirty="0">
              <a:solidFill>
                <a:schemeClr val="tx1"/>
              </a:solidFill>
            </a:endParaRP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przetwórca ryb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kucharz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sprzedawca</a:t>
            </a: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6023</TotalTime>
  <Words>842</Words>
  <Application>Microsoft Office PowerPoint</Application>
  <PresentationFormat>Pokaz na ekranie (4:3)</PresentationFormat>
  <Paragraphs>201</Paragraphs>
  <Slides>17</Slides>
  <Notes>13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17</vt:i4>
      </vt:variant>
    </vt:vector>
  </HeadingPairs>
  <TitlesOfParts>
    <vt:vector size="20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- luty 2017 r.</vt:lpstr>
      <vt:lpstr>Stopa bezrobocia (stosunek osób bezrobotnych do ludności aktywnej zawodowo) na obszarze kraju, terenie Powiatu Kołobrzeskiego oraz Województwa Zachodniopomorskiego  marzec – kwiecień 2017 r.</vt:lpstr>
      <vt:lpstr>Stopa bezrobocia (stosunek osób bezrobotnych do ludności aktywnej zawodowo) na obszarze kraju, terenie Powiatu Kołobrzeskiego oraz Województwa Zachodniopomorskiego  maj – czerwiec 2017 r.</vt:lpstr>
      <vt:lpstr>Stopa bezrobocia (stosunek osób bezrobotnych do ludności aktywnej zawodowo) na obszarze kraju, terenie Powiatu Kołobrzeskiego oraz Województwa Zachodniopomorskiego  lipiec – sierpień 2017 r.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Współpraca z pracodawcami - c.d. </vt:lpstr>
      <vt:lpstr>Współpraca z pracodawcami - c.d.</vt:lpstr>
      <vt:lpstr> Współpraca z pracodawcami - c.d.</vt:lpstr>
      <vt:lpstr>Podjęcia pracy</vt:lpstr>
      <vt:lpstr>Środki przeznaczone na aktywizację osób bezrobotnych w 2017 r.</vt:lpstr>
      <vt:lpstr>Pozostałe środki wydatkowane przez PUP                w Kołobrzegu w okresie  od 01.01.2017 r. do 31.08.2017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505</cp:revision>
  <cp:lastPrinted>2017-09-11T08:46:09Z</cp:lastPrinted>
  <dcterms:created xsi:type="dcterms:W3CDTF">2009-09-25T08:36:06Z</dcterms:created>
  <dcterms:modified xsi:type="dcterms:W3CDTF">2017-10-09T13:28:01Z</dcterms:modified>
</cp:coreProperties>
</file>