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18" r:id="rId4"/>
    <p:sldId id="321" r:id="rId5"/>
    <p:sldId id="322" r:id="rId6"/>
    <p:sldId id="259" r:id="rId7"/>
    <p:sldId id="261" r:id="rId8"/>
    <p:sldId id="293" r:id="rId9"/>
    <p:sldId id="264" r:id="rId10"/>
    <p:sldId id="265" r:id="rId11"/>
    <p:sldId id="294" r:id="rId12"/>
    <p:sldId id="320" r:id="rId13"/>
    <p:sldId id="306" r:id="rId14"/>
    <p:sldId id="307" r:id="rId15"/>
    <p:sldId id="266" r:id="rId16"/>
    <p:sldId id="302" r:id="rId17"/>
    <p:sldId id="303" r:id="rId18"/>
    <p:sldId id="268" r:id="rId19"/>
    <p:sldId id="270" r:id="rId20"/>
    <p:sldId id="271" r:id="rId21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31.08.2017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2017 r. zorganizowaliśmy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</a:rPr>
              <a:t>  </a:t>
            </a:r>
            <a:r>
              <a:rPr lang="pl-PL" altLang="pl-PL" b="1" u="sng" dirty="0" smtClean="0">
                <a:solidFill>
                  <a:schemeClr val="tx1"/>
                </a:solidFill>
              </a:rPr>
              <a:t>4 giełdy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sprzedawca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omoc kuchenna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fizjoterapeuta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otrzymało wezwania: </a:t>
            </a:r>
            <a:r>
              <a:rPr lang="pl-PL" sz="2800" b="1" dirty="0" smtClean="0"/>
              <a:t>113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stawiły się </a:t>
            </a:r>
            <a:r>
              <a:rPr lang="pl-PL" sz="2800" b="1" dirty="0" smtClean="0"/>
              <a:t>83 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nie stawiło się </a:t>
            </a:r>
            <a:r>
              <a:rPr lang="pl-PL" sz="2800" b="1" dirty="0" smtClean="0"/>
              <a:t>30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odmówiło podjęcia pracy </a:t>
            </a:r>
            <a:r>
              <a:rPr lang="pl-PL" sz="2800" b="1" dirty="0" smtClean="0"/>
              <a:t>25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 pracę podjęło </a:t>
            </a:r>
            <a:r>
              <a:rPr lang="pl-PL" sz="2800" b="1" dirty="0" smtClean="0">
                <a:solidFill>
                  <a:schemeClr val="tx1"/>
                </a:solidFill>
              </a:rPr>
              <a:t>10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2"/>
          <p:cNvSpPr>
            <a:spLocks noGrp="1"/>
          </p:cNvSpPr>
          <p:nvPr>
            <p:ph idx="1"/>
          </p:nvPr>
        </p:nvSpPr>
        <p:spPr>
          <a:xfrm>
            <a:off x="468313" y="404813"/>
            <a:ext cx="8224837" cy="4521200"/>
          </a:xfrm>
        </p:spPr>
        <p:txBody>
          <a:bodyPr/>
          <a:lstStyle/>
          <a:p>
            <a:pPr algn="ctr" eaLnBrk="1" hangingPunct="1"/>
            <a:r>
              <a:rPr lang="pl-PL" dirty="0" smtClean="0"/>
              <a:t>   </a:t>
            </a:r>
            <a:r>
              <a:rPr lang="pl-PL" b="1" dirty="0" smtClean="0"/>
              <a:t>17 marca 2017 r. </a:t>
            </a:r>
          </a:p>
          <a:p>
            <a:pPr algn="ctr" eaLnBrk="1" hangingPunct="1"/>
            <a:r>
              <a:rPr lang="pl-PL" sz="3000" dirty="0" smtClean="0"/>
              <a:t>   Powiatowy Urząd Pracy w Kołobrzegu zorganizował</a:t>
            </a:r>
            <a:r>
              <a:rPr lang="pl-PL" sz="3000" b="1" dirty="0" smtClean="0"/>
              <a:t> </a:t>
            </a:r>
          </a:p>
          <a:p>
            <a:pPr algn="ctr" eaLnBrk="1" hangingPunct="1"/>
            <a:r>
              <a:rPr lang="pl-PL" sz="3000" b="1" dirty="0" smtClean="0"/>
              <a:t>Targi Pracy i Przedsiębiorczości</a:t>
            </a:r>
            <a:r>
              <a:rPr lang="pl-PL" sz="3000" dirty="0" smtClean="0"/>
              <a:t>, </a:t>
            </a:r>
          </a:p>
          <a:p>
            <a:pPr algn="ctr" eaLnBrk="1" hangingPunct="1"/>
            <a:r>
              <a:rPr lang="pl-PL" sz="3000" dirty="0" smtClean="0"/>
              <a:t>w których udział wzięło:</a:t>
            </a:r>
          </a:p>
          <a:p>
            <a:pPr eaLnBrk="1" hangingPunct="1">
              <a:buFontTx/>
              <a:buChar char="-"/>
            </a:pPr>
            <a:r>
              <a:rPr lang="pl-PL" sz="3000" dirty="0" smtClean="0"/>
              <a:t>  ponad </a:t>
            </a:r>
            <a:r>
              <a:rPr lang="pl-PL" sz="3000" b="1" dirty="0" smtClean="0"/>
              <a:t>57 wystawców </a:t>
            </a:r>
            <a:r>
              <a:rPr lang="pl-PL" sz="3000" dirty="0" smtClean="0"/>
              <a:t>(pracodawcy)</a:t>
            </a:r>
          </a:p>
          <a:p>
            <a:pPr eaLnBrk="1" hangingPunct="1">
              <a:buFontTx/>
              <a:buChar char="-"/>
            </a:pPr>
            <a:r>
              <a:rPr lang="pl-PL" sz="3000" dirty="0" smtClean="0"/>
              <a:t>  ok. </a:t>
            </a:r>
            <a:r>
              <a:rPr lang="pl-PL" sz="3000" b="1" dirty="0" smtClean="0"/>
              <a:t>500 odwiedzających</a:t>
            </a:r>
          </a:p>
          <a:p>
            <a:pPr eaLnBrk="1" hangingPunct="1">
              <a:buFontTx/>
              <a:buChar char="-"/>
            </a:pPr>
            <a:r>
              <a:rPr lang="pl-PL" sz="3000" b="1" dirty="0" smtClean="0"/>
              <a:t>  </a:t>
            </a:r>
            <a:r>
              <a:rPr lang="pl-PL" sz="3000" dirty="0" smtClean="0"/>
              <a:t>na Targi Pracy </a:t>
            </a:r>
            <a:r>
              <a:rPr lang="pl-PL" sz="3000" b="1" dirty="0" smtClean="0"/>
              <a:t>skierowano 302 osoby, </a:t>
            </a:r>
          </a:p>
          <a:p>
            <a:pPr eaLnBrk="1" hangingPunct="1">
              <a:buFontTx/>
              <a:buChar char="-"/>
            </a:pPr>
            <a:r>
              <a:rPr lang="pl-PL" sz="3000" b="1" dirty="0" smtClean="0"/>
              <a:t>  </a:t>
            </a:r>
            <a:r>
              <a:rPr lang="pl-PL" sz="3000" dirty="0" smtClean="0"/>
              <a:t>zgłosiły się </a:t>
            </a:r>
            <a:r>
              <a:rPr lang="pl-PL" sz="3000" b="1" dirty="0" smtClean="0"/>
              <a:t>230 osoby, </a:t>
            </a:r>
          </a:p>
          <a:p>
            <a:pPr eaLnBrk="1" hangingPunct="1">
              <a:buFontTx/>
              <a:buChar char="-"/>
            </a:pPr>
            <a:r>
              <a:rPr lang="pl-PL" sz="3000" b="1" dirty="0" smtClean="0"/>
              <a:t>  </a:t>
            </a:r>
            <a:r>
              <a:rPr lang="pl-PL" sz="3000" dirty="0" smtClean="0"/>
              <a:t>nie stawiło się </a:t>
            </a:r>
            <a:r>
              <a:rPr lang="pl-PL" sz="3000" b="1" dirty="0" smtClean="0"/>
              <a:t>72 osób.</a:t>
            </a:r>
          </a:p>
        </p:txBody>
      </p:sp>
    </p:spTree>
    <p:extLst>
      <p:ext uri="{BB962C8B-B14F-4D97-AF65-F5344CB8AC3E}">
        <p14:creationId xmlns:p14="http://schemas.microsoft.com/office/powerpoint/2010/main" val="156021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dirty="0" smtClean="0"/>
              <a:t>Od 01.01.2017 r. </a:t>
            </a:r>
            <a:r>
              <a:rPr lang="pl-PL" sz="2800" dirty="0"/>
              <a:t>d</a:t>
            </a:r>
            <a:r>
              <a:rPr lang="pl-PL" sz="2800" dirty="0" smtClean="0"/>
              <a:t>o 31.05.2017 r. do Powiatowego Urzędu Pracy w Kołobrzegu wpłynęło </a:t>
            </a:r>
            <a:r>
              <a:rPr lang="pl-PL" sz="2800" b="1" dirty="0" smtClean="0"/>
              <a:t>2427 </a:t>
            </a:r>
            <a:r>
              <a:rPr lang="pl-PL" sz="2800" dirty="0" smtClean="0"/>
              <a:t>oświadczeń o zamiarze powierzenia wykonywania pracy obywatelowi Republiki Armenii, Republiki Białorusi, Republiki Gruzji, Republiki Mołdowy, Federacji Rosyjskiej lub Ukrainy. </a:t>
            </a:r>
            <a:endParaRPr lang="pl-PL" sz="2800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maja 2017 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 smtClean="0"/>
              <a:t>45 </a:t>
            </a:r>
            <a:r>
              <a:rPr lang="pl-PL" sz="2800" dirty="0" smtClean="0"/>
              <a:t>Informacji </a:t>
            </a:r>
            <a:r>
              <a:rPr lang="pl-PL" sz="2800" dirty="0"/>
              <a:t>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01.01.2017 r. do  31.05.2017 r.  w Powiecie Kołobrzeskim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1024</a:t>
            </a:r>
            <a:r>
              <a:rPr lang="pl-PL" altLang="pl-PL" sz="2800" dirty="0" smtClean="0">
                <a:solidFill>
                  <a:schemeClr val="tx1"/>
                </a:solidFill>
              </a:rPr>
              <a:t> osoby  bezrobotne,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870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154 osoby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maja 2017 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Grupowe porady zawodowe</a:t>
            </a:r>
            <a:r>
              <a:rPr lang="pl-PL" sz="2400" b="1" dirty="0" smtClean="0"/>
              <a:t> -  </a:t>
            </a:r>
            <a:r>
              <a:rPr lang="pl-PL" sz="2400" b="1" dirty="0"/>
              <a:t>4</a:t>
            </a:r>
            <a:r>
              <a:rPr lang="pl-PL" sz="2400" b="1" dirty="0" smtClean="0"/>
              <a:t> spotkania:</a:t>
            </a:r>
          </a:p>
          <a:p>
            <a:r>
              <a:rPr lang="pl-PL" sz="2400" dirty="0" smtClean="0"/>
              <a:t>- „Autoprezentacja – jak wywrzeć dobre wrażenie na pracodawcy”</a:t>
            </a:r>
          </a:p>
          <a:p>
            <a:r>
              <a:rPr lang="pl-PL" sz="2400" dirty="0" smtClean="0"/>
              <a:t>- „Moje dokumenty aplikacyjne moją wizytówką – życiorys </a:t>
            </a:r>
            <a:br>
              <a:rPr lang="pl-PL" sz="2400" dirty="0" smtClean="0"/>
            </a:br>
            <a:r>
              <a:rPr lang="pl-PL" sz="2400" dirty="0" smtClean="0"/>
              <a:t>i list motywacyjny kluczem do sukcesu w znalezieniu pracy”</a:t>
            </a:r>
          </a:p>
          <a:p>
            <a:r>
              <a:rPr lang="pl-PL" sz="2400" dirty="0" smtClean="0"/>
              <a:t>- „Jak przygotować się i odnieść sukces na rozmowie kwalifikacyjnej”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 Powiatowy Urząd Pracy w Kołobrzegu przeprowadził od stycznia do maja 2017 r.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1200"/>
          </a:xfrm>
        </p:spPr>
        <p:txBody>
          <a:bodyPr/>
          <a:lstStyle/>
          <a:p>
            <a:r>
              <a:rPr lang="pl-PL" sz="2400" b="1" u="sng" dirty="0" smtClean="0"/>
              <a:t>Grupowe informacje zawodowe </a:t>
            </a:r>
            <a:r>
              <a:rPr lang="pl-PL" sz="2400" b="1" dirty="0" smtClean="0"/>
              <a:t>– 11 spotkań</a:t>
            </a:r>
          </a:p>
          <a:p>
            <a:pPr algn="just"/>
            <a:r>
              <a:rPr lang="pl-PL" sz="2400" dirty="0" smtClean="0"/>
              <a:t>  „Usługi i instrumenty rynku pracy służące aktywizacji zawodowej osób bezrobotnych”</a:t>
            </a:r>
          </a:p>
          <a:p>
            <a:pPr algn="just"/>
            <a:r>
              <a:rPr lang="pl-PL" sz="2400" dirty="0" smtClean="0"/>
              <a:t> „Usługi i instrumenty rynku pracy realizowane w 2017 r. przez Powiatowy Urząd Pracy w Kołobrzegu </a:t>
            </a:r>
            <a:br>
              <a:rPr lang="pl-PL" sz="2400" dirty="0" smtClean="0"/>
            </a:br>
            <a:r>
              <a:rPr lang="pl-PL" sz="2400" dirty="0" smtClean="0"/>
              <a:t>– informacja dla osób bezrobotnych i poszukujących pracy” </a:t>
            </a:r>
          </a:p>
          <a:p>
            <a:endParaRPr lang="pl-PL" sz="2400" b="1" u="sng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2017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7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616</a:t>
            </a:r>
            <a:r>
              <a:rPr lang="pl-PL" altLang="pl-PL" sz="2800" b="1" dirty="0" smtClean="0"/>
              <a:t>.</a:t>
            </a:r>
            <a:r>
              <a:rPr lang="pl-PL" altLang="pl-PL" sz="2800" b="1" dirty="0">
                <a:latin typeface="Book Antiqua" pitchFamily="18" charset="0"/>
              </a:rPr>
              <a:t>7</a:t>
            </a:r>
            <a:r>
              <a:rPr lang="pl-PL" altLang="pl-PL" sz="2800" b="1" dirty="0" smtClean="0">
                <a:latin typeface="Book Antiqua" pitchFamily="18" charset="0"/>
              </a:rPr>
              <a:t>00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2017 r. wynosi (w tym na realizację art. 150f)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4. 896.902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- </a:t>
            </a:r>
            <a:r>
              <a:rPr lang="pl-PL" altLang="pl-PL" sz="2800" b="1" dirty="0" smtClean="0">
                <a:latin typeface="Book Antiqua" pitchFamily="18" charset="0"/>
              </a:rPr>
              <a:t>1.212.205</a:t>
            </a:r>
            <a:r>
              <a:rPr lang="pl-PL" altLang="pl-PL" sz="2800" dirty="0" smtClean="0">
                <a:latin typeface="Book Antiqua" pitchFamily="18" charset="0"/>
              </a:rPr>
              <a:t>,  RPO - </a:t>
            </a:r>
            <a:r>
              <a:rPr lang="pl-PL" altLang="pl-PL" sz="2800" b="1" dirty="0" smtClean="0">
                <a:latin typeface="Book Antiqua" pitchFamily="18" charset="0"/>
              </a:rPr>
              <a:t>1.507.593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2.719.798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01.01.2017 r. do 31.05.2017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2.142.237,42zł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578.655,98zł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147.461,11zł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2.059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luty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27959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(2852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(2466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(2922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(2390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6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marzec – kwiecień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18408"/>
              </p:ext>
            </p:extLst>
          </p:nvPr>
        </p:nvGraphicFramePr>
        <p:xfrm>
          <a:off x="900113" y="1443638"/>
          <a:ext cx="7632700" cy="4800156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(2745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(2198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(2510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(1954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maj – czerwiec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003507"/>
              </p:ext>
            </p:extLst>
          </p:nvPr>
        </p:nvGraphicFramePr>
        <p:xfrm>
          <a:off x="900113" y="1443638"/>
          <a:ext cx="7632700" cy="4780472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(2745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1824 osoby</a:t>
                      </a: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9,8%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(2008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(1627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24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lipiec – sierpień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54554"/>
              </p:ext>
            </p:extLst>
          </p:nvPr>
        </p:nvGraphicFramePr>
        <p:xfrm>
          <a:off x="900113" y="1443638"/>
          <a:ext cx="7632700" cy="4780472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(1878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lipiec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(1457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(1843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altLang="pl-PL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1376 osób)</a:t>
                      </a:r>
                      <a:endParaRPr kumimoji="0" lang="pl-PL" altLang="pl-PL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24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31.05.2017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1.824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 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osoby, w tym 998 kobiet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31.05.2016 r. zarejestrowanych było 2295 </a:t>
            </a:r>
            <a:r>
              <a:rPr lang="pl-PL" altLang="pl-PL" sz="2400" dirty="0">
                <a:solidFill>
                  <a:schemeClr val="tx1"/>
                </a:solidFill>
              </a:rPr>
              <a:t>osób – </a:t>
            </a:r>
            <a:r>
              <a:rPr lang="pl-PL" altLang="pl-PL" sz="2400" b="1" dirty="0">
                <a:solidFill>
                  <a:schemeClr val="tx1"/>
                </a:solidFill>
              </a:rPr>
              <a:t>nastąpił spadek 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471 </a:t>
            </a:r>
            <a:r>
              <a:rPr lang="pl-PL" altLang="pl-PL" sz="2400" b="1" dirty="0">
                <a:solidFill>
                  <a:schemeClr val="tx1"/>
                </a:solidFill>
              </a:rPr>
              <a:t>osób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1534</a:t>
            </a:r>
            <a:r>
              <a:rPr lang="pl-PL" altLang="pl-PL" sz="2400" dirty="0" smtClean="0">
                <a:solidFill>
                  <a:schemeClr val="tx1"/>
                </a:solidFill>
              </a:rPr>
              <a:t> osoby, tj. 84%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64</a:t>
            </a:r>
            <a:r>
              <a:rPr lang="pl-PL" altLang="pl-PL" sz="2400" dirty="0" smtClean="0">
                <a:solidFill>
                  <a:schemeClr val="tx1"/>
                </a:solidFill>
              </a:rPr>
              <a:t> osoby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99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(5%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452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810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596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402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- 99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401939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9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dzień 31.05.2017 r. 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dirty="0" smtClean="0"/>
              <a:t>21 </a:t>
            </a:r>
            <a:r>
              <a:rPr lang="pl-PL" b="1" dirty="0" smtClean="0"/>
              <a:t>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1316 </a:t>
            </a:r>
            <a:r>
              <a:rPr lang="pl-PL" b="1" dirty="0" smtClean="0"/>
              <a:t>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</a:t>
            </a:r>
            <a:r>
              <a:rPr lang="pl-PL" dirty="0"/>
              <a:t>– </a:t>
            </a:r>
            <a:r>
              <a:rPr lang="pl-PL" dirty="0" smtClean="0"/>
              <a:t>367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01.01.2017 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1275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 (55 ofert)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</a:rPr>
              <a:t>elner (63 oferty)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okojowa (37 ofert)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r</a:t>
            </a:r>
            <a:r>
              <a:rPr lang="pl-PL" altLang="pl-PL" sz="2400" dirty="0" smtClean="0">
                <a:solidFill>
                  <a:schemeClr val="tx1"/>
                </a:solidFill>
              </a:rPr>
              <a:t>ecepcjonista hotelowy (46 ofert)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rzetwórca ryb (11 ofert)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kucharz (48 ofert)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sprzedawca (47 ofert)</a:t>
            </a: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5981</TotalTime>
  <Words>1018</Words>
  <Application>Microsoft Office PowerPoint</Application>
  <PresentationFormat>Pokaz na ekranie (4:3)</PresentationFormat>
  <Paragraphs>218</Paragraphs>
  <Slides>20</Slides>
  <Notes>13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luty 2017 r.</vt:lpstr>
      <vt:lpstr>Stopa bezrobocia (stosunek osób bezrobotnych do ludności aktywnej zawodowo) na obszarze kraju, terenie Powiatu Kołobrzeskiego oraz Województwa Zachodniopomorskiego  marzec – kwiecień 2017 r.</vt:lpstr>
      <vt:lpstr>Stopa bezrobocia (stosunek osób bezrobotnych do ludności aktywnej zawodowo) na obszarze kraju, terenie Powiatu Kołobrzeskiego oraz Województwa Zachodniopomorskiego  maj – czerwiec 2017 r.</vt:lpstr>
      <vt:lpstr>Stopa bezrobocia (stosunek osób bezrobotnych do ludności aktywnej zawodowo) na obszarze kraju, terenie Powiatu Kołobrzeskiego oraz Województwa Zachodniopomorskiego  lipiec – sierpień 2017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Prezentacja programu PowerPoint</vt:lpstr>
      <vt:lpstr>Współpraca z pracodawcami - c.d.</vt:lpstr>
      <vt:lpstr> Współpraca z pracodawcami - c.d.</vt:lpstr>
      <vt:lpstr>Podjęcia pracy</vt:lpstr>
      <vt:lpstr>W ramach poradnictwa zawodowego grupowego Powiatowy Urząd Pracy w Kołobrzegu przeprowadził od stycznia do maja 2017 r.</vt:lpstr>
      <vt:lpstr>W ramach poradnictwa zawodowego grupowego  Powiatowy Urząd Pracy w Kołobrzegu przeprowadził od stycznia do maja 2017 r.</vt:lpstr>
      <vt:lpstr>Środki przeznaczone na aktywizację osób bezrobotnych w 2017 r.</vt:lpstr>
      <vt:lpstr>Pozostałe środki wydatkowane przez PUP                w Kołobrzegu w okresie  od 01.01.2017 r. do 31.05.2017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495</cp:revision>
  <cp:lastPrinted>2017-06-13T11:02:17Z</cp:lastPrinted>
  <dcterms:created xsi:type="dcterms:W3CDTF">2009-09-25T08:36:06Z</dcterms:created>
  <dcterms:modified xsi:type="dcterms:W3CDTF">2017-10-10T10:16:53Z</dcterms:modified>
</cp:coreProperties>
</file>