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318" r:id="rId4"/>
    <p:sldId id="321" r:id="rId5"/>
    <p:sldId id="322" r:id="rId6"/>
    <p:sldId id="259" r:id="rId7"/>
    <p:sldId id="261" r:id="rId8"/>
    <p:sldId id="293" r:id="rId9"/>
    <p:sldId id="264" r:id="rId10"/>
    <p:sldId id="265" r:id="rId11"/>
    <p:sldId id="294" r:id="rId12"/>
    <p:sldId id="320" r:id="rId13"/>
    <p:sldId id="306" r:id="rId14"/>
    <p:sldId id="307" r:id="rId15"/>
    <p:sldId id="266" r:id="rId16"/>
    <p:sldId id="302" r:id="rId17"/>
    <p:sldId id="303" r:id="rId18"/>
    <p:sldId id="268" r:id="rId19"/>
    <p:sldId id="270" r:id="rId20"/>
    <p:sldId id="271" r:id="rId21"/>
  </p:sldIdLst>
  <p:sldSz cx="9144000" cy="6858000" type="screen4x3"/>
  <p:notesSz cx="6761163" cy="9942513"/>
  <p:defaultTextStyle>
    <a:defPPr>
      <a:defRPr lang="en-GB"/>
    </a:defPPr>
    <a:lvl1pPr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1pPr>
    <a:lvl2pPr marL="742950" indent="-28575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2pPr>
    <a:lvl3pPr marL="11430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3pPr>
    <a:lvl4pPr marL="16002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4pPr>
    <a:lvl5pPr marL="2057400" indent="-228600" algn="l" defTabSz="449263" rtl="0" fontAlgn="base">
      <a:spcBef>
        <a:spcPct val="0"/>
      </a:spcBef>
      <a:spcAft>
        <a:spcPct val="0"/>
      </a:spcAft>
      <a:defRPr sz="2800" kern="1200">
        <a:solidFill>
          <a:schemeClr val="bg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800" kern="1200">
        <a:solidFill>
          <a:schemeClr val="bg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22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919"/>
        <p:guide pos="2205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1" name="AutoShape 3"/>
          <p:cNvSpPr>
            <a:spLocks noChangeArrowheads="1"/>
          </p:cNvSpPr>
          <p:nvPr/>
        </p:nvSpPr>
        <p:spPr bwMode="auto">
          <a:xfrm>
            <a:off x="1" y="0"/>
            <a:ext cx="6761163" cy="9942513"/>
          </a:xfrm>
          <a:prstGeom prst="roundRect">
            <a:avLst>
              <a:gd name="adj" fmla="val 23"/>
            </a:avLst>
          </a:prstGeom>
          <a:solidFill>
            <a:srgbClr val="FFFFFF"/>
          </a:solidFill>
          <a:ln>
            <a:noFill/>
          </a:ln>
          <a:effectLst/>
          <a:extLst/>
        </p:spPr>
        <p:txBody>
          <a:bodyPr wrap="none" lIns="92930" tIns="46465" rIns="92930" bIns="46465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pl-PL" dirty="0">
              <a:cs typeface="+mn-cs"/>
            </a:endParaRP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hdr"/>
          </p:nvPr>
        </p:nvSpPr>
        <p:spPr bwMode="auto">
          <a:xfrm>
            <a:off x="1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/>
          </p:nvPr>
        </p:nvSpPr>
        <p:spPr bwMode="auto">
          <a:xfrm>
            <a:off x="3829050" y="1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91" name="Rectangle 6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896938" y="746125"/>
            <a:ext cx="4960937" cy="3722688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5" name="Rectangle 7"/>
          <p:cNvSpPr>
            <a:spLocks noGrp="1" noChangeArrowheads="1"/>
          </p:cNvSpPr>
          <p:nvPr>
            <p:ph type="body"/>
          </p:nvPr>
        </p:nvSpPr>
        <p:spPr bwMode="auto">
          <a:xfrm>
            <a:off x="676276" y="4722813"/>
            <a:ext cx="5402263" cy="44704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 smtClean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/>
          </p:nvPr>
        </p:nvSpPr>
        <p:spPr bwMode="auto">
          <a:xfrm>
            <a:off x="1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/>
          </p:nvPr>
        </p:nvSpPr>
        <p:spPr bwMode="auto">
          <a:xfrm>
            <a:off x="3829050" y="9444039"/>
            <a:ext cx="2924175" cy="49212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67" tIns="47563" rIns="91467" bIns="47563" numCol="1" anchor="b" anchorCtr="0" compatLnSpc="1">
            <a:prstTxWarp prst="textNoShape">
              <a:avLst/>
            </a:prstTxWarp>
          </a:bodyPr>
          <a:lstStyle>
            <a:lvl1pPr algn="r" eaLnBrk="0" hangingPunct="0">
              <a:buClrTx/>
              <a:buSzPct val="100000"/>
              <a:buFontTx/>
              <a:buNone/>
              <a:tabLst>
                <a:tab pos="0" algn="l"/>
                <a:tab pos="454972" algn="l"/>
                <a:tab pos="911558" algn="l"/>
                <a:tab pos="1368143" algn="l"/>
                <a:tab pos="1824729" algn="l"/>
                <a:tab pos="2281314" algn="l"/>
                <a:tab pos="2737900" algn="l"/>
                <a:tab pos="3194485" algn="l"/>
                <a:tab pos="3651071" algn="l"/>
                <a:tab pos="4107656" algn="l"/>
                <a:tab pos="4564242" algn="l"/>
                <a:tab pos="5020827" algn="l"/>
                <a:tab pos="5477413" algn="l"/>
                <a:tab pos="5933998" algn="l"/>
                <a:tab pos="6390584" algn="l"/>
                <a:tab pos="6847169" algn="l"/>
                <a:tab pos="7303755" algn="l"/>
                <a:tab pos="7760340" algn="l"/>
                <a:tab pos="8216926" algn="l"/>
                <a:tab pos="8673511" algn="l"/>
                <a:tab pos="9130097" algn="l"/>
              </a:tabLst>
              <a:defRPr sz="12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D6835D3-48D0-4F51-A0DF-8805ABBDD5DC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5930745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F8CDD277-6BEC-479C-B061-90B536B9FBA9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19459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1946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E3209786-41B5-441F-8916-7E843CD4F7FB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15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222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222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8CF12A0-9B60-4F67-9653-91819D539BA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18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593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593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C12E76D-B064-4B3E-A08F-0DA32136008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1443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14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58FBAC74-5B84-47D9-B42E-F3034893221E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6451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645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2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3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4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CE1795D8-B36D-4B9E-BAD2-0C68A6C5A4D5}" type="slidenum">
              <a:rPr lang="pl-PL" altLang="pl-PL" smtClean="0">
                <a:solidFill>
                  <a:prstClr val="white"/>
                </a:solidFill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5</a:t>
            </a:fld>
            <a:endParaRPr lang="pl-PL" altLang="pl-PL" smtClean="0">
              <a:solidFill>
                <a:prstClr val="white"/>
              </a:solidFill>
            </a:endParaRPr>
          </a:p>
        </p:txBody>
      </p:sp>
      <p:sp>
        <p:nvSpPr>
          <p:cNvPr id="215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215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9C271C10-389C-45F9-A69A-44594B967EF5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6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379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37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A1A0E2FE-4957-4E3B-A869-3DC43314AA3C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7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3686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368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6990D031-C921-4F37-A624-D642D70C122A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9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4035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403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9"/>
          <p:cNvSpPr>
            <a:spLocks noGrp="1" noChangeArrowheads="1"/>
          </p:cNvSpPr>
          <p:nvPr>
            <p:ph type="sldNum" sz="quarter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pPr>
              <a:tabLst>
                <a:tab pos="0" algn="l"/>
                <a:tab pos="454025" algn="l"/>
                <a:tab pos="911225" algn="l"/>
                <a:tab pos="1366838" algn="l"/>
                <a:tab pos="1824038" algn="l"/>
                <a:tab pos="2281238" algn="l"/>
                <a:tab pos="2736850" algn="l"/>
                <a:tab pos="3194050" algn="l"/>
                <a:tab pos="3649663" algn="l"/>
                <a:tab pos="4106863" algn="l"/>
                <a:tab pos="4564063" algn="l"/>
                <a:tab pos="5019675" algn="l"/>
                <a:tab pos="5476875" algn="l"/>
                <a:tab pos="5932488" algn="l"/>
                <a:tab pos="6389688" algn="l"/>
                <a:tab pos="6846888" algn="l"/>
                <a:tab pos="7302500" algn="l"/>
                <a:tab pos="7759700" algn="l"/>
                <a:tab pos="8216900" algn="l"/>
                <a:tab pos="8672513" algn="l"/>
                <a:tab pos="9129713" algn="l"/>
              </a:tabLst>
            </a:pPr>
            <a:fld id="{4B1DEED1-1BC9-449F-9BAD-1E3A3372C6D4}" type="slidenum">
              <a:rPr lang="pl-PL" altLang="pl-PL" smtClean="0">
                <a:cs typeface="Arial" charset="0"/>
              </a:rPr>
              <a:pPr>
                <a:tabLst>
                  <a:tab pos="0" algn="l"/>
                  <a:tab pos="454025" algn="l"/>
                  <a:tab pos="911225" algn="l"/>
                  <a:tab pos="1366838" algn="l"/>
                  <a:tab pos="1824038" algn="l"/>
                  <a:tab pos="2281238" algn="l"/>
                  <a:tab pos="2736850" algn="l"/>
                  <a:tab pos="3194050" algn="l"/>
                  <a:tab pos="3649663" algn="l"/>
                  <a:tab pos="4106863" algn="l"/>
                  <a:tab pos="4564063" algn="l"/>
                  <a:tab pos="5019675" algn="l"/>
                  <a:tab pos="5476875" algn="l"/>
                  <a:tab pos="5932488" algn="l"/>
                  <a:tab pos="6389688" algn="l"/>
                  <a:tab pos="6846888" algn="l"/>
                  <a:tab pos="7302500" algn="l"/>
                  <a:tab pos="7759700" algn="l"/>
                  <a:tab pos="8216900" algn="l"/>
                  <a:tab pos="8672513" algn="l"/>
                  <a:tab pos="9129713" algn="l"/>
                </a:tabLst>
              </a:pPr>
              <a:t>10</a:t>
            </a:fld>
            <a:endParaRPr lang="pl-PL" altLang="pl-PL" smtClean="0">
              <a:cs typeface="Arial" charset="0"/>
            </a:endParaRPr>
          </a:p>
        </p:txBody>
      </p:sp>
      <p:sp>
        <p:nvSpPr>
          <p:cNvPr id="47107" name="Rectangle 1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893763" y="746125"/>
            <a:ext cx="4972050" cy="3729038"/>
          </a:xfrm>
          <a:ln/>
        </p:spPr>
      </p:sp>
      <p:sp>
        <p:nvSpPr>
          <p:cNvPr id="4710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76275" y="4722814"/>
            <a:ext cx="5403850" cy="4473575"/>
          </a:xfrm>
          <a:noFill/>
        </p:spPr>
        <p:txBody>
          <a:bodyPr wrap="none" anchor="ctr"/>
          <a:lstStyle/>
          <a:p>
            <a:endParaRPr lang="pl-PL" altLang="pl-P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B33AC5-2569-44D9-862F-CD68569EFE30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390DFB-CDD7-47F5-9D1A-ECDADD01E17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6225" y="128588"/>
            <a:ext cx="2055813" cy="5992812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28588"/>
            <a:ext cx="6016625" cy="5992812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5318-3C03-41D4-906A-740915F3FE8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kład niestandard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F5037-8C5F-435E-AD5E-5C005ECC66F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A77BD0-3294-4055-89C8-FD0A15DF632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ytuł i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28588"/>
            <a:ext cx="8224838" cy="1433512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abeli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4838" cy="4521200"/>
          </a:xfrm>
        </p:spPr>
        <p:txBody>
          <a:bodyPr/>
          <a:lstStyle/>
          <a:p>
            <a:pPr lvl="0"/>
            <a:endParaRPr lang="pl-PL" noProof="0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ACA9-42C1-41E0-BA0A-FB22ACBD34B2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67EBC3-1D97-4BD2-993C-E3FFFAC42AB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E7E2D-B28F-4924-9844-1D8EF9842F3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5425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5025" y="1600200"/>
            <a:ext cx="4037013" cy="4521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C1D7EC-EBF2-48A7-9341-2F78085C9D3B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4A42B-4C3B-4D44-814B-0E9172F657DF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56BAD-828E-4568-B49A-1625CE0FD80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6FA9C-BD98-4193-8784-FA3C4B3D7883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4F6EB-7126-414B-831D-E679C012E678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2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E958A1-5399-4C01-9AB0-C485D89D6555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8588"/>
            <a:ext cx="8224838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tytułu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4838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 smtClean="0"/>
              <a:t>Kliknij, aby edytować format tekstu konspektu</a:t>
            </a:r>
          </a:p>
          <a:p>
            <a:pPr lvl="1"/>
            <a:r>
              <a:rPr lang="en-GB" altLang="pl-PL" smtClean="0"/>
              <a:t>Drugi poziom konspektu</a:t>
            </a:r>
          </a:p>
          <a:p>
            <a:pPr lvl="2"/>
            <a:r>
              <a:rPr lang="en-GB" altLang="pl-PL" smtClean="0"/>
              <a:t>Trzeci poziom konspektu</a:t>
            </a:r>
          </a:p>
          <a:p>
            <a:pPr lvl="3"/>
            <a:r>
              <a:rPr lang="en-GB" altLang="pl-PL" smtClean="0"/>
              <a:t>Czwarty poziom konspektu</a:t>
            </a:r>
          </a:p>
          <a:p>
            <a:pPr lvl="4"/>
            <a:r>
              <a:rPr lang="en-GB" altLang="pl-PL" smtClean="0"/>
              <a:t>Piąty poziom konspektu</a:t>
            </a:r>
          </a:p>
          <a:p>
            <a:pPr lvl="4"/>
            <a:r>
              <a:rPr lang="en-GB" altLang="pl-PL" smtClean="0"/>
              <a:t>Szósty poziom konspektu</a:t>
            </a:r>
          </a:p>
          <a:p>
            <a:pPr lvl="4"/>
            <a:r>
              <a:rPr lang="en-GB" altLang="pl-PL" smtClean="0"/>
              <a:t>Siódmy poziom konspektu</a:t>
            </a:r>
          </a:p>
          <a:p>
            <a:pPr lvl="4"/>
            <a:r>
              <a:rPr lang="en-GB" altLang="pl-PL" smtClean="0"/>
              <a:t>Ósmy poziom konspektu</a:t>
            </a:r>
          </a:p>
          <a:p>
            <a:pPr lvl="4"/>
            <a:r>
              <a:rPr lang="en-GB" altLang="pl-PL" smtClean="0"/>
              <a:t>Dziewiąty poziom konspektu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457200" y="6245225"/>
            <a:ext cx="2128838" cy="47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3124200" y="6245225"/>
            <a:ext cx="2890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 dirty="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6553200" y="6245225"/>
            <a:ext cx="2128838" cy="471488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algn="l" eaLnBrk="0" hangingPunct="0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800">
                <a:solidFill>
                  <a:srgbClr val="000000"/>
                </a:solidFill>
                <a:cs typeface="+mn-cs"/>
              </a:defRPr>
            </a:lvl1pPr>
          </a:lstStyle>
          <a:p>
            <a:pPr>
              <a:defRPr/>
            </a:pPr>
            <a:fld id="{7E4F010E-44B5-43E2-80E7-2F97CB510E41}" type="slidenum">
              <a:rPr lang="pl-PL" altLang="pl-PL"/>
              <a:pPr>
                <a:defRPr/>
              </a:pPr>
              <a:t>‹#›</a:t>
            </a:fld>
            <a:endParaRPr lang="pl-PL" altLang="pl-PL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</p:sldLayoutIdLst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800">
          <a:solidFill>
            <a:srgbClr val="000000"/>
          </a:solidFill>
          <a:latin typeface="+mn-lt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400">
          <a:solidFill>
            <a:srgbClr val="000000"/>
          </a:solidFill>
          <a:latin typeface="+mn-lt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5pPr>
      <a:lvl6pPr marL="25146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6pPr>
      <a:lvl7pPr marL="29718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7pPr>
      <a:lvl8pPr marL="34290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8pPr>
      <a:lvl9pPr marL="3886200" indent="-228600" algn="l" defTabSz="449263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000">
          <a:solidFill>
            <a:srgbClr val="000000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0" name="Rectangle 1"/>
          <p:cNvSpPr>
            <a:spLocks noGrp="1" noChangeArrowheads="1"/>
          </p:cNvSpPr>
          <p:nvPr>
            <p:ph type="title"/>
          </p:nvPr>
        </p:nvSpPr>
        <p:spPr>
          <a:xfrm>
            <a:off x="715963" y="692150"/>
            <a:ext cx="7024687" cy="15843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b="1" smtClean="0">
                <a:latin typeface="Book Antiqua" pitchFamily="18" charset="0"/>
              </a:rPr>
              <a:t>Powiatowy Urząd Pracy </a:t>
            </a:r>
            <a:br>
              <a:rPr lang="pl-PL" altLang="pl-PL" b="1" smtClean="0">
                <a:latin typeface="Book Antiqua" pitchFamily="18" charset="0"/>
              </a:rPr>
            </a:br>
            <a:r>
              <a:rPr lang="pl-PL" altLang="pl-PL" b="1" smtClean="0">
                <a:latin typeface="Book Antiqua" pitchFamily="18" charset="0"/>
              </a:rPr>
              <a:t>w Kołobrzegu</a:t>
            </a:r>
          </a:p>
        </p:txBody>
      </p:sp>
      <p:sp>
        <p:nvSpPr>
          <p:cNvPr id="3251" name="Rectangle 2"/>
          <p:cNvSpPr>
            <a:spLocks noGrp="1" noChangeArrowheads="1"/>
          </p:cNvSpPr>
          <p:nvPr>
            <p:ph type="subTitle" idx="4294967295"/>
          </p:nvPr>
        </p:nvSpPr>
        <p:spPr>
          <a:xfrm>
            <a:off x="1042988" y="4724400"/>
            <a:ext cx="6337300" cy="936625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Sytuacja na kołobrzeskim rynku pracy </a:t>
            </a:r>
          </a:p>
          <a:p>
            <a:pPr marL="0" indent="0" algn="ctr" eaLnBrk="1" hangingPunct="1">
              <a:lnSpc>
                <a:spcPct val="90000"/>
              </a:lnSpc>
              <a:spcBef>
                <a:spcPts val="600"/>
              </a:spcBef>
              <a:buClrTx/>
              <a:buFontTx/>
              <a:buNone/>
              <a:tabLst>
                <a:tab pos="0" algn="l"/>
                <a:tab pos="104775" algn="l"/>
                <a:tab pos="554038" algn="l"/>
                <a:tab pos="1003300" algn="l"/>
                <a:tab pos="1452563" algn="l"/>
                <a:tab pos="1901825" algn="l"/>
                <a:tab pos="2351088" algn="l"/>
                <a:tab pos="2800350" algn="l"/>
                <a:tab pos="3249613" algn="l"/>
                <a:tab pos="3698875" algn="l"/>
                <a:tab pos="4148138" algn="l"/>
                <a:tab pos="4597400" algn="l"/>
                <a:tab pos="5046663" algn="l"/>
                <a:tab pos="5495925" algn="l"/>
                <a:tab pos="5945188" algn="l"/>
                <a:tab pos="6394450" algn="l"/>
                <a:tab pos="6843713" algn="l"/>
                <a:tab pos="7292975" algn="l"/>
                <a:tab pos="7742238" algn="l"/>
                <a:tab pos="8191500" algn="l"/>
                <a:tab pos="8640763" algn="l"/>
              </a:tabLst>
            </a:pPr>
            <a:r>
              <a:rPr lang="pl-PL" altLang="pl-PL" sz="2400" b="1" dirty="0" smtClean="0">
                <a:latin typeface="Book Antiqua" pitchFamily="18" charset="0"/>
              </a:rPr>
              <a:t>Stan na dzień 31.08.2017 r.</a:t>
            </a:r>
          </a:p>
        </p:txBody>
      </p:sp>
      <p:graphicFrame>
        <p:nvGraphicFramePr>
          <p:cNvPr id="3249" name="Object 177"/>
          <p:cNvGraphicFramePr>
            <a:graphicFrameLocks noChangeAspect="1"/>
          </p:cNvGraphicFramePr>
          <p:nvPr/>
        </p:nvGraphicFramePr>
        <p:xfrm>
          <a:off x="3708400" y="2636838"/>
          <a:ext cx="1512888" cy="1004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37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636838"/>
                        <a:ext cx="1512888" cy="1004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28575"/>
            <a:ext cx="8291512" cy="1417638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Współpraca z pracodawcami - c.d.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18487" cy="5248275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 smtClean="0">
                <a:solidFill>
                  <a:schemeClr val="tx1"/>
                </a:solidFill>
              </a:rPr>
              <a:t>  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dirty="0">
                <a:solidFill>
                  <a:schemeClr val="tx1"/>
                </a:solidFill>
              </a:rPr>
              <a:t> </a:t>
            </a:r>
            <a:r>
              <a:rPr lang="pl-PL" altLang="pl-PL" dirty="0" smtClean="0">
                <a:solidFill>
                  <a:schemeClr val="tx1"/>
                </a:solidFill>
              </a:rPr>
              <a:t>  Od stycznia 2017 r. zorganizowaliśmy 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b="1" dirty="0">
                <a:solidFill>
                  <a:schemeClr val="tx1"/>
                </a:solidFill>
              </a:rPr>
              <a:t> </a:t>
            </a:r>
            <a:r>
              <a:rPr lang="pl-PL" altLang="pl-PL" b="1" dirty="0" smtClean="0">
                <a:solidFill>
                  <a:schemeClr val="tx1"/>
                </a:solidFill>
              </a:rPr>
              <a:t>  </a:t>
            </a:r>
            <a:r>
              <a:rPr lang="pl-PL" altLang="pl-PL" b="1" u="sng" dirty="0" smtClean="0">
                <a:solidFill>
                  <a:schemeClr val="tx1"/>
                </a:solidFill>
              </a:rPr>
              <a:t>4 giełdy pracy</a:t>
            </a:r>
            <a:r>
              <a:rPr lang="pl-PL" altLang="pl-PL" dirty="0" smtClean="0">
                <a:solidFill>
                  <a:schemeClr val="tx1"/>
                </a:solidFill>
              </a:rPr>
              <a:t> na następujące stanowiska: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kelner,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sprzedawca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omoc kuchenna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400" dirty="0" smtClean="0">
                <a:solidFill>
                  <a:schemeClr val="tx1"/>
                </a:solidFill>
              </a:rPr>
              <a:t>fizjoterapeuta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2800" b="1" smtClean="0"/>
              <a:t>Współpraca z pracodawcami - c.d.</a:t>
            </a:r>
            <a:r>
              <a:rPr lang="pl-PL" sz="2800" smtClean="0"/>
              <a:t/>
            </a:r>
            <a:br>
              <a:rPr lang="pl-PL" sz="2800" smtClean="0"/>
            </a:br>
            <a:endParaRPr lang="pl-PL" sz="2800" smtClean="0"/>
          </a:p>
        </p:txBody>
      </p:sp>
      <p:sp>
        <p:nvSpPr>
          <p:cNvPr id="48130" name="Symbol zastępczy zawartości 4"/>
          <p:cNvSpPr>
            <a:spLocks noGrp="1"/>
          </p:cNvSpPr>
          <p:nvPr>
            <p:ph idx="1"/>
          </p:nvPr>
        </p:nvSpPr>
        <p:spPr>
          <a:xfrm>
            <a:off x="323850" y="1196975"/>
            <a:ext cx="8224838" cy="4895850"/>
          </a:xfrm>
        </p:spPr>
        <p:txBody>
          <a:bodyPr/>
          <a:lstStyle/>
          <a:p>
            <a:pPr marL="0" indent="0" eaLnBrk="1" hangingPunct="1"/>
            <a:endParaRPr lang="pl-PL" sz="2800" dirty="0" smtClean="0"/>
          </a:p>
          <a:p>
            <a:pPr marL="0" indent="0" eaLnBrk="1" hangingPunct="1"/>
            <a:r>
              <a:rPr lang="pl-PL" sz="2800" dirty="0" smtClean="0"/>
              <a:t>Łącznie na  giełdy:  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otrzymało wezwania: </a:t>
            </a:r>
            <a:r>
              <a:rPr lang="pl-PL" sz="2800" b="1" dirty="0" smtClean="0"/>
              <a:t>113 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stawiły się </a:t>
            </a:r>
            <a:r>
              <a:rPr lang="pl-PL" sz="2800" b="1" dirty="0" smtClean="0"/>
              <a:t>83 osoby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nie stawiło się </a:t>
            </a:r>
            <a:r>
              <a:rPr lang="pl-PL" sz="2800" b="1" dirty="0" smtClean="0"/>
              <a:t>30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/>
              <a:t> odmówiło podjęcia pracy </a:t>
            </a:r>
            <a:r>
              <a:rPr lang="pl-PL" sz="2800" b="1" dirty="0" smtClean="0"/>
              <a:t>25</a:t>
            </a:r>
            <a:r>
              <a:rPr lang="pl-PL" sz="2800" dirty="0" smtClean="0"/>
              <a:t> </a:t>
            </a:r>
            <a:r>
              <a:rPr lang="pl-PL" sz="2800" b="1" dirty="0" smtClean="0"/>
              <a:t>osób</a:t>
            </a:r>
          </a:p>
          <a:p>
            <a:pPr marL="0" indent="0" eaLnBrk="1" hangingPunct="1">
              <a:buFont typeface="Arial" charset="0"/>
              <a:buChar char="•"/>
            </a:pPr>
            <a:r>
              <a:rPr lang="pl-PL" sz="2800" dirty="0" smtClean="0">
                <a:solidFill>
                  <a:schemeClr val="tx1"/>
                </a:solidFill>
              </a:rPr>
              <a:t> pracę podjęło </a:t>
            </a:r>
            <a:r>
              <a:rPr lang="pl-PL" sz="2800" b="1" dirty="0" smtClean="0">
                <a:solidFill>
                  <a:schemeClr val="tx1"/>
                </a:solidFill>
              </a:rPr>
              <a:t>10 osób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Symbol zastępczy zawartości 2"/>
          <p:cNvSpPr>
            <a:spLocks noGrp="1"/>
          </p:cNvSpPr>
          <p:nvPr>
            <p:ph idx="1"/>
          </p:nvPr>
        </p:nvSpPr>
        <p:spPr>
          <a:xfrm>
            <a:off x="468313" y="404813"/>
            <a:ext cx="8224837" cy="4521200"/>
          </a:xfrm>
        </p:spPr>
        <p:txBody>
          <a:bodyPr/>
          <a:lstStyle/>
          <a:p>
            <a:pPr algn="ctr" eaLnBrk="1" hangingPunct="1"/>
            <a:r>
              <a:rPr lang="pl-PL" dirty="0" smtClean="0"/>
              <a:t>   </a:t>
            </a:r>
            <a:r>
              <a:rPr lang="pl-PL" b="1" dirty="0" smtClean="0"/>
              <a:t>17 marca 2017 r. </a:t>
            </a:r>
          </a:p>
          <a:p>
            <a:pPr algn="ctr" eaLnBrk="1" hangingPunct="1"/>
            <a:r>
              <a:rPr lang="pl-PL" sz="3000" dirty="0" smtClean="0"/>
              <a:t>   Powiatowy Urząd Pracy w Kołobrzegu zorganizował</a:t>
            </a:r>
            <a:r>
              <a:rPr lang="pl-PL" sz="3000" b="1" dirty="0" smtClean="0"/>
              <a:t> </a:t>
            </a:r>
          </a:p>
          <a:p>
            <a:pPr algn="ctr" eaLnBrk="1" hangingPunct="1"/>
            <a:r>
              <a:rPr lang="pl-PL" sz="3000" b="1" dirty="0" smtClean="0"/>
              <a:t>Targi Pracy i Przedsiębiorczości</a:t>
            </a:r>
            <a:r>
              <a:rPr lang="pl-PL" sz="3000" dirty="0" smtClean="0"/>
              <a:t>, </a:t>
            </a:r>
          </a:p>
          <a:p>
            <a:pPr algn="ctr" eaLnBrk="1" hangingPunct="1"/>
            <a:r>
              <a:rPr lang="pl-PL" sz="3000" dirty="0" smtClean="0"/>
              <a:t>w których udział wzięło:</a:t>
            </a:r>
          </a:p>
          <a:p>
            <a:pPr eaLnBrk="1" hangingPunct="1">
              <a:buFontTx/>
              <a:buChar char="-"/>
            </a:pPr>
            <a:r>
              <a:rPr lang="pl-PL" sz="3000" dirty="0" smtClean="0"/>
              <a:t>  ponad </a:t>
            </a:r>
            <a:r>
              <a:rPr lang="pl-PL" sz="3000" b="1" dirty="0" smtClean="0"/>
              <a:t>57 wystawców </a:t>
            </a:r>
            <a:r>
              <a:rPr lang="pl-PL" sz="3000" dirty="0" smtClean="0"/>
              <a:t>(pracodawcy)</a:t>
            </a:r>
          </a:p>
          <a:p>
            <a:pPr eaLnBrk="1" hangingPunct="1">
              <a:buFontTx/>
              <a:buChar char="-"/>
            </a:pPr>
            <a:r>
              <a:rPr lang="pl-PL" sz="3000" dirty="0" smtClean="0"/>
              <a:t>  ok. </a:t>
            </a:r>
            <a:r>
              <a:rPr lang="pl-PL" sz="3000" b="1" dirty="0" smtClean="0"/>
              <a:t>500 odwiedzających</a:t>
            </a:r>
          </a:p>
          <a:p>
            <a:pPr eaLnBrk="1" hangingPunct="1">
              <a:buFontTx/>
              <a:buChar char="-"/>
            </a:pPr>
            <a:r>
              <a:rPr lang="pl-PL" sz="3000" b="1" dirty="0" smtClean="0"/>
              <a:t>  </a:t>
            </a:r>
            <a:r>
              <a:rPr lang="pl-PL" sz="3000" dirty="0" smtClean="0"/>
              <a:t>na Targi Pracy </a:t>
            </a:r>
            <a:r>
              <a:rPr lang="pl-PL" sz="3000" b="1" dirty="0" smtClean="0"/>
              <a:t>skierowano 302 osoby, </a:t>
            </a:r>
          </a:p>
          <a:p>
            <a:pPr eaLnBrk="1" hangingPunct="1">
              <a:buFontTx/>
              <a:buChar char="-"/>
            </a:pPr>
            <a:r>
              <a:rPr lang="pl-PL" sz="3000" b="1" dirty="0" smtClean="0"/>
              <a:t>  </a:t>
            </a:r>
            <a:r>
              <a:rPr lang="pl-PL" sz="3000" dirty="0" smtClean="0"/>
              <a:t>zgłosiły się </a:t>
            </a:r>
            <a:r>
              <a:rPr lang="pl-PL" sz="3000" b="1" dirty="0" smtClean="0"/>
              <a:t>230 osoby, </a:t>
            </a:r>
          </a:p>
          <a:p>
            <a:pPr eaLnBrk="1" hangingPunct="1">
              <a:buFontTx/>
              <a:buChar char="-"/>
            </a:pPr>
            <a:r>
              <a:rPr lang="pl-PL" sz="3000" b="1" dirty="0" smtClean="0"/>
              <a:t>  </a:t>
            </a:r>
            <a:r>
              <a:rPr lang="pl-PL" sz="3000" dirty="0" smtClean="0"/>
              <a:t>nie stawiło się </a:t>
            </a:r>
            <a:r>
              <a:rPr lang="pl-PL" sz="3000" b="1" dirty="0" smtClean="0"/>
              <a:t>72 osób.</a:t>
            </a:r>
          </a:p>
        </p:txBody>
      </p:sp>
    </p:spTree>
    <p:extLst>
      <p:ext uri="{BB962C8B-B14F-4D97-AF65-F5344CB8AC3E}">
        <p14:creationId xmlns:p14="http://schemas.microsoft.com/office/powerpoint/2010/main" val="1560212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/>
            <a:r>
              <a:rPr lang="pl-PL" sz="2800" dirty="0" smtClean="0"/>
              <a:t>Od 01.01.2017 r. </a:t>
            </a:r>
            <a:r>
              <a:rPr lang="pl-PL" sz="2800" dirty="0"/>
              <a:t>d</a:t>
            </a:r>
            <a:r>
              <a:rPr lang="pl-PL" sz="2800" dirty="0" smtClean="0"/>
              <a:t>o 31.05.2017 r. do Powiatowego Urzędu Pracy w Kołobrzegu wpłynęło </a:t>
            </a:r>
            <a:r>
              <a:rPr lang="pl-PL" sz="2800" b="1" dirty="0" smtClean="0"/>
              <a:t>2427 </a:t>
            </a:r>
            <a:r>
              <a:rPr lang="pl-PL" sz="2800" dirty="0" smtClean="0"/>
              <a:t>oświadczeń o zamiarze powierzenia wykonywania pracy obywatelowi Republiki Armenii, Republiki Białorusi, Republiki Gruzji, Republiki Mołdowy, Federacji Rosyjskiej lub Ukrainy. </a:t>
            </a:r>
            <a:endParaRPr lang="pl-PL" sz="2800" u="sng" dirty="0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/>
            </a:r>
            <a:br>
              <a:rPr lang="pl-PL" smtClean="0"/>
            </a:br>
            <a:r>
              <a:rPr lang="pl-PL" sz="2800" b="1" smtClean="0"/>
              <a:t>Współpraca z pracodawcami - c.d.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defRPr/>
            </a:pPr>
            <a:r>
              <a:rPr lang="pl-PL" sz="2800" dirty="0" smtClean="0"/>
              <a:t>   Od </a:t>
            </a:r>
            <a:r>
              <a:rPr lang="pl-PL" sz="2800" dirty="0"/>
              <a:t>stycznia do </a:t>
            </a:r>
            <a:r>
              <a:rPr lang="pl-PL" sz="2800" dirty="0" smtClean="0"/>
              <a:t>maja 2017 r</a:t>
            </a:r>
            <a:r>
              <a:rPr lang="pl-PL" sz="2800" dirty="0"/>
              <a:t>. </a:t>
            </a:r>
            <a:r>
              <a:rPr lang="pl-PL" sz="2800" dirty="0" smtClean="0"/>
              <a:t>Powiatowy</a:t>
            </a:r>
            <a:r>
              <a:rPr lang="pl-PL" sz="2800" dirty="0"/>
              <a:t> </a:t>
            </a:r>
            <a:r>
              <a:rPr lang="pl-PL" sz="2800" dirty="0" smtClean="0"/>
              <a:t>Urząd Pracy </a:t>
            </a:r>
            <a:r>
              <a:rPr lang="pl-PL" sz="2800" dirty="0"/>
              <a:t>w Kołobrzegu </a:t>
            </a:r>
            <a:endParaRPr lang="pl-PL" sz="2800" dirty="0" smtClean="0"/>
          </a:p>
          <a:p>
            <a:pPr marL="457200" indent="-457200" algn="just">
              <a:buFont typeface="Arial" panose="020B0604020202020204" pitchFamily="34" charset="0"/>
              <a:buChar char="•"/>
              <a:defRPr/>
            </a:pPr>
            <a:r>
              <a:rPr lang="pl-PL" sz="2800" dirty="0" smtClean="0"/>
              <a:t>wydał </a:t>
            </a:r>
            <a:r>
              <a:rPr lang="pl-PL" sz="2800" b="1" dirty="0" smtClean="0"/>
              <a:t>45 </a:t>
            </a:r>
            <a:r>
              <a:rPr lang="pl-PL" sz="2800" dirty="0" smtClean="0"/>
              <a:t>Informacji </a:t>
            </a:r>
            <a:r>
              <a:rPr lang="pl-PL" sz="2800" dirty="0"/>
              <a:t>Starosty nt. możliwości </a:t>
            </a:r>
            <a:r>
              <a:rPr lang="pl-PL" sz="2800" dirty="0" smtClean="0"/>
              <a:t>   zaspokojenia </a:t>
            </a:r>
            <a:r>
              <a:rPr lang="pl-PL" sz="2800" dirty="0"/>
              <a:t>potrzeb </a:t>
            </a:r>
            <a:r>
              <a:rPr lang="pl-PL" sz="2800" dirty="0" smtClean="0"/>
              <a:t>kadrowych </a:t>
            </a:r>
            <a:r>
              <a:rPr lang="pl-PL" sz="2800" dirty="0"/>
              <a:t>podmiotu </a:t>
            </a:r>
            <a:r>
              <a:rPr lang="pl-PL" sz="2800" dirty="0" smtClean="0"/>
              <a:t>powierzającego	wykonanie	pracy cudzoziemcowi </a:t>
            </a:r>
            <a:r>
              <a:rPr lang="pl-PL" sz="2800" dirty="0"/>
              <a:t>w oparciu o rejestr osób bezrobotnych i </a:t>
            </a:r>
            <a:r>
              <a:rPr lang="pl-PL" sz="2800" dirty="0" smtClean="0"/>
              <a:t>poszukujących pracy.</a:t>
            </a:r>
            <a:endParaRPr lang="pl-PL" sz="2800" dirty="0"/>
          </a:p>
          <a:p>
            <a:pPr algn="just">
              <a:defRPr/>
            </a:pPr>
            <a:endParaRPr lang="pl-PL" sz="2800" dirty="0" smtClean="0"/>
          </a:p>
          <a:p>
            <a:pPr algn="just">
              <a:defRPr/>
            </a:pPr>
            <a:endParaRPr lang="pl-PL" sz="2800" dirty="0"/>
          </a:p>
          <a:p>
            <a:pPr>
              <a:defRPr/>
            </a:pPr>
            <a:endParaRPr lang="pl-PL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/>
              <a:t>Podjęcia pracy</a:t>
            </a:r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557338"/>
            <a:ext cx="8101013" cy="4535487"/>
          </a:xfrm>
        </p:spPr>
        <p:txBody>
          <a:bodyPr/>
          <a:lstStyle/>
          <a:p>
            <a:pPr marL="0" indent="0" algn="just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Od 01.01.2017 r. do  31.05.2017 r.  w Powiecie Kołobrzeskim pracę podjęło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1024</a:t>
            </a:r>
            <a:r>
              <a:rPr lang="pl-PL" altLang="pl-PL" sz="2800" dirty="0" smtClean="0">
                <a:solidFill>
                  <a:schemeClr val="tx1"/>
                </a:solidFill>
              </a:rPr>
              <a:t> osoby  bezrobotne, z czego: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niesubsydiowaną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870 osób</a:t>
            </a:r>
          </a:p>
          <a:p>
            <a:pPr marL="338138" indent="-338138" eaLnBrk="1" hangingPunct="1">
              <a:lnSpc>
                <a:spcPct val="150000"/>
              </a:lnSpc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pracę subsydiowaną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– 154 osoby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       </a:t>
            </a: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ClrTx/>
              <a:buFontTx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Powiatowy Urząd Pracy w Kołobrzegu przeprowadził od stycznia do maja 2017 r.</a:t>
            </a:r>
          </a:p>
        </p:txBody>
      </p:sp>
      <p:sp>
        <p:nvSpPr>
          <p:cNvPr id="55298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b="1" u="sng" dirty="0" smtClean="0"/>
              <a:t>Grupowe porady zawodowe</a:t>
            </a:r>
            <a:r>
              <a:rPr lang="pl-PL" sz="2400" b="1" dirty="0" smtClean="0"/>
              <a:t> -  </a:t>
            </a:r>
            <a:r>
              <a:rPr lang="pl-PL" sz="2400" b="1" dirty="0"/>
              <a:t>4</a:t>
            </a:r>
            <a:r>
              <a:rPr lang="pl-PL" sz="2400" b="1" dirty="0" smtClean="0"/>
              <a:t> spotkania:</a:t>
            </a:r>
          </a:p>
          <a:p>
            <a:r>
              <a:rPr lang="pl-PL" sz="2400" dirty="0" smtClean="0"/>
              <a:t>- „Autoprezentacja – jak wywrzeć dobre wrażenie na pracodawcy”</a:t>
            </a:r>
          </a:p>
          <a:p>
            <a:r>
              <a:rPr lang="pl-PL" sz="2400" dirty="0" smtClean="0"/>
              <a:t>- „Moje dokumenty aplikacyjne moją wizytówką – życiorys </a:t>
            </a:r>
            <a:br>
              <a:rPr lang="pl-PL" sz="2400" dirty="0" smtClean="0"/>
            </a:br>
            <a:r>
              <a:rPr lang="pl-PL" sz="2400" dirty="0" smtClean="0"/>
              <a:t>i list motywacyjny kluczem do sukcesu w znalezieniu pracy”</a:t>
            </a:r>
          </a:p>
          <a:p>
            <a:r>
              <a:rPr lang="pl-PL" sz="2400" dirty="0" smtClean="0"/>
              <a:t>- „Jak przygotować się i odnieść sukces na rozmowie kwalifikacyjnej” </a:t>
            </a:r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2400" b="1" dirty="0" smtClean="0"/>
              <a:t>W ramach poradnictwa zawodowego grupowego  Powiatowy Urząd Pracy w Kołobrzegu przeprowadził od stycznia do maja 2017 r.</a:t>
            </a:r>
          </a:p>
        </p:txBody>
      </p:sp>
      <p:sp>
        <p:nvSpPr>
          <p:cNvPr id="56322" name="Symbol zastępczy zawartości 2"/>
          <p:cNvSpPr>
            <a:spLocks noGrp="1"/>
          </p:cNvSpPr>
          <p:nvPr>
            <p:ph idx="1"/>
          </p:nvPr>
        </p:nvSpPr>
        <p:spPr>
          <a:xfrm>
            <a:off x="395288" y="1628775"/>
            <a:ext cx="8224837" cy="4521200"/>
          </a:xfrm>
        </p:spPr>
        <p:txBody>
          <a:bodyPr/>
          <a:lstStyle/>
          <a:p>
            <a:r>
              <a:rPr lang="pl-PL" sz="2400" b="1" u="sng" dirty="0" smtClean="0"/>
              <a:t>Grupowe informacje zawodowe </a:t>
            </a:r>
            <a:r>
              <a:rPr lang="pl-PL" sz="2400" b="1" dirty="0" smtClean="0"/>
              <a:t>– 11 spotkań</a:t>
            </a:r>
          </a:p>
          <a:p>
            <a:pPr algn="just"/>
            <a:r>
              <a:rPr lang="pl-PL" sz="2400" dirty="0" smtClean="0"/>
              <a:t>  „Usługi i instrumenty rynku pracy służące aktywizacji zawodowej osób bezrobotnych”</a:t>
            </a:r>
          </a:p>
          <a:p>
            <a:pPr algn="just"/>
            <a:r>
              <a:rPr lang="pl-PL" sz="2400" dirty="0" smtClean="0"/>
              <a:t> „Usługi i instrumenty rynku pracy realizowane w 2017 r. przez Powiatowy Urząd Pracy w Kołobrzegu </a:t>
            </a:r>
            <a:br>
              <a:rPr lang="pl-PL" sz="2400" dirty="0" smtClean="0"/>
            </a:br>
            <a:r>
              <a:rPr lang="pl-PL" sz="2400" dirty="0" smtClean="0"/>
              <a:t>– informacja dla osób bezrobotnych i poszukujących pracy” </a:t>
            </a:r>
          </a:p>
          <a:p>
            <a:endParaRPr lang="pl-PL" sz="2400" b="1" u="sng" dirty="0" smtClean="0"/>
          </a:p>
          <a:p>
            <a:endParaRPr lang="pl-PL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marL="838200" indent="-833438" eaLnBrk="1" hangingPunct="1">
              <a:buClrTx/>
              <a:buFontTx/>
              <a:buNone/>
              <a:tabLst>
                <a:tab pos="838200" algn="l"/>
                <a:tab pos="909638" algn="l"/>
                <a:tab pos="1824038" algn="l"/>
                <a:tab pos="2738438" algn="l"/>
                <a:tab pos="3652838" algn="l"/>
                <a:tab pos="4567238" algn="l"/>
                <a:tab pos="5481638" algn="l"/>
                <a:tab pos="6396038" algn="l"/>
                <a:tab pos="7310438" algn="l"/>
                <a:tab pos="8224838" algn="l"/>
                <a:tab pos="9139238" algn="l"/>
                <a:tab pos="10053638" algn="l"/>
                <a:tab pos="10329863" algn="l"/>
                <a:tab pos="10779125" algn="l"/>
                <a:tab pos="10780713" algn="l"/>
              </a:tabLst>
            </a:pPr>
            <a:r>
              <a:rPr lang="pl-PL" altLang="pl-PL" sz="2800" b="1" dirty="0" smtClean="0">
                <a:latin typeface="Book Antiqua" pitchFamily="18" charset="0"/>
              </a:rPr>
              <a:t>Środki przeznaczone na aktywizację osób bezrobotnych w 2017 r.</a:t>
            </a:r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68875"/>
          </a:xfrm>
        </p:spPr>
        <p:txBody>
          <a:bodyPr/>
          <a:lstStyle/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    Łączna kwota przyznana dla Powiatu Kołobrzeskiego wynosi </a:t>
            </a:r>
            <a:r>
              <a:rPr lang="pl-PL" altLang="pl-PL" sz="2800" b="1" dirty="0" smtClean="0">
                <a:latin typeface="Book Antiqua" pitchFamily="18" charset="0"/>
              </a:rPr>
              <a:t>7</a:t>
            </a:r>
            <a:r>
              <a:rPr lang="pl-PL" altLang="pl-PL" sz="2800" b="1" dirty="0" smtClean="0"/>
              <a:t>.</a:t>
            </a:r>
            <a:r>
              <a:rPr lang="pl-PL" altLang="pl-PL" sz="2800" b="1" dirty="0" smtClean="0">
                <a:latin typeface="Book Antiqua" pitchFamily="18" charset="0"/>
              </a:rPr>
              <a:t>616</a:t>
            </a:r>
            <a:r>
              <a:rPr lang="pl-PL" altLang="pl-PL" sz="2800" b="1" dirty="0" smtClean="0"/>
              <a:t>.</a:t>
            </a:r>
            <a:r>
              <a:rPr lang="pl-PL" altLang="pl-PL" sz="2800" b="1" dirty="0">
                <a:latin typeface="Book Antiqua" pitchFamily="18" charset="0"/>
              </a:rPr>
              <a:t>7</a:t>
            </a:r>
            <a:r>
              <a:rPr lang="pl-PL" altLang="pl-PL" sz="2800" b="1" dirty="0" smtClean="0">
                <a:latin typeface="Book Antiqua" pitchFamily="18" charset="0"/>
              </a:rPr>
              <a:t>00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Kwota Funduszu Pracy przeznaczona na realizację zadań w zakresie przeciwdziałania bezrobociu i promocji zatrudnienia w 2017 r. wynosi (w tym na realizację art. 150f) </a:t>
            </a:r>
          </a:p>
          <a:p>
            <a:pPr marL="0" indent="0" eaLnBrk="1" hangingPunct="1">
              <a:lnSpc>
                <a:spcPct val="90000"/>
              </a:lnSpc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  <a:latin typeface="Book Antiqua" pitchFamily="18" charset="0"/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   4. 896.902 zł</a:t>
            </a:r>
            <a:endParaRPr lang="pl-PL" altLang="pl-PL" sz="2800" dirty="0" smtClean="0">
              <a:latin typeface="Book Antiqua" pitchFamily="18" charset="0"/>
            </a:endParaRPr>
          </a:p>
          <a:p>
            <a:pPr marL="338138" indent="-338138" eaLnBrk="1" hangingPunct="1">
              <a:lnSpc>
                <a:spcPct val="90000"/>
              </a:lnSpc>
              <a:spcBef>
                <a:spcPts val="700"/>
              </a:spcBef>
              <a:buFont typeface="Book Antiqua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latin typeface="Book Antiqua" pitchFamily="18" charset="0"/>
              </a:rPr>
              <a:t>na zadania współfinansowane ze środków EFS (POWER - </a:t>
            </a:r>
            <a:r>
              <a:rPr lang="pl-PL" altLang="pl-PL" sz="2800" b="1" dirty="0" smtClean="0">
                <a:latin typeface="Book Antiqua" pitchFamily="18" charset="0"/>
              </a:rPr>
              <a:t>1.212.205</a:t>
            </a:r>
            <a:r>
              <a:rPr lang="pl-PL" altLang="pl-PL" sz="2800" dirty="0" smtClean="0">
                <a:latin typeface="Book Antiqua" pitchFamily="18" charset="0"/>
              </a:rPr>
              <a:t>,  RPO - </a:t>
            </a:r>
            <a:r>
              <a:rPr lang="pl-PL" altLang="pl-PL" sz="2800" b="1" dirty="0" smtClean="0">
                <a:latin typeface="Book Antiqua" pitchFamily="18" charset="0"/>
              </a:rPr>
              <a:t>1.507.593</a:t>
            </a:r>
            <a:r>
              <a:rPr lang="pl-PL" altLang="pl-PL" sz="2800" i="1" dirty="0" smtClean="0">
                <a:latin typeface="Book Antiqua" pitchFamily="18" charset="0"/>
              </a:rPr>
              <a:t>) </a:t>
            </a:r>
            <a:r>
              <a:rPr lang="pl-PL" altLang="pl-PL" sz="2800" dirty="0" smtClean="0">
                <a:latin typeface="Book Antiqua" pitchFamily="18" charset="0"/>
              </a:rPr>
              <a:t>przeznaczona została łączna kwota </a:t>
            </a:r>
            <a:r>
              <a:rPr lang="pl-PL" altLang="pl-PL" sz="2800" b="1" dirty="0" smtClean="0">
                <a:solidFill>
                  <a:schemeClr val="tx1"/>
                </a:solidFill>
                <a:latin typeface="Book Antiqua" pitchFamily="18" charset="0"/>
              </a:rPr>
              <a:t>2.719.798 zł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dirty="0" smtClean="0"/>
              <a:t>Pozostałe środki wydatkowane przez PUP                w Kołobrzegu w okresie </a:t>
            </a:r>
            <a:br>
              <a:rPr lang="pl-PL" altLang="pl-PL" sz="2800" b="1" dirty="0" smtClean="0"/>
            </a:br>
            <a:r>
              <a:rPr lang="pl-PL" altLang="pl-PL" sz="2800" b="1" dirty="0" smtClean="0"/>
              <a:t>od 01.01.2017 r. do 31.05.2017 r.</a:t>
            </a:r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wysokość wypłaconych zasiłków – </a:t>
            </a:r>
          </a:p>
          <a:p>
            <a:pPr marL="0" indent="0" eaLnBrk="1" hangingPunct="1">
              <a:spcBef>
                <a:spcPts val="7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b="1" dirty="0">
                <a:solidFill>
                  <a:schemeClr val="tx1"/>
                </a:solidFill>
              </a:rPr>
              <a:t>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   2.142.237,42zł</a:t>
            </a:r>
            <a:endParaRPr lang="pl-PL" altLang="pl-PL" sz="28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bez świadczeń, finansowana z budżetu Wojewody -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578.655,98zł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składka zdrowotna dla osób pobierających świadczenie –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147.461,11zł</a:t>
            </a:r>
          </a:p>
          <a:p>
            <a:pPr marL="338138" indent="-338138" eaLnBrk="1" hangingPunct="1">
              <a:spcBef>
                <a:spcPts val="7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2800" dirty="0" smtClean="0">
                <a:solidFill>
                  <a:schemeClr val="tx1"/>
                </a:solidFill>
              </a:rPr>
              <a:t>przeciętna liczba bezrobotnych, za które opłacono składkę zdrowotną w miesiącu –   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2.059 </a:t>
            </a:r>
            <a:r>
              <a:rPr lang="pl-PL" altLang="pl-PL" sz="2800" dirty="0" smtClean="0">
                <a:solidFill>
                  <a:schemeClr val="tx1"/>
                </a:solidFill>
              </a:rPr>
              <a:t>osób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styczeń - luty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0327959"/>
              </p:ext>
            </p:extLst>
          </p:nvPr>
        </p:nvGraphicFramePr>
        <p:xfrm>
          <a:off x="900113" y="1557338"/>
          <a:ext cx="7632700" cy="4986253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100806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styczeń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(2852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14,0%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02711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styczeń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(2466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8,6%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96938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luty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(2922 osoby)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13,9%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413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luty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8,3%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(2390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11,3%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body"/>
          </p:nvPr>
        </p:nvSpPr>
        <p:spPr>
          <a:xfrm>
            <a:off x="755650" y="981075"/>
            <a:ext cx="7858125" cy="2232025"/>
          </a:xfrm>
          <a:extLst/>
        </p:spPr>
        <p:txBody>
          <a:bodyPr anchor="t"/>
          <a:lstStyle/>
          <a:p>
            <a:pPr marL="342900" indent="-338138" eaLnBrk="1" hangingPunct="1">
              <a:lnSpc>
                <a:spcPct val="90000"/>
              </a:lnSpc>
              <a:spcBef>
                <a:spcPts val="9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600" b="1" i="1" dirty="0"/>
              <a:t>Dziękuję za uwagę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2800" b="1" i="1" dirty="0"/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http://pupkolobrzeg.finn.pl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pl-PL" altLang="pl-PL" sz="3200" b="1" dirty="0" smtClean="0"/>
              <a:t>www.facebook.com/pupkolobrzeg</a:t>
            </a:r>
          </a:p>
          <a:p>
            <a:pPr marL="342900" indent="-338138" eaLnBrk="1" hangingPunct="1">
              <a:lnSpc>
                <a:spcPct val="90000"/>
              </a:lnSpc>
              <a:spcBef>
                <a:spcPts val="8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pl-PL" altLang="pl-PL" sz="3200" b="1" dirty="0"/>
          </a:p>
        </p:txBody>
      </p:sp>
      <p:graphicFrame>
        <p:nvGraphicFramePr>
          <p:cNvPr id="18608" name="Object 176"/>
          <p:cNvGraphicFramePr>
            <a:graphicFrameLocks noChangeAspect="1"/>
          </p:cNvGraphicFramePr>
          <p:nvPr/>
        </p:nvGraphicFramePr>
        <p:xfrm>
          <a:off x="3779838" y="4076700"/>
          <a:ext cx="1728787" cy="1150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96" r:id="rId4" imgW="1372361" imgH="914400" progId="Word.Picture.8">
                  <p:embed/>
                </p:oleObj>
              </mc:Choice>
              <mc:Fallback>
                <p:oleObj r:id="rId4" imgW="1372361" imgH="914400" progId="Word.Picture.8">
                  <p:embed/>
                  <p:pic>
                    <p:nvPicPr>
                      <p:cNvPr id="0" name="Picture 17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838" y="4076700"/>
                        <a:ext cx="1728787" cy="1150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blipFill dpi="0" rotWithShape="0">
                              <a:blip/>
                              <a:srcRect/>
                              <a:stretch>
                                <a:fillRect/>
                              </a:stretch>
                            </a:blip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marzec – kwiecień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018408"/>
              </p:ext>
            </p:extLst>
          </p:nvPr>
        </p:nvGraphicFramePr>
        <p:xfrm>
          <a:off x="900113" y="1443638"/>
          <a:ext cx="7632700" cy="4800156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marzec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9,9%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(2745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10,0%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13,3%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marzec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(2198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8,1%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(2510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9,5%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12,5%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kwiecień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6,9 %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(1954 osoby)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10,1%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509121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maj – czerwiec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6003507"/>
              </p:ext>
            </p:extLst>
          </p:nvPr>
        </p:nvGraphicFramePr>
        <p:xfrm>
          <a:off x="900113" y="1443638"/>
          <a:ext cx="7632700" cy="4780472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(2745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11,9%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maj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6,5%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1824 osoby</a:t>
                      </a: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7,4%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9,8%</a:t>
                      </a: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7,2%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(2008 osób)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11,1%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czerwiec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5,8 %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(1627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9,3%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240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000" b="1" dirty="0" smtClean="0"/>
              <a:t>Stopa bezrobocia </a:t>
            </a:r>
            <a:r>
              <a:rPr lang="pl-PL" altLang="pl-PL" sz="2000" b="1" i="1" dirty="0" smtClean="0"/>
              <a:t>(stosunek osób bezrobotnych do ludności aktywnej zawodowo)</a:t>
            </a:r>
            <a:r>
              <a:rPr lang="pl-PL" altLang="pl-PL" sz="2000" dirty="0" smtClean="0"/>
              <a:t> na obszarze kraju, terenie Powiatu Kołobrzeskiego oraz Województwa Zachodniopomorskiego</a:t>
            </a:r>
            <a:r>
              <a:rPr lang="pl-PL" altLang="pl-PL" sz="2000" b="1" dirty="0" smtClean="0"/>
              <a:t> </a:t>
            </a:r>
            <a:br>
              <a:rPr lang="pl-PL" altLang="pl-PL" sz="2000" b="1" dirty="0" smtClean="0"/>
            </a:br>
            <a:r>
              <a:rPr lang="pl-PL" altLang="pl-PL" sz="2000" b="1" dirty="0" smtClean="0"/>
              <a:t>lipiec – sierpień 2017 r.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  <a:p>
            <a:pPr indent="-338138" eaLnBrk="1" hangingPunct="1">
              <a:spcBef>
                <a:spcPts val="700"/>
              </a:spcBef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pl-PL" altLang="pl-PL" sz="2800" smtClean="0"/>
          </a:p>
        </p:txBody>
      </p:sp>
      <p:graphicFrame>
        <p:nvGraphicFramePr>
          <p:cNvPr id="4204" name="Group 10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754554"/>
              </p:ext>
            </p:extLst>
          </p:nvPr>
        </p:nvGraphicFramePr>
        <p:xfrm>
          <a:off x="900113" y="1443638"/>
          <a:ext cx="7632700" cy="4780472"/>
        </p:xfrm>
        <a:graphic>
          <a:graphicData uri="http://schemas.openxmlformats.org/drawingml/2006/table">
            <a:tbl>
              <a:tblPr/>
              <a:tblGrid>
                <a:gridCol w="2051050"/>
                <a:gridCol w="1765300"/>
                <a:gridCol w="1943100"/>
                <a:gridCol w="1873250"/>
              </a:tblGrid>
              <a:tr h="86355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miesiąc</a:t>
                      </a:r>
                    </a:p>
                  </a:txBody>
                  <a:tcPr marL="90000" marR="90000" marT="145080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Powiat Kołobrzeski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Kraj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5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Województwo Zachodnio-pomorskie</a:t>
                      </a:r>
                    </a:p>
                  </a:txBody>
                  <a:tcPr marL="90000" marR="90000" marT="145080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7110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lipiec 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6,8%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(1878 osób)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8,5%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10,8%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lipiec 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5,2 %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(1457 osób)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7,1%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ts val="8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</a:defRPr>
                      </a:lvl1pPr>
                      <a:lvl2pPr algn="l">
                        <a:spcBef>
                          <a:spcPts val="7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</a:defRPr>
                      </a:lvl2pPr>
                      <a:lvl3pPr algn="l">
                        <a:spcBef>
                          <a:spcPts val="6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</a:defRPr>
                      </a:lvl3pPr>
                      <a:lvl4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4pPr>
                      <a:lvl5pPr algn="l">
                        <a:spcBef>
                          <a:spcPts val="500"/>
                        </a:spcBef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5pPr>
                      <a:lvl6pPr marL="25146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6pPr>
                      <a:lvl7pPr marL="29718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7pPr>
                      <a:lvl8pPr marL="34290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8pPr>
                      <a:lvl9pPr marL="3886200" indent="-228600" defTabSz="449263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9,1 %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2016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6,7%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(1843 osoby)</a:t>
                      </a:r>
                      <a:r>
                        <a:rPr kumimoji="0" lang="pl-PL" altLang="pl-PL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8,4%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endParaRPr kumimoji="0" lang="pl-PL" altLang="pl-PL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10,7%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8753"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sierpień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2017</a:t>
                      </a:r>
                    </a:p>
                  </a:txBody>
                  <a:tcPr marL="90000" marR="90000" marT="184392" marB="46800" horzOverflow="overflow">
                    <a:lnL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/>
                      </a:pPr>
                      <a:r>
                        <a:rPr kumimoji="0" lang="pl-PL" altLang="pl-PL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(</a:t>
                      </a:r>
                      <a:r>
                        <a:rPr kumimoji="0" lang="pl-PL" altLang="pl-PL" sz="2000" b="0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1376 osób)</a:t>
                      </a:r>
                      <a:endParaRPr kumimoji="0" lang="pl-PL" altLang="pl-PL" sz="2000" b="0" i="1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</a:endParaRP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49263" rtl="0" eaLnBrk="1" fontAlgn="base" latinLnBrk="0" hangingPunct="1">
                        <a:lnSpc>
                          <a:spcPct val="81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pl-PL" altLang="pl-PL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Arial" charset="0"/>
                        </a:rPr>
                        <a:t>%</a:t>
                      </a:r>
                    </a:p>
                  </a:txBody>
                  <a:tcPr marL="90000" marR="90000" marT="184392" marB="4680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8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2401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/>
          </p:nvPr>
        </p:nvSpPr>
        <p:spPr>
          <a:xfrm>
            <a:off x="539750" y="-663575"/>
            <a:ext cx="8158163" cy="1571625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400" b="1" smtClean="0"/>
              <a:t/>
            </a:r>
            <a:br>
              <a:rPr lang="pl-PL" altLang="pl-PL" sz="2400" b="1" smtClean="0"/>
            </a:br>
            <a:r>
              <a:rPr lang="pl-PL" altLang="pl-PL" sz="2800" b="1" smtClean="0"/>
              <a:t>Liczba zarejestrowanych osób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525963"/>
          </a:xfrm>
        </p:spPr>
        <p:txBody>
          <a:bodyPr/>
          <a:lstStyle/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u="sng" dirty="0" smtClean="0"/>
              <a:t>na dzień 31.05.2017 r</a:t>
            </a:r>
            <a:r>
              <a:rPr lang="pl-PL" altLang="pl-PL" sz="2400" dirty="0" smtClean="0"/>
              <a:t>. zarejestrowanych było </a:t>
            </a:r>
            <a:r>
              <a:rPr lang="pl-PL" altLang="pl-PL" sz="2400" b="1" dirty="0" smtClean="0"/>
              <a:t>1.824 </a:t>
            </a:r>
          </a:p>
          <a:p>
            <a:pPr marL="0" indent="0" eaLnBrk="1" hangingPunct="1">
              <a:lnSpc>
                <a:spcPct val="80000"/>
              </a:lnSpc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>
                <a:solidFill>
                  <a:schemeClr val="tx1"/>
                </a:solidFill>
              </a:rPr>
              <a:t>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   </a:t>
            </a:r>
            <a:r>
              <a:rPr lang="pl-PL" altLang="pl-PL" sz="2400" dirty="0" smtClean="0">
                <a:solidFill>
                  <a:schemeClr val="tx1"/>
                </a:solidFill>
              </a:rPr>
              <a:t>osoby, w tym 998 kobiet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    dla porównania: 31.05.2016 r. zarejestrowanych było 2295 </a:t>
            </a:r>
            <a:r>
              <a:rPr lang="pl-PL" altLang="pl-PL" sz="2400" dirty="0">
                <a:solidFill>
                  <a:schemeClr val="tx1"/>
                </a:solidFill>
              </a:rPr>
              <a:t>osób – </a:t>
            </a:r>
            <a:r>
              <a:rPr lang="pl-PL" altLang="pl-PL" sz="2400" b="1" dirty="0">
                <a:solidFill>
                  <a:schemeClr val="tx1"/>
                </a:solidFill>
              </a:rPr>
              <a:t>nastąpił spadek o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471 </a:t>
            </a:r>
            <a:r>
              <a:rPr lang="pl-PL" altLang="pl-PL" sz="2400" b="1" dirty="0">
                <a:solidFill>
                  <a:schemeClr val="tx1"/>
                </a:solidFill>
              </a:rPr>
              <a:t>osób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b="1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1534</a:t>
            </a:r>
            <a:r>
              <a:rPr lang="pl-PL" altLang="pl-PL" sz="2400" dirty="0" smtClean="0">
                <a:solidFill>
                  <a:schemeClr val="tx1"/>
                </a:solidFill>
              </a:rPr>
              <a:t> osoby, tj. 84% ogółu stanowiły osoby poprzednio pracujące, </a:t>
            </a:r>
            <a:r>
              <a:rPr lang="pl-PL" altLang="pl-PL" sz="2400" b="1" dirty="0" smtClean="0">
                <a:solidFill>
                  <a:schemeClr val="tx1"/>
                </a:solidFill>
              </a:rPr>
              <a:t>64</a:t>
            </a:r>
            <a:r>
              <a:rPr lang="pl-PL" altLang="pl-PL" sz="2400" dirty="0" smtClean="0">
                <a:solidFill>
                  <a:schemeClr val="tx1"/>
                </a:solidFill>
              </a:rPr>
              <a:t> osoby w tej grupie to osoby zwolnione             z przyczyn dotyczących zakładu pracy;</a:t>
            </a: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338138" indent="-338138" eaLnBrk="1" hangingPunct="1">
              <a:lnSpc>
                <a:spcPct val="80000"/>
              </a:lnSpc>
              <a:spcBef>
                <a:spcPts val="600"/>
              </a:spcBef>
              <a:buFont typeface="Arial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b="1" dirty="0" smtClean="0">
                <a:solidFill>
                  <a:schemeClr val="tx1"/>
                </a:solidFill>
              </a:rPr>
              <a:t>99 </a:t>
            </a:r>
            <a:r>
              <a:rPr lang="pl-PL" altLang="pl-PL" sz="2400" dirty="0" smtClean="0">
                <a:solidFill>
                  <a:schemeClr val="tx1"/>
                </a:solidFill>
              </a:rPr>
              <a:t>osób (5% ogółu) stanowiły osoby niepełnosprawne;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79" name="Rectangle 1"/>
          <p:cNvSpPr>
            <a:spLocks noGrp="1" noChangeArrowheads="1"/>
          </p:cNvSpPr>
          <p:nvPr>
            <p:ph type="title"/>
          </p:nvPr>
        </p:nvSpPr>
        <p:spPr>
          <a:xfrm>
            <a:off x="468313" y="-242888"/>
            <a:ext cx="8229600" cy="1368426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2800" b="1" smtClean="0">
                <a:solidFill>
                  <a:schemeClr val="tx1"/>
                </a:solidFill>
              </a:rPr>
              <a:t>Bezrobotni będący w szczególnej sytuacji na rynku pracy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68313" y="1125538"/>
            <a:ext cx="8229600" cy="5543550"/>
          </a:xfrm>
        </p:spPr>
        <p:txBody>
          <a:bodyPr/>
          <a:lstStyle/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1) </a:t>
            </a:r>
            <a:r>
              <a:rPr lang="pl-PL" altLang="pl-PL" sz="1800" dirty="0" smtClean="0"/>
              <a:t>do 30 roku życia – 452 osoby </a:t>
            </a:r>
            <a:r>
              <a:rPr lang="pl-PL" altLang="pl-PL" sz="1800" dirty="0"/>
              <a:t>z ogółu osób bezrobotnych</a:t>
            </a:r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2) długotrwale bezrobotni – </a:t>
            </a:r>
            <a:r>
              <a:rPr lang="pl-PL" altLang="pl-PL" sz="1800" dirty="0" smtClean="0"/>
              <a:t>810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3) powyżej 50 roku życia </a:t>
            </a:r>
            <a:r>
              <a:rPr lang="pl-PL" altLang="pl-PL" sz="1800" dirty="0" smtClean="0"/>
              <a:t>– 596 osób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4) </a:t>
            </a:r>
            <a:r>
              <a:rPr lang="pl-PL" altLang="pl-PL" sz="1800" dirty="0" smtClean="0"/>
              <a:t>posiadający co najmniej jedno dziecko do 6 roku życia – 402 osoby</a:t>
            </a:r>
            <a:endParaRPr lang="pl-PL" altLang="pl-PL" sz="1800" dirty="0"/>
          </a:p>
          <a:p>
            <a:pPr marL="338138" indent="-338138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r>
              <a:rPr lang="pl-PL" altLang="pl-PL" sz="1800" dirty="0"/>
              <a:t>5) n</a:t>
            </a:r>
            <a:r>
              <a:rPr lang="pl-PL" altLang="pl-PL" sz="1800" dirty="0" smtClean="0"/>
              <a:t>iepełnosprawni - 99 osób </a:t>
            </a:r>
            <a:endParaRPr lang="pl-PL" altLang="pl-PL" sz="1800" dirty="0"/>
          </a:p>
          <a:p>
            <a:pPr marL="0" indent="0" eaLnBrk="1" hangingPunct="1">
              <a:spcBef>
                <a:spcPts val="600"/>
              </a:spcBef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  <a:defRPr/>
            </a:pPr>
            <a:endParaRPr lang="pl-PL" altLang="pl-PL" sz="1800" dirty="0"/>
          </a:p>
        </p:txBody>
      </p:sp>
      <p:sp>
        <p:nvSpPr>
          <p:cNvPr id="8381" name="Rectangle 3"/>
          <p:cNvSpPr>
            <a:spLocks noChangeArrowheads="1"/>
          </p:cNvSpPr>
          <p:nvPr/>
        </p:nvSpPr>
        <p:spPr bwMode="auto">
          <a:xfrm>
            <a:off x="0" y="2109788"/>
            <a:ext cx="9144000" cy="1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>
              <a:buClr>
                <a:srgbClr val="000000"/>
              </a:buClr>
              <a:buSzPct val="100000"/>
              <a:buFont typeface="Times New Roman" pitchFamily="18" charset="0"/>
              <a:buNone/>
            </a:pPr>
            <a:endParaRPr lang="pl-PL"/>
          </a:p>
        </p:txBody>
      </p:sp>
      <p:graphicFrame>
        <p:nvGraphicFramePr>
          <p:cNvPr id="8378" name="Object 18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401939"/>
              </p:ext>
            </p:extLst>
          </p:nvPr>
        </p:nvGraphicFramePr>
        <p:xfrm>
          <a:off x="1462410" y="2708920"/>
          <a:ext cx="6219180" cy="44668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69" name="Wykres" r:id="rId4" imgW="4581436" imgH="3295619" progId="MSGraph.Chart.8">
                  <p:embed followColorScheme="full"/>
                </p:oleObj>
              </mc:Choice>
              <mc:Fallback>
                <p:oleObj name="Wykres" r:id="rId4" imgW="4581436" imgH="3295619" progId="MSGraph.Chart.8">
                  <p:embed followColorScheme="full"/>
                  <p:pic>
                    <p:nvPicPr>
                      <p:cNvPr id="0" name="Picture 1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62410" y="2708920"/>
                        <a:ext cx="6219180" cy="4466894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l-PL" sz="3600" b="1" smtClean="0"/>
              <a:t>Ilość osób w podziale na poszczególne profile pomocy</a:t>
            </a:r>
          </a:p>
        </p:txBody>
      </p:sp>
      <p:sp>
        <p:nvSpPr>
          <p:cNvPr id="37890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l-PL" sz="2000" dirty="0" smtClean="0"/>
              <a:t>Na dzień 31.05.2017 r. zarejestrowane osoby ze statusem bezrobotnego, o ustalonym profilu: 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 – </a:t>
            </a:r>
            <a:r>
              <a:rPr lang="pl-PL" dirty="0"/>
              <a:t> </a:t>
            </a:r>
            <a:r>
              <a:rPr lang="pl-PL" dirty="0" smtClean="0"/>
              <a:t>21 </a:t>
            </a:r>
            <a:r>
              <a:rPr lang="pl-PL" b="1" dirty="0" smtClean="0"/>
              <a:t>osób</a:t>
            </a:r>
          </a:p>
          <a:p>
            <a:pPr algn="just" eaLnBrk="1" hangingPunct="1">
              <a:lnSpc>
                <a:spcPct val="150000"/>
              </a:lnSpc>
            </a:pPr>
            <a:r>
              <a:rPr lang="pl-PL" dirty="0" smtClean="0"/>
              <a:t>Profil pomocy II – 1316 </a:t>
            </a:r>
            <a:r>
              <a:rPr lang="pl-PL" b="1" dirty="0" smtClean="0"/>
              <a:t>osób</a:t>
            </a:r>
          </a:p>
          <a:p>
            <a:pPr eaLnBrk="1" hangingPunct="1">
              <a:lnSpc>
                <a:spcPct val="150000"/>
              </a:lnSpc>
            </a:pPr>
            <a:r>
              <a:rPr lang="pl-PL" dirty="0" smtClean="0"/>
              <a:t>Profil pomocy III </a:t>
            </a:r>
            <a:r>
              <a:rPr lang="pl-PL" dirty="0"/>
              <a:t>– </a:t>
            </a:r>
            <a:r>
              <a:rPr lang="pl-PL" dirty="0" smtClean="0"/>
              <a:t>367 </a:t>
            </a:r>
            <a:r>
              <a:rPr lang="pl-PL" b="1" dirty="0" smtClean="0"/>
              <a:t>osób</a:t>
            </a:r>
            <a:endParaRPr lang="pl-PL" sz="24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8086725" cy="88265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pl-PL" altLang="pl-PL" sz="3600" smtClean="0"/>
              <a:t>Współpraca z pracodawcami</a:t>
            </a:r>
            <a:r>
              <a:rPr lang="pl-PL" altLang="pl-PL" sz="2800" b="1" smtClean="0"/>
              <a:t/>
            </a:r>
            <a:br>
              <a:rPr lang="pl-PL" altLang="pl-PL" sz="2800" b="1" smtClean="0"/>
            </a:br>
            <a:endParaRPr lang="pl-PL" altLang="pl-PL" sz="2800" b="1" smtClean="0"/>
          </a:p>
        </p:txBody>
      </p:sp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60363" y="900113"/>
            <a:ext cx="8229600" cy="5624512"/>
          </a:xfrm>
        </p:spPr>
        <p:txBody>
          <a:bodyPr/>
          <a:lstStyle/>
          <a:p>
            <a:pPr marL="338138" indent="-338138" algn="just" eaLnBrk="1" hangingPunct="1">
              <a:spcBef>
                <a:spcPts val="600"/>
              </a:spcBef>
              <a:buFont typeface="Arial" charset="0"/>
              <a:buNone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800" b="1" dirty="0" smtClean="0">
                <a:solidFill>
                  <a:schemeClr val="tx1"/>
                </a:solidFill>
              </a:rPr>
              <a:t>   Od 01.01.2017 r. do Powiatowego Urzędu Pracy w  Kołobrzegu </a:t>
            </a:r>
            <a:r>
              <a:rPr lang="pl-PL" altLang="pl-PL" sz="2800" dirty="0" smtClean="0">
                <a:solidFill>
                  <a:schemeClr val="tx1"/>
                </a:solidFill>
              </a:rPr>
              <a:t>wpłynęło </a:t>
            </a:r>
            <a:r>
              <a:rPr lang="pl-PL" altLang="pl-PL" sz="2800" b="1" dirty="0" smtClean="0">
                <a:solidFill>
                  <a:schemeClr val="tx1"/>
                </a:solidFill>
              </a:rPr>
              <a:t>1275 ofert pracy</a:t>
            </a:r>
            <a:r>
              <a:rPr lang="pl-PL" altLang="pl-PL" sz="2800" dirty="0" smtClean="0">
                <a:solidFill>
                  <a:schemeClr val="tx1"/>
                </a:solidFill>
              </a:rPr>
              <a:t>. Najwięcej wolnych miejsc pracy wykazano w takich zawodach jak:</a:t>
            </a:r>
            <a:r>
              <a:rPr lang="pl-PL" altLang="pl-PL" sz="2800" dirty="0" smtClean="0">
                <a:solidFill>
                  <a:schemeClr val="accent2"/>
                </a:solidFill>
              </a:rPr>
              <a:t> 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pomoc kuchenna (55 ofert)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k</a:t>
            </a:r>
            <a:r>
              <a:rPr lang="pl-PL" altLang="pl-PL" sz="2400" dirty="0" smtClean="0">
                <a:solidFill>
                  <a:schemeClr val="tx1"/>
                </a:solidFill>
              </a:rPr>
              <a:t>elner (63 oferty)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okojowa (37 ofert)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r</a:t>
            </a:r>
            <a:r>
              <a:rPr lang="pl-PL" altLang="pl-PL" sz="2400" dirty="0" smtClean="0">
                <a:solidFill>
                  <a:schemeClr val="tx1"/>
                </a:solidFill>
              </a:rPr>
              <a:t>ecepcjonista hotelowy (46 ofert)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>
                <a:solidFill>
                  <a:schemeClr val="tx1"/>
                </a:solidFill>
              </a:rPr>
              <a:t>p</a:t>
            </a:r>
            <a:r>
              <a:rPr lang="pl-PL" altLang="pl-PL" sz="2400" dirty="0" smtClean="0">
                <a:solidFill>
                  <a:schemeClr val="tx1"/>
                </a:solidFill>
              </a:rPr>
              <a:t>rzetwórca ryb (11 ofert)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kucharz (48 ofert)</a:t>
            </a:r>
          </a:p>
          <a:p>
            <a:pPr marL="338138" indent="-338138" eaLnBrk="1" hangingPunct="1">
              <a:buFont typeface="Times New Roman" pitchFamily="18" charset="0"/>
              <a:buChar char="•"/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r>
              <a:rPr lang="pl-PL" altLang="pl-PL" sz="2400" dirty="0" smtClean="0">
                <a:solidFill>
                  <a:schemeClr val="tx1"/>
                </a:solidFill>
              </a:rPr>
              <a:t>sprzedawca (47 ofert)</a:t>
            </a: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  <a:p>
            <a:pPr marL="0" indent="0" eaLnBrk="1" hangingPunct="1">
              <a:tabLst>
                <a:tab pos="338138" algn="l"/>
                <a:tab pos="442913" algn="l"/>
                <a:tab pos="892175" algn="l"/>
                <a:tab pos="1341438" algn="l"/>
                <a:tab pos="1790700" algn="l"/>
                <a:tab pos="2239963" algn="l"/>
                <a:tab pos="2689225" algn="l"/>
                <a:tab pos="3138488" algn="l"/>
                <a:tab pos="3587750" algn="l"/>
                <a:tab pos="4037013" algn="l"/>
                <a:tab pos="4486275" algn="l"/>
                <a:tab pos="4935538" algn="l"/>
                <a:tab pos="5384800" algn="l"/>
                <a:tab pos="5834063" algn="l"/>
                <a:tab pos="6283325" algn="l"/>
                <a:tab pos="6732588" algn="l"/>
                <a:tab pos="7181850" algn="l"/>
                <a:tab pos="7631113" algn="l"/>
                <a:tab pos="8080375" algn="l"/>
                <a:tab pos="8529638" algn="l"/>
                <a:tab pos="8978900" algn="l"/>
              </a:tabLst>
            </a:pPr>
            <a:endParaRPr lang="pl-PL" altLang="pl-PL" sz="2400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rojekt domyśln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altLang="pl-PL" sz="28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5981</TotalTime>
  <Words>1018</Words>
  <Application>Microsoft Office PowerPoint</Application>
  <PresentationFormat>Pokaz na ekranie (4:3)</PresentationFormat>
  <Paragraphs>218</Paragraphs>
  <Slides>20</Slides>
  <Notes>13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2</vt:i4>
      </vt:variant>
      <vt:variant>
        <vt:lpstr>Tytuły slajdów</vt:lpstr>
      </vt:variant>
      <vt:variant>
        <vt:i4>20</vt:i4>
      </vt:variant>
    </vt:vector>
  </HeadingPairs>
  <TitlesOfParts>
    <vt:vector size="23" baseType="lpstr">
      <vt:lpstr>Projekt domyślny</vt:lpstr>
      <vt:lpstr>Microsoft Word Picture</vt:lpstr>
      <vt:lpstr>Wykres</vt:lpstr>
      <vt:lpstr>Powiatowy Urząd Pracy  w Kołobrzegu</vt:lpstr>
      <vt:lpstr>Stopa bezrobocia (stosunek osób bezrobotnych do ludności aktywnej zawodowo) na obszarze kraju, terenie Powiatu Kołobrzeskiego oraz Województwa Zachodniopomorskiego  styczeń - luty 2017 r.</vt:lpstr>
      <vt:lpstr>Stopa bezrobocia (stosunek osób bezrobotnych do ludności aktywnej zawodowo) na obszarze kraju, terenie Powiatu Kołobrzeskiego oraz Województwa Zachodniopomorskiego  marzec – kwiecień 2017 r.</vt:lpstr>
      <vt:lpstr>Stopa bezrobocia (stosunek osób bezrobotnych do ludności aktywnej zawodowo) na obszarze kraju, terenie Powiatu Kołobrzeskiego oraz Województwa Zachodniopomorskiego  maj – czerwiec 2017 r.</vt:lpstr>
      <vt:lpstr>Stopa bezrobocia (stosunek osób bezrobotnych do ludności aktywnej zawodowo) na obszarze kraju, terenie Powiatu Kołobrzeskiego oraz Województwa Zachodniopomorskiego  lipiec – sierpień 2017 r.</vt:lpstr>
      <vt:lpstr>    Liczba zarejestrowanych osób</vt:lpstr>
      <vt:lpstr>Bezrobotni będący w szczególnej sytuacji na rynku pracy</vt:lpstr>
      <vt:lpstr>Ilość osób w podziale na poszczególne profile pomocy</vt:lpstr>
      <vt:lpstr>Współpraca z pracodawcami </vt:lpstr>
      <vt:lpstr>Współpraca z pracodawcami - c.d.</vt:lpstr>
      <vt:lpstr>Współpraca z pracodawcami - c.d. </vt:lpstr>
      <vt:lpstr>Prezentacja programu PowerPoint</vt:lpstr>
      <vt:lpstr>Współpraca z pracodawcami - c.d.</vt:lpstr>
      <vt:lpstr> Współpraca z pracodawcami - c.d.</vt:lpstr>
      <vt:lpstr>Podjęcia pracy</vt:lpstr>
      <vt:lpstr>W ramach poradnictwa zawodowego grupowego Powiatowy Urząd Pracy w Kołobrzegu przeprowadził od stycznia do maja 2017 r.</vt:lpstr>
      <vt:lpstr>W ramach poradnictwa zawodowego grupowego  Powiatowy Urząd Pracy w Kołobrzegu przeprowadził od stycznia do maja 2017 r.</vt:lpstr>
      <vt:lpstr>Środki przeznaczone na aktywizację osób bezrobotnych w 2017 r.</vt:lpstr>
      <vt:lpstr>Pozostałe środki wydatkowane przez PUP                w Kołobrzegu w okresie  od 01.01.2017 r. do 31.05.2017 r.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Powiatowy Urząd Pracy  w Kołobrzegu</dc:title>
  <dc:creator>PUP K-G</dc:creator>
  <cp:lastModifiedBy>Dell</cp:lastModifiedBy>
  <cp:revision>495</cp:revision>
  <cp:lastPrinted>2017-06-13T11:02:17Z</cp:lastPrinted>
  <dcterms:created xsi:type="dcterms:W3CDTF">2009-09-25T08:36:06Z</dcterms:created>
  <dcterms:modified xsi:type="dcterms:W3CDTF">2017-10-10T10:16:53Z</dcterms:modified>
</cp:coreProperties>
</file>