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wmf" ContentType="image/x-wmf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20"/>
  </p:notesMasterIdLst>
  <p:sldIdLst>
    <p:sldId id="256" r:id="rId2"/>
    <p:sldId id="324" r:id="rId3"/>
    <p:sldId id="309" r:id="rId4"/>
    <p:sldId id="325" r:id="rId5"/>
    <p:sldId id="259" r:id="rId6"/>
    <p:sldId id="261" r:id="rId7"/>
    <p:sldId id="293" r:id="rId8"/>
    <p:sldId id="322" r:id="rId9"/>
    <p:sldId id="264" r:id="rId10"/>
    <p:sldId id="307" r:id="rId11"/>
    <p:sldId id="326" r:id="rId12"/>
    <p:sldId id="327" r:id="rId13"/>
    <p:sldId id="315" r:id="rId14"/>
    <p:sldId id="270" r:id="rId15"/>
    <p:sldId id="318" r:id="rId16"/>
    <p:sldId id="321" r:id="rId17"/>
    <p:sldId id="316" r:id="rId18"/>
    <p:sldId id="271" r:id="rId19"/>
  </p:sldIdLst>
  <p:sldSz cx="9144000" cy="6858000" type="screen4x3"/>
  <p:notesSz cx="6761163" cy="9942513"/>
  <p:defaultTextStyle>
    <a:defPPr>
      <a:defRPr lang="en-GB"/>
    </a:defPPr>
    <a:lvl1pPr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1pPr>
    <a:lvl2pPr marL="742950" indent="-28575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2pPr>
    <a:lvl3pPr marL="11430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3pPr>
    <a:lvl4pPr marL="16002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4pPr>
    <a:lvl5pPr marL="2057400" indent="-228600" algn="l" defTabSz="449263" rtl="0" fontAlgn="base">
      <a:spcBef>
        <a:spcPct val="0"/>
      </a:spcBef>
      <a:spcAft>
        <a:spcPct val="0"/>
      </a:spcAft>
      <a:defRPr sz="2800" kern="1200">
        <a:solidFill>
          <a:schemeClr val="bg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2800" kern="1200">
        <a:solidFill>
          <a:schemeClr val="bg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 pośredni 2 — Ak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Styl pośredni 2 — Ak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Styl pośredni 2 — Ak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5940675A-B579-460E-94D1-54222C63F5DA}" styleName="Bez stylu, siatka tabeli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758" y="-5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919"/>
        <p:guide pos="2205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pl-P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5.7142158909391283E-2"/>
          <c:y val="3.9762153410691906E-2"/>
          <c:w val="0.67191451420651938"/>
          <c:h val="0.84093049189931812"/>
        </c:manualLayout>
      </c:layout>
      <c:bar3DChart>
        <c:barDir val="col"/>
        <c:grouping val="clustered"/>
        <c:varyColors val="0"/>
        <c:ser>
          <c:idx val="0"/>
          <c:order val="0"/>
          <c:tx>
            <c:strRef>
              <c:f>Arkusz1!$B$1</c:f>
              <c:strCache>
                <c:ptCount val="1"/>
                <c:pt idx="0">
                  <c:v>Powiat Kołobrzeski 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Arkusz1!$B$2:$B$8</c:f>
              <c:numCache>
                <c:formatCode>General</c:formatCode>
                <c:ptCount val="7"/>
                <c:pt idx="0">
                  <c:v>12.5</c:v>
                </c:pt>
                <c:pt idx="1">
                  <c:v>12.3</c:v>
                </c:pt>
                <c:pt idx="2">
                  <c:v>11.9</c:v>
                </c:pt>
                <c:pt idx="3">
                  <c:v>13.1</c:v>
                </c:pt>
                <c:pt idx="4">
                  <c:v>11.6</c:v>
                </c:pt>
                <c:pt idx="5">
                  <c:v>8.9</c:v>
                </c:pt>
                <c:pt idx="6">
                  <c:v>7.9</c:v>
                </c:pt>
              </c:numCache>
            </c:numRef>
          </c:val>
        </c:ser>
        <c:ser>
          <c:idx val="1"/>
          <c:order val="1"/>
          <c:tx>
            <c:strRef>
              <c:f>Arkusz1!$C$1</c:f>
              <c:strCache>
                <c:ptCount val="1"/>
                <c:pt idx="0">
                  <c:v>Kraj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Arkusz1!$C$2:$C$8</c:f>
              <c:numCache>
                <c:formatCode>General</c:formatCode>
                <c:ptCount val="7"/>
                <c:pt idx="0">
                  <c:v>12.4</c:v>
                </c:pt>
                <c:pt idx="1">
                  <c:v>12.3</c:v>
                </c:pt>
                <c:pt idx="2">
                  <c:v>13.4</c:v>
                </c:pt>
                <c:pt idx="3">
                  <c:v>13.4</c:v>
                </c:pt>
                <c:pt idx="4">
                  <c:v>11.4</c:v>
                </c:pt>
                <c:pt idx="5">
                  <c:v>9.6999999999999993</c:v>
                </c:pt>
                <c:pt idx="6">
                  <c:v>8.3000000000000007</c:v>
                </c:pt>
              </c:numCache>
            </c:numRef>
          </c:val>
        </c:ser>
        <c:ser>
          <c:idx val="2"/>
          <c:order val="2"/>
          <c:tx>
            <c:strRef>
              <c:f>Arkusz1!$D$1</c:f>
              <c:strCache>
                <c:ptCount val="1"/>
                <c:pt idx="0">
                  <c:v>Województwo  Zachodniopomorskie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invertIfNegative val="0"/>
          <c:cat>
            <c:numRef>
              <c:f>Arkusz1!$A$2:$A$8</c:f>
              <c:numCache>
                <c:formatCode>General</c:formatCode>
                <c:ptCount val="7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</c:numCache>
            </c:numRef>
          </c:cat>
          <c:val>
            <c:numRef>
              <c:f>Arkusz1!$D$2:$D$8</c:f>
              <c:numCache>
                <c:formatCode>General</c:formatCode>
                <c:ptCount val="7"/>
                <c:pt idx="0">
                  <c:v>17.8</c:v>
                </c:pt>
                <c:pt idx="1">
                  <c:v>17.600000000000001</c:v>
                </c:pt>
                <c:pt idx="2">
                  <c:v>18.2</c:v>
                </c:pt>
                <c:pt idx="3">
                  <c:v>18</c:v>
                </c:pt>
                <c:pt idx="4">
                  <c:v>15.5</c:v>
                </c:pt>
                <c:pt idx="5">
                  <c:v>13.1</c:v>
                </c:pt>
                <c:pt idx="6">
                  <c:v>11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cylinder"/>
        <c:axId val="12460032"/>
        <c:axId val="12461568"/>
        <c:axId val="0"/>
      </c:bar3DChart>
      <c:catAx>
        <c:axId val="1246003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12461568"/>
        <c:crosses val="autoZero"/>
        <c:auto val="1"/>
        <c:lblAlgn val="ctr"/>
        <c:lblOffset val="100"/>
        <c:noMultiLvlLbl val="0"/>
      </c:catAx>
      <c:valAx>
        <c:axId val="1246156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1246003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69091038632007096"/>
          <c:y val="0"/>
          <c:w val="0.29982499351355008"/>
          <c:h val="0.28660291137406729"/>
        </c:manualLayout>
      </c:layout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pl-PL"/>
    </a:p>
  </c:txPr>
  <c:externalData r:id="rId1">
    <c:autoUpdate val="0"/>
  </c:externalData>
</c:chartSpac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0" name="AutoShape 2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1" name="AutoShape 3"/>
          <p:cNvSpPr>
            <a:spLocks noChangeArrowheads="1"/>
          </p:cNvSpPr>
          <p:nvPr/>
        </p:nvSpPr>
        <p:spPr bwMode="auto">
          <a:xfrm>
            <a:off x="0" y="0"/>
            <a:ext cx="6761163" cy="9942513"/>
          </a:xfrm>
          <a:prstGeom prst="roundRect">
            <a:avLst>
              <a:gd name="adj" fmla="val 23"/>
            </a:avLst>
          </a:prstGeom>
          <a:solidFill>
            <a:srgbClr val="FFFFFF"/>
          </a:solidFill>
          <a:ln>
            <a:noFill/>
          </a:ln>
          <a:effectLst/>
          <a:extLst/>
        </p:spPr>
        <p:txBody>
          <a:bodyPr wrap="none" lIns="92930" tIns="46465" rIns="92930" bIns="46465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  <a:defRPr/>
            </a:pPr>
            <a:endParaRPr lang="pl-PL" dirty="0">
              <a:cs typeface="+mn-cs"/>
            </a:endParaRPr>
          </a:p>
        </p:txBody>
      </p:sp>
      <p:sp>
        <p:nvSpPr>
          <p:cNvPr id="2052" name="Rectangle 4"/>
          <p:cNvSpPr>
            <a:spLocks noGrp="1" noChangeArrowheads="1"/>
          </p:cNvSpPr>
          <p:nvPr>
            <p:ph type="hdr"/>
          </p:nvPr>
        </p:nvSpPr>
        <p:spPr bwMode="auto">
          <a:xfrm>
            <a:off x="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3" name="Rectangle 5"/>
          <p:cNvSpPr>
            <a:spLocks noGrp="1" noChangeArrowheads="1"/>
          </p:cNvSpPr>
          <p:nvPr>
            <p:ph type="dt"/>
          </p:nvPr>
        </p:nvSpPr>
        <p:spPr bwMode="auto">
          <a:xfrm>
            <a:off x="3829050" y="0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6391" name="Rectangle 6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896938" y="746125"/>
            <a:ext cx="4960937" cy="3722688"/>
          </a:xfrm>
          <a:prstGeom prst="rect">
            <a:avLst/>
          </a:prstGeom>
          <a:solidFill>
            <a:srgbClr val="FFFFFF"/>
          </a:solidFill>
          <a:ln w="9360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5" name="Rectangle 7"/>
          <p:cNvSpPr>
            <a:spLocks noGrp="1" noChangeArrowheads="1"/>
          </p:cNvSpPr>
          <p:nvPr>
            <p:ph type="body"/>
          </p:nvPr>
        </p:nvSpPr>
        <p:spPr bwMode="auto">
          <a:xfrm>
            <a:off x="676275" y="4722813"/>
            <a:ext cx="5402263" cy="447040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t" anchorCtr="0" compatLnSpc="1">
            <a:prstTxWarp prst="textNoShape">
              <a:avLst/>
            </a:prstTxWarp>
          </a:bodyPr>
          <a:lstStyle/>
          <a:p>
            <a:pPr lvl="0"/>
            <a:endParaRPr lang="pl-PL" altLang="pl-PL" noProof="0" smtClean="0"/>
          </a:p>
        </p:txBody>
      </p:sp>
      <p:sp>
        <p:nvSpPr>
          <p:cNvPr id="2056" name="Rectangle 8"/>
          <p:cNvSpPr>
            <a:spLocks noGrp="1" noChangeArrowheads="1"/>
          </p:cNvSpPr>
          <p:nvPr>
            <p:ph type="ftr"/>
          </p:nvPr>
        </p:nvSpPr>
        <p:spPr bwMode="auto">
          <a:xfrm>
            <a:off x="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2057" name="Rectangle 9"/>
          <p:cNvSpPr>
            <a:spLocks noGrp="1" noChangeArrowheads="1"/>
          </p:cNvSpPr>
          <p:nvPr>
            <p:ph type="sldNum"/>
          </p:nvPr>
        </p:nvSpPr>
        <p:spPr bwMode="auto">
          <a:xfrm>
            <a:off x="3829050" y="9444038"/>
            <a:ext cx="2924175" cy="492125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1467" tIns="47563" rIns="91467" bIns="47563" numCol="1" anchor="b" anchorCtr="0" compatLnSpc="1">
            <a:prstTxWarp prst="textNoShape">
              <a:avLst/>
            </a:prstTxWarp>
          </a:bodyPr>
          <a:lstStyle>
            <a:lvl1pPr algn="r" eaLnBrk="0" hangingPunct="0">
              <a:buClrTx/>
              <a:buSzPct val="100000"/>
              <a:buFontTx/>
              <a:buNone/>
              <a:tabLst>
                <a:tab pos="0" algn="l"/>
                <a:tab pos="454972" algn="l"/>
                <a:tab pos="911558" algn="l"/>
                <a:tab pos="1368143" algn="l"/>
                <a:tab pos="1824729" algn="l"/>
                <a:tab pos="2281314" algn="l"/>
                <a:tab pos="2737900" algn="l"/>
                <a:tab pos="3194485" algn="l"/>
                <a:tab pos="3651071" algn="l"/>
                <a:tab pos="4107656" algn="l"/>
                <a:tab pos="4564242" algn="l"/>
                <a:tab pos="5020827" algn="l"/>
                <a:tab pos="5477413" algn="l"/>
                <a:tab pos="5933998" algn="l"/>
                <a:tab pos="6390584" algn="l"/>
                <a:tab pos="6847169" algn="l"/>
                <a:tab pos="7303755" algn="l"/>
                <a:tab pos="7760340" algn="l"/>
                <a:tab pos="8216926" algn="l"/>
                <a:tab pos="8673511" algn="l"/>
                <a:tab pos="9130097" algn="l"/>
              </a:tabLst>
              <a:defRPr sz="12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D6835D3-48D0-4F51-A0DF-8805ABBDD5DC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  <p:extLst>
      <p:ext uri="{BB962C8B-B14F-4D97-AF65-F5344CB8AC3E}">
        <p14:creationId xmlns:p14="http://schemas.microsoft.com/office/powerpoint/2010/main" val="59307452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8" charset="0"/>
      <a:defRPr sz="1200" kern="1200">
        <a:solidFill>
          <a:srgbClr val="000000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F8CDD277-6BEC-479C-B061-90B536B9FBA9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19459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1946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867DFE1-785D-4907-ACB1-9966270A33B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2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867DFE1-785D-4907-ACB1-9966270A33B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3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174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174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9C271C10-389C-45F9-A69A-44594B967EF5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5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379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379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1A0E2FE-4957-4E3B-A869-3DC43314AA3C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6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3686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3686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226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E3209786-41B5-441F-8916-7E843CD4F7FB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52227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5222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6990D031-C921-4F37-A624-D642D70C122A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9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4403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4403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AC12E76D-B064-4B3E-A08F-0DA32136008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14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1443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144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Rectangle 9"/>
          <p:cNvSpPr>
            <a:spLocks noGrp="1" noChangeArrowheads="1"/>
          </p:cNvSpPr>
          <p:nvPr>
            <p:ph type="sldNum" sz="quarter"/>
          </p:nvPr>
        </p:nvSpPr>
        <p:spPr>
          <a:noFill/>
          <a:ln>
            <a:miter lim="800000"/>
            <a:headEnd/>
            <a:tailEnd/>
          </a:ln>
        </p:spPr>
        <p:txBody>
          <a:bodyPr/>
          <a:lstStyle/>
          <a:p>
            <a:pPr>
              <a:tabLst>
                <a:tab pos="0" algn="l"/>
                <a:tab pos="454025" algn="l"/>
                <a:tab pos="911225" algn="l"/>
                <a:tab pos="1366838" algn="l"/>
                <a:tab pos="1824038" algn="l"/>
                <a:tab pos="2281238" algn="l"/>
                <a:tab pos="2736850" algn="l"/>
                <a:tab pos="3194050" algn="l"/>
                <a:tab pos="3649663" algn="l"/>
                <a:tab pos="4106863" algn="l"/>
                <a:tab pos="4564063" algn="l"/>
                <a:tab pos="5019675" algn="l"/>
                <a:tab pos="5476875" algn="l"/>
                <a:tab pos="5932488" algn="l"/>
                <a:tab pos="6389688" algn="l"/>
                <a:tab pos="6846888" algn="l"/>
                <a:tab pos="7302500" algn="l"/>
                <a:tab pos="7759700" algn="l"/>
                <a:tab pos="8216900" algn="l"/>
                <a:tab pos="8672513" algn="l"/>
                <a:tab pos="9129713" algn="l"/>
              </a:tabLst>
            </a:pPr>
            <a:fld id="{58FBAC74-5B84-47D9-B42E-F3034893221E}" type="slidenum">
              <a:rPr lang="pl-PL" altLang="pl-PL" smtClean="0">
                <a:cs typeface="Arial" charset="0"/>
              </a:rPr>
              <a:pPr>
                <a:tabLst>
                  <a:tab pos="0" algn="l"/>
                  <a:tab pos="454025" algn="l"/>
                  <a:tab pos="911225" algn="l"/>
                  <a:tab pos="1366838" algn="l"/>
                  <a:tab pos="1824038" algn="l"/>
                  <a:tab pos="2281238" algn="l"/>
                  <a:tab pos="2736850" algn="l"/>
                  <a:tab pos="3194050" algn="l"/>
                  <a:tab pos="3649663" algn="l"/>
                  <a:tab pos="4106863" algn="l"/>
                  <a:tab pos="4564063" algn="l"/>
                  <a:tab pos="5019675" algn="l"/>
                  <a:tab pos="5476875" algn="l"/>
                  <a:tab pos="5932488" algn="l"/>
                  <a:tab pos="6389688" algn="l"/>
                  <a:tab pos="6846888" algn="l"/>
                  <a:tab pos="7302500" algn="l"/>
                  <a:tab pos="7759700" algn="l"/>
                  <a:tab pos="8216900" algn="l"/>
                  <a:tab pos="8672513" algn="l"/>
                  <a:tab pos="9129713" algn="l"/>
                </a:tabLst>
              </a:pPr>
              <a:t>18</a:t>
            </a:fld>
            <a:endParaRPr lang="pl-PL" altLang="pl-PL" smtClean="0">
              <a:cs typeface="Arial" charset="0"/>
            </a:endParaRPr>
          </a:p>
        </p:txBody>
      </p:sp>
      <p:sp>
        <p:nvSpPr>
          <p:cNvPr id="64515" name="Rectangle 1"/>
          <p:cNvSpPr>
            <a:spLocks noGrp="1" noRot="1" noChangeAspect="1" noChangeArrowheads="1"/>
          </p:cNvSpPr>
          <p:nvPr>
            <p:ph type="sldImg"/>
          </p:nvPr>
        </p:nvSpPr>
        <p:spPr>
          <a:xfrm>
            <a:off x="893763" y="746125"/>
            <a:ext cx="4972050" cy="3729038"/>
          </a:xfrm>
          <a:ln/>
        </p:spPr>
      </p:sp>
      <p:sp>
        <p:nvSpPr>
          <p:cNvPr id="6451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76275" y="4722813"/>
            <a:ext cx="5403850" cy="4473575"/>
          </a:xfrm>
          <a:noFill/>
        </p:spPr>
        <p:txBody>
          <a:bodyPr wrap="none" anchor="ctr"/>
          <a:lstStyle/>
          <a:p>
            <a:endParaRPr lang="pl-PL" altLang="pl-PL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ajd tytuł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Podtytuł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l-PL" smtClean="0"/>
              <a:t>Kliknij, aby edytować styl wzorca podtytułu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1B33AC5-2569-44D9-862F-CD68569EFE30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ytuł i tekst pion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390DFB-CDD7-47F5-9D1A-ECDADD01E17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ytuł pionowy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pionowy 1"/>
          <p:cNvSpPr>
            <a:spLocks noGrp="1"/>
          </p:cNvSpPr>
          <p:nvPr>
            <p:ph type="title" orient="vert"/>
          </p:nvPr>
        </p:nvSpPr>
        <p:spPr>
          <a:xfrm>
            <a:off x="6626225" y="128588"/>
            <a:ext cx="2055813" cy="5992812"/>
          </a:xfrm>
        </p:spPr>
        <p:txBody>
          <a:bodyPr vert="eaVert"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ytułu pionowego 2"/>
          <p:cNvSpPr>
            <a:spLocks noGrp="1"/>
          </p:cNvSpPr>
          <p:nvPr>
            <p:ph type="body" orient="vert" idx="1"/>
          </p:nvPr>
        </p:nvSpPr>
        <p:spPr>
          <a:xfrm>
            <a:off x="457200" y="128588"/>
            <a:ext cx="6016625" cy="5992812"/>
          </a:xfrm>
        </p:spPr>
        <p:txBody>
          <a:bodyPr vert="eaVert"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2F5318-3C03-41D4-906A-740915F3FE8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Układ niestandardow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0F5037-8C5F-435E-AD5E-5C005ECC66F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ytuł, tekst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EA77BD0-3294-4055-89C8-FD0A15DF632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ytuł i tabel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433512"/>
          </a:xfrm>
        </p:spPr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abeli 2"/>
          <p:cNvSpPr>
            <a:spLocks noGrp="1"/>
          </p:cNvSpPr>
          <p:nvPr>
            <p:ph type="tbl" idx="1"/>
          </p:nvPr>
        </p:nvSpPr>
        <p:spPr>
          <a:xfrm>
            <a:off x="457200" y="1600200"/>
            <a:ext cx="8224838" cy="4521200"/>
          </a:xfrm>
        </p:spPr>
        <p:txBody>
          <a:bodyPr/>
          <a:lstStyle/>
          <a:p>
            <a:pPr lvl="0"/>
            <a:endParaRPr lang="pl-PL" noProof="0" dirty="0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C2DACA9-42C1-41E0-BA0A-FB22ACBD34B2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ytuł i zawartoś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67EBC3-1D97-4BD2-993C-E3FFFAC42AB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Nagłówek sekcj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BE7E2D-B28F-4924-9844-1D8EF9842F3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wa elementy zawartośc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5425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645025" y="1600200"/>
            <a:ext cx="4037013" cy="45212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DC1D7EC-EBF2-48A7-9341-2F78085C9D3B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ównan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tekstu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4" name="Symbol zastępczy zawartości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5" name="Symbol zastępczy tekstu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6" name="Symbol zastępczy zawartości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7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9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44A42B-4C3B-4D44-814B-0E9172F657DF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ylko tytu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A56BAD-828E-4568-B49A-1625CE0FD80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ust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66FA9C-BD98-4193-8784-FA3C4B3D7883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Zawartość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l-PL" smtClean="0"/>
              <a:t>Kliknij, aby edytować style wzorca tekstu</a:t>
            </a:r>
          </a:p>
          <a:p>
            <a:pPr lvl="1"/>
            <a:r>
              <a:rPr lang="pl-PL" smtClean="0"/>
              <a:t>Drugi poziom</a:t>
            </a:r>
          </a:p>
          <a:p>
            <a:pPr lvl="2"/>
            <a:r>
              <a:rPr lang="pl-PL" smtClean="0"/>
              <a:t>Trzeci poziom</a:t>
            </a:r>
          </a:p>
          <a:p>
            <a:pPr lvl="3"/>
            <a:r>
              <a:rPr lang="pl-PL" smtClean="0"/>
              <a:t>Czwarty poziom</a:t>
            </a:r>
          </a:p>
          <a:p>
            <a:pPr lvl="4"/>
            <a:r>
              <a:rPr lang="pl-PL" smtClean="0"/>
              <a:t>Piąty poziom</a:t>
            </a:r>
            <a:endParaRPr lang="pl-PL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14F6EB-7126-414B-831D-E679C012E678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az z podpis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l-PL" smtClean="0"/>
              <a:t>Kliknij, aby edytować styl</a:t>
            </a:r>
            <a:endParaRPr lang="pl-PL"/>
          </a:p>
        </p:txBody>
      </p:sp>
      <p:sp>
        <p:nvSpPr>
          <p:cNvPr id="3" name="Symbol zastępczy obrazu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l-PL" noProof="0" dirty="0"/>
          </a:p>
        </p:txBody>
      </p:sp>
      <p:sp>
        <p:nvSpPr>
          <p:cNvPr id="4" name="Symbol zastępczy tekstu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l-PL" smtClean="0"/>
              <a:t>Kliknij, aby edytować style wzorca tekstu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 idx="10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dt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ft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sldNum" idx="13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DE958A1-5399-4C01-9AB0-C485D89D6555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hlink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128588"/>
            <a:ext cx="8224838" cy="1433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tytułu</a:t>
            </a:r>
          </a:p>
        </p:txBody>
      </p:sp>
      <p:sp>
        <p:nvSpPr>
          <p:cNvPr id="1027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4838" cy="4521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pl-PL" smtClean="0"/>
              <a:t>Kliknij, aby edytować format tekstu konspektu</a:t>
            </a:r>
          </a:p>
          <a:p>
            <a:pPr lvl="1"/>
            <a:r>
              <a:rPr lang="en-GB" altLang="pl-PL" smtClean="0"/>
              <a:t>Drugi poziom konspektu</a:t>
            </a:r>
          </a:p>
          <a:p>
            <a:pPr lvl="2"/>
            <a:r>
              <a:rPr lang="en-GB" altLang="pl-PL" smtClean="0"/>
              <a:t>Trzeci poziom konspektu</a:t>
            </a:r>
          </a:p>
          <a:p>
            <a:pPr lvl="3"/>
            <a:r>
              <a:rPr lang="en-GB" altLang="pl-PL" smtClean="0"/>
              <a:t>Czwarty poziom konspektu</a:t>
            </a:r>
          </a:p>
          <a:p>
            <a:pPr lvl="4"/>
            <a:r>
              <a:rPr lang="en-GB" altLang="pl-PL" smtClean="0"/>
              <a:t>Piąty poziom konspektu</a:t>
            </a:r>
          </a:p>
          <a:p>
            <a:pPr lvl="4"/>
            <a:r>
              <a:rPr lang="en-GB" altLang="pl-PL" smtClean="0"/>
              <a:t>Szósty poziom konspektu</a:t>
            </a:r>
          </a:p>
          <a:p>
            <a:pPr lvl="4"/>
            <a:r>
              <a:rPr lang="en-GB" altLang="pl-PL" smtClean="0"/>
              <a:t>Siódmy poziom konspektu</a:t>
            </a:r>
          </a:p>
          <a:p>
            <a:pPr lvl="4"/>
            <a:r>
              <a:rPr lang="en-GB" altLang="pl-PL" smtClean="0"/>
              <a:t>Ósmy poziom konspektu</a:t>
            </a:r>
          </a:p>
          <a:p>
            <a:pPr lvl="4"/>
            <a:r>
              <a:rPr lang="en-GB" altLang="pl-PL" smtClean="0"/>
              <a:t>Dziewiąty poziom konspektu</a:t>
            </a:r>
          </a:p>
        </p:txBody>
      </p:sp>
      <p:sp>
        <p:nvSpPr>
          <p:cNvPr id="2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457200" y="6245225"/>
            <a:ext cx="2128838" cy="471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3124200" y="6245225"/>
            <a:ext cx="2890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 dirty="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endParaRPr lang="pl-PL" altLang="pl-PL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6553200" y="6245225"/>
            <a:ext cx="2128838" cy="471488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vert="horz" wrap="square" lIns="90000" tIns="46800" rIns="90000" bIns="46800" numCol="1" anchor="t" anchorCtr="0" compatLnSpc="1">
            <a:prstTxWarp prst="textNoShape">
              <a:avLst/>
            </a:prstTxWarp>
          </a:bodyPr>
          <a:lstStyle>
            <a:lvl1pPr algn="l" eaLnBrk="0" hangingPunct="0">
              <a:buClrTx/>
              <a:buSzPct val="100000"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 sz="1800">
                <a:solidFill>
                  <a:srgbClr val="000000"/>
                </a:solidFill>
                <a:cs typeface="+mn-cs"/>
              </a:defRPr>
            </a:lvl1pPr>
          </a:lstStyle>
          <a:p>
            <a:pPr>
              <a:defRPr/>
            </a:pPr>
            <a:fld id="{7E4F010E-44B5-43E2-80E7-2F97CB510E41}" type="slidenum">
              <a:rPr lang="pl-PL" altLang="pl-PL"/>
              <a:pPr>
                <a:defRPr/>
              </a:pPr>
              <a:t>‹#›</a:t>
            </a:fld>
            <a:endParaRPr lang="pl-PL" altLang="pl-P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  <p:sldLayoutId id="2147483666" r:id="rId4"/>
    <p:sldLayoutId id="2147483667" r:id="rId5"/>
    <p:sldLayoutId id="2147483668" r:id="rId6"/>
    <p:sldLayoutId id="2147483669" r:id="rId7"/>
    <p:sldLayoutId id="2147483670" r:id="rId8"/>
    <p:sldLayoutId id="2147483671" r:id="rId9"/>
    <p:sldLayoutId id="2147483672" r:id="rId10"/>
    <p:sldLayoutId id="2147483673" r:id="rId11"/>
    <p:sldLayoutId id="2147483674" r:id="rId12"/>
    <p:sldLayoutId id="2147483675" r:id="rId13"/>
    <p:sldLayoutId id="2147483676" r:id="rId14"/>
  </p:sldLayoutIdLst>
  <p:txStyles>
    <p:titleStyle>
      <a:lvl1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+mj-lt"/>
          <a:ea typeface="+mj-ea"/>
          <a:cs typeface="+mj-cs"/>
        </a:defRPr>
      </a:lvl1pPr>
      <a:lvl2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2pPr>
      <a:lvl3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3pPr>
      <a:lvl4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4pPr>
      <a:lvl5pPr algn="ctr" defTabSz="449263" rtl="0" eaLnBrk="0" fontAlgn="base" hangingPunct="0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5pPr>
      <a:lvl6pPr marL="25146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6pPr>
      <a:lvl7pPr marL="29718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7pPr>
      <a:lvl8pPr marL="34290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8pPr>
      <a:lvl9pPr marL="3886200" indent="-228600" algn="ctr" defTabSz="449263" rtl="0" fontAlgn="base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4400">
          <a:solidFill>
            <a:srgbClr val="000000"/>
          </a:solidFill>
          <a:latin typeface="Arial" charset="0"/>
        </a:defRPr>
      </a:lvl9pPr>
    </p:titleStyle>
    <p:bodyStyle>
      <a:lvl1pPr marL="342900" indent="-342900" algn="l" defTabSz="449263" rtl="0" eaLnBrk="0" fontAlgn="base" hangingPunct="0">
        <a:spcBef>
          <a:spcPts val="8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3200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0" fontAlgn="base" hangingPunct="0">
        <a:spcBef>
          <a:spcPts val="7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800">
          <a:solidFill>
            <a:srgbClr val="000000"/>
          </a:solidFill>
          <a:latin typeface="+mn-lt"/>
        </a:defRPr>
      </a:lvl2pPr>
      <a:lvl3pPr marL="1143000" indent="-228600" algn="l" defTabSz="449263" rtl="0" eaLnBrk="0" fontAlgn="base" hangingPunct="0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400">
          <a:solidFill>
            <a:srgbClr val="000000"/>
          </a:solidFill>
          <a:latin typeface="+mn-lt"/>
        </a:defRPr>
      </a:lvl3pPr>
      <a:lvl4pPr marL="16002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4pPr>
      <a:lvl5pPr marL="2057400" indent="-228600" algn="l" defTabSz="449263" rtl="0" eaLnBrk="0" fontAlgn="base" hangingPunct="0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5pPr>
      <a:lvl6pPr marL="25146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6pPr>
      <a:lvl7pPr marL="29718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7pPr>
      <a:lvl8pPr marL="34290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8pPr>
      <a:lvl9pPr marL="3886200" indent="-228600" algn="l" defTabSz="449263" rtl="0" fontAlgn="base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8" charset="0"/>
        <a:defRPr sz="2000">
          <a:solidFill>
            <a:srgbClr val="000000"/>
          </a:solidFill>
          <a:latin typeface="+mn-lt"/>
        </a:defRPr>
      </a:lvl9pPr>
    </p:bodyStyle>
    <p:otherStyle>
      <a:defPPr>
        <a:defRPr lang="pl-P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1.bin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13.xml"/><Relationship Id="rId1" Type="http://schemas.openxmlformats.org/officeDocument/2006/relationships/vmlDrawing" Target="../drawings/vmlDrawing3.vml"/><Relationship Id="rId5" Type="http://schemas.openxmlformats.org/officeDocument/2006/relationships/image" Target="../media/image1.wmf"/><Relationship Id="rId4" Type="http://schemas.openxmlformats.org/officeDocument/2006/relationships/oleObject" Target="../embeddings/oleObject3.bin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image" Target="../media/image2.emf"/><Relationship Id="rId4" Type="http://schemas.openxmlformats.org/officeDocument/2006/relationships/oleObject" Target="../embeddings/oleObject2.bin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50" name="Rectangle 1"/>
          <p:cNvSpPr>
            <a:spLocks noGrp="1" noChangeArrowheads="1"/>
          </p:cNvSpPr>
          <p:nvPr>
            <p:ph type="title"/>
          </p:nvPr>
        </p:nvSpPr>
        <p:spPr>
          <a:xfrm>
            <a:off x="715963" y="692150"/>
            <a:ext cx="7456437" cy="15843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b="1" dirty="0" smtClean="0">
                <a:latin typeface="Book Antiqua" pitchFamily="18" charset="0"/>
              </a:rPr>
              <a:t>Powiatowy Urząd Pracy </a:t>
            </a:r>
            <a:br>
              <a:rPr lang="pl-PL" altLang="pl-PL" b="1" dirty="0" smtClean="0">
                <a:latin typeface="Book Antiqua" pitchFamily="18" charset="0"/>
              </a:rPr>
            </a:br>
            <a:r>
              <a:rPr lang="pl-PL" altLang="pl-PL" b="1" dirty="0" smtClean="0">
                <a:latin typeface="Book Antiqua" pitchFamily="18" charset="0"/>
              </a:rPr>
              <a:t>w Kołobrzegu</a:t>
            </a:r>
          </a:p>
        </p:txBody>
      </p:sp>
      <p:sp>
        <p:nvSpPr>
          <p:cNvPr id="3251" name="Rectangle 2"/>
          <p:cNvSpPr>
            <a:spLocks noGrp="1" noChangeArrowheads="1"/>
          </p:cNvSpPr>
          <p:nvPr>
            <p:ph type="subTitle" idx="4294967295"/>
          </p:nvPr>
        </p:nvSpPr>
        <p:spPr>
          <a:xfrm>
            <a:off x="1042988" y="4724400"/>
            <a:ext cx="6337300" cy="936625"/>
          </a:xfrm>
        </p:spPr>
        <p:txBody>
          <a:bodyPr/>
          <a:lstStyle/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Sytuacja na kołobrzeskim rynku pracy </a:t>
            </a:r>
          </a:p>
          <a:p>
            <a:pPr marL="0" indent="0" algn="ctr" eaLnBrk="1" hangingPunct="1">
              <a:lnSpc>
                <a:spcPct val="90000"/>
              </a:lnSpc>
              <a:spcBef>
                <a:spcPts val="600"/>
              </a:spcBef>
              <a:buClrTx/>
              <a:buFontTx/>
              <a:buNone/>
              <a:tabLst>
                <a:tab pos="0" algn="l"/>
                <a:tab pos="104775" algn="l"/>
                <a:tab pos="554038" algn="l"/>
                <a:tab pos="1003300" algn="l"/>
                <a:tab pos="1452563" algn="l"/>
                <a:tab pos="1901825" algn="l"/>
                <a:tab pos="2351088" algn="l"/>
                <a:tab pos="2800350" algn="l"/>
                <a:tab pos="3249613" algn="l"/>
                <a:tab pos="3698875" algn="l"/>
                <a:tab pos="4148138" algn="l"/>
                <a:tab pos="4597400" algn="l"/>
                <a:tab pos="5046663" algn="l"/>
                <a:tab pos="5495925" algn="l"/>
                <a:tab pos="5945188" algn="l"/>
                <a:tab pos="6394450" algn="l"/>
                <a:tab pos="6843713" algn="l"/>
                <a:tab pos="7292975" algn="l"/>
                <a:tab pos="7742238" algn="l"/>
                <a:tab pos="8191500" algn="l"/>
                <a:tab pos="8640763" algn="l"/>
              </a:tabLst>
            </a:pPr>
            <a:r>
              <a:rPr lang="pl-PL" altLang="pl-PL" sz="2400" b="1" dirty="0" smtClean="0">
                <a:latin typeface="Book Antiqua" pitchFamily="18" charset="0"/>
              </a:rPr>
              <a:t>w 2016r.</a:t>
            </a:r>
          </a:p>
        </p:txBody>
      </p:sp>
      <p:graphicFrame>
        <p:nvGraphicFramePr>
          <p:cNvPr id="3249" name="Object 177"/>
          <p:cNvGraphicFramePr>
            <a:graphicFrameLocks noChangeAspect="1"/>
          </p:cNvGraphicFramePr>
          <p:nvPr/>
        </p:nvGraphicFramePr>
        <p:xfrm>
          <a:off x="3708400" y="2636838"/>
          <a:ext cx="1512888" cy="1004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15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8400" y="2636838"/>
                        <a:ext cx="1512888" cy="1004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7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mtClean="0"/>
              <a:t/>
            </a:r>
            <a:br>
              <a:rPr lang="pl-PL" smtClean="0"/>
            </a:br>
            <a:r>
              <a:rPr lang="pl-PL" sz="2800" b="1" smtClean="0"/>
              <a:t>Współpraca z pracodawcami - c.d.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defRPr/>
            </a:pPr>
            <a:r>
              <a:rPr lang="pl-PL" sz="2800" dirty="0" smtClean="0"/>
              <a:t>   Od </a:t>
            </a:r>
            <a:r>
              <a:rPr lang="pl-PL" sz="2800" dirty="0"/>
              <a:t>stycznia do g</a:t>
            </a:r>
            <a:r>
              <a:rPr lang="pl-PL" sz="2800" dirty="0" smtClean="0"/>
              <a:t>rudnia 2016r</a:t>
            </a:r>
            <a:r>
              <a:rPr lang="pl-PL" sz="2800" dirty="0"/>
              <a:t>. </a:t>
            </a:r>
            <a:r>
              <a:rPr lang="pl-PL" sz="2800" dirty="0" smtClean="0"/>
              <a:t>Powiatowy</a:t>
            </a:r>
            <a:r>
              <a:rPr lang="pl-PL" sz="2800" dirty="0"/>
              <a:t> </a:t>
            </a:r>
            <a:r>
              <a:rPr lang="pl-PL" sz="2800" dirty="0" smtClean="0"/>
              <a:t>Urząd Pracy </a:t>
            </a:r>
            <a:r>
              <a:rPr lang="pl-PL" sz="2800" dirty="0"/>
              <a:t>w Kołobrzegu </a:t>
            </a:r>
            <a:r>
              <a:rPr lang="pl-PL" sz="2800" dirty="0" smtClean="0"/>
              <a:t>wydał </a:t>
            </a:r>
            <a:r>
              <a:rPr lang="pl-PL" sz="2800" b="1" dirty="0" smtClean="0"/>
              <a:t>57 Informacji Starosty</a:t>
            </a:r>
            <a:r>
              <a:rPr lang="pl-PL" sz="2800" dirty="0" smtClean="0"/>
              <a:t> nt. możliwości zaspokojenia potrzeb kadrowych podmiotu powierzającego	wykonanie pracy cudzoziemcowi w oparciu o rejestr osób bezrobotnych i poszukujących pracy.</a:t>
            </a:r>
          </a:p>
          <a:p>
            <a:pPr algn="just">
              <a:defRPr/>
            </a:pPr>
            <a:endParaRPr lang="pl-PL" sz="2800" dirty="0" smtClean="0"/>
          </a:p>
          <a:p>
            <a:pPr algn="just">
              <a:defRPr/>
            </a:pPr>
            <a:endParaRPr lang="pl-PL" sz="2800" dirty="0"/>
          </a:p>
          <a:p>
            <a:pPr>
              <a:defRPr/>
            </a:pPr>
            <a:endParaRPr lang="pl-PL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 smtClean="0">
                <a:solidFill>
                  <a:srgbClr val="7030A0"/>
                </a:solidFill>
              </a:rPr>
              <a:t>Ilość osób biorąca udział w poszczególnych formach aktywizacji </a:t>
            </a:r>
            <a:endParaRPr lang="pl-PL" sz="2800" dirty="0">
              <a:solidFill>
                <a:srgbClr val="7030A0"/>
              </a:solidFill>
            </a:endParaRP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pl-PL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l-PL" dirty="0" smtClean="0"/>
              <a:t>Szkolenia_________________   </a:t>
            </a:r>
            <a:r>
              <a:rPr lang="pl-PL" b="1" dirty="0" smtClean="0"/>
              <a:t>45</a:t>
            </a:r>
            <a:r>
              <a:rPr lang="pl-PL" dirty="0" smtClean="0"/>
              <a:t> osób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l-PL" dirty="0" smtClean="0"/>
              <a:t>Prace interwencyjne_________  </a:t>
            </a:r>
            <a:r>
              <a:rPr lang="pl-PL" b="1" dirty="0" smtClean="0"/>
              <a:t>73</a:t>
            </a:r>
            <a:r>
              <a:rPr lang="pl-PL" dirty="0" smtClean="0"/>
              <a:t> osoby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l-PL" dirty="0" smtClean="0"/>
              <a:t>Roboty publiczne___________   </a:t>
            </a:r>
            <a:r>
              <a:rPr lang="pl-PL" b="1" dirty="0" smtClean="0"/>
              <a:t>11 </a:t>
            </a:r>
            <a:r>
              <a:rPr lang="pl-PL" dirty="0" smtClean="0"/>
              <a:t>osób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l-PL" dirty="0" smtClean="0"/>
              <a:t>Staże_____________________ </a:t>
            </a:r>
            <a:r>
              <a:rPr lang="pl-PL" b="1" dirty="0" smtClean="0"/>
              <a:t>219</a:t>
            </a:r>
            <a:r>
              <a:rPr lang="pl-PL" dirty="0" smtClean="0"/>
              <a:t> osób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l-PL" dirty="0" smtClean="0"/>
              <a:t>Prace społecznie użyteczne____ </a:t>
            </a:r>
            <a:r>
              <a:rPr lang="pl-PL" b="1" dirty="0" smtClean="0"/>
              <a:t>19</a:t>
            </a:r>
            <a:r>
              <a:rPr lang="pl-PL" dirty="0" smtClean="0"/>
              <a:t> osób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l-PL" dirty="0" smtClean="0"/>
              <a:t>Działalność gosp.____________ </a:t>
            </a:r>
            <a:r>
              <a:rPr lang="pl-PL" b="1" dirty="0" smtClean="0"/>
              <a:t>59</a:t>
            </a:r>
            <a:r>
              <a:rPr lang="pl-PL" dirty="0" smtClean="0"/>
              <a:t> osób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25121071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2800" dirty="0">
                <a:solidFill>
                  <a:srgbClr val="7030A0"/>
                </a:solidFill>
              </a:rPr>
              <a:t>Ilość osób biorąca udział w poszczególnych formach aktywizacji</a:t>
            </a:r>
          </a:p>
        </p:txBody>
      </p:sp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457200" indent="-457200">
              <a:buFont typeface="Wingdings" panose="05000000000000000000" pitchFamily="2" charset="2"/>
              <a:buChar char="ü"/>
            </a:pPr>
            <a:endParaRPr lang="pl-PL" dirty="0" smtClean="0"/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l-PL" dirty="0" smtClean="0"/>
              <a:t>Refundacja </a:t>
            </a:r>
            <a:r>
              <a:rPr lang="pl-PL" dirty="0"/>
              <a:t>stanowiska </a:t>
            </a:r>
            <a:r>
              <a:rPr lang="pl-PL" dirty="0" smtClean="0"/>
              <a:t>pracy___ </a:t>
            </a:r>
            <a:r>
              <a:rPr lang="pl-PL" b="1" dirty="0" smtClean="0"/>
              <a:t>91</a:t>
            </a:r>
            <a:r>
              <a:rPr lang="pl-PL" dirty="0" smtClean="0"/>
              <a:t> osób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l-PL" dirty="0" smtClean="0"/>
              <a:t>Dofinansowanie </a:t>
            </a:r>
            <a:r>
              <a:rPr lang="pl-PL" dirty="0" err="1" smtClean="0"/>
              <a:t>zatr</a:t>
            </a:r>
            <a:r>
              <a:rPr lang="pl-PL" dirty="0" smtClean="0"/>
              <a:t>. 50+______   </a:t>
            </a:r>
            <a:r>
              <a:rPr lang="pl-PL" b="1" dirty="0" smtClean="0"/>
              <a:t>8</a:t>
            </a:r>
            <a:r>
              <a:rPr lang="pl-PL" dirty="0" smtClean="0"/>
              <a:t> osób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l-PL" dirty="0" smtClean="0"/>
              <a:t>Bon na zasiedlenie____________  </a:t>
            </a:r>
            <a:r>
              <a:rPr lang="pl-PL" b="1" dirty="0" smtClean="0"/>
              <a:t>9</a:t>
            </a:r>
            <a:r>
              <a:rPr lang="pl-PL" dirty="0" smtClean="0"/>
              <a:t> osób</a:t>
            </a:r>
          </a:p>
          <a:p>
            <a:pPr marL="457200" indent="-457200">
              <a:buFont typeface="Wingdings" panose="05000000000000000000" pitchFamily="2" charset="2"/>
              <a:buChar char="ü"/>
            </a:pPr>
            <a:r>
              <a:rPr lang="pl-PL" dirty="0" smtClean="0"/>
              <a:t>Zatrudnienie osoby -30______ </a:t>
            </a:r>
            <a:r>
              <a:rPr lang="pl-PL" b="1" dirty="0" smtClean="0"/>
              <a:t>124</a:t>
            </a:r>
            <a:r>
              <a:rPr lang="pl-PL" dirty="0" smtClean="0"/>
              <a:t> osoby </a:t>
            </a:r>
          </a:p>
          <a:p>
            <a:pPr marL="0" indent="0"/>
            <a:endParaRPr lang="pl-PL" dirty="0"/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127892280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49" name="Tytuł 1"/>
          <p:cNvSpPr>
            <a:spLocks noGrp="1"/>
          </p:cNvSpPr>
          <p:nvPr>
            <p:ph type="title"/>
          </p:nvPr>
        </p:nvSpPr>
        <p:spPr>
          <a:xfrm>
            <a:off x="457200" y="128588"/>
            <a:ext cx="8224838" cy="1140172"/>
          </a:xfrm>
        </p:spPr>
        <p:txBody>
          <a:bodyPr/>
          <a:lstStyle/>
          <a:p>
            <a:r>
              <a:rPr lang="pl-PL" sz="3200" b="1" dirty="0" smtClean="0"/>
              <a:t>Postępowanie administracyjne</a:t>
            </a:r>
          </a:p>
        </p:txBody>
      </p:sp>
      <p:sp>
        <p:nvSpPr>
          <p:cNvPr id="53250" name="Symbol zastępczy zawartości 2"/>
          <p:cNvSpPr>
            <a:spLocks noGrp="1"/>
          </p:cNvSpPr>
          <p:nvPr>
            <p:ph idx="1"/>
          </p:nvPr>
        </p:nvSpPr>
        <p:spPr>
          <a:xfrm>
            <a:off x="539750" y="1628775"/>
            <a:ext cx="8224838" cy="4521200"/>
          </a:xfrm>
        </p:spPr>
        <p:txBody>
          <a:bodyPr/>
          <a:lstStyle/>
          <a:p>
            <a:pPr marL="457200" indent="-457200" algn="just">
              <a:buFont typeface="Wingdings" panose="05000000000000000000" pitchFamily="2" charset="2"/>
              <a:buChar char="ü"/>
            </a:pPr>
            <a:r>
              <a:rPr lang="pl-PL" sz="2400" dirty="0" smtClean="0"/>
              <a:t>Powiatowy Urząd Pracy w Kołobrzegu wystawił średnio miesięcznie </a:t>
            </a:r>
            <a:r>
              <a:rPr lang="pl-PL" sz="2400" b="1" dirty="0" smtClean="0"/>
              <a:t>1.967 decyzji administracyjnych</a:t>
            </a:r>
            <a:r>
              <a:rPr lang="pl-PL" sz="2400" dirty="0" smtClean="0"/>
              <a:t>.</a:t>
            </a:r>
          </a:p>
          <a:p>
            <a:pPr algn="just">
              <a:buFont typeface="Wingdings" panose="05000000000000000000" pitchFamily="2" charset="2"/>
              <a:buChar char="ü"/>
              <a:defRPr/>
            </a:pPr>
            <a:r>
              <a:rPr lang="pl-PL" sz="2400" dirty="0"/>
              <a:t>złożono </a:t>
            </a:r>
            <a:r>
              <a:rPr lang="pl-PL" sz="2400" b="1" dirty="0"/>
              <a:t>67 </a:t>
            </a:r>
            <a:r>
              <a:rPr lang="pl-PL" sz="2400" b="1" dirty="0" err="1"/>
              <a:t>odwołań</a:t>
            </a:r>
            <a:r>
              <a:rPr lang="pl-PL" sz="2400" b="1" dirty="0"/>
              <a:t> </a:t>
            </a:r>
            <a:r>
              <a:rPr lang="pl-PL" sz="2400" dirty="0"/>
              <a:t>od </a:t>
            </a:r>
            <a:r>
              <a:rPr lang="pl-PL" sz="2400" dirty="0" smtClean="0"/>
              <a:t>decyzji Starosty </a:t>
            </a:r>
            <a:r>
              <a:rPr lang="pl-PL" sz="2400" dirty="0"/>
              <a:t>Kołobrzeskiego:</a:t>
            </a:r>
          </a:p>
          <a:p>
            <a:pPr algn="just">
              <a:buFont typeface="Arial" panose="020B0604020202020204" pitchFamily="34" charset="0"/>
              <a:buChar char="•"/>
              <a:defRPr/>
            </a:pPr>
            <a:r>
              <a:rPr lang="pl-PL" sz="2400" dirty="0"/>
              <a:t>55 decyzji Wojewoda Zachodniopomorski utrzymał </a:t>
            </a:r>
            <a:r>
              <a:rPr lang="pl-PL" sz="2400" dirty="0" smtClean="0"/>
              <a:t>             w mocy;</a:t>
            </a:r>
            <a:endParaRPr lang="pl-PL" sz="2400" dirty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2400" dirty="0" smtClean="0"/>
              <a:t>6 </a:t>
            </a:r>
            <a:r>
              <a:rPr lang="pl-PL" sz="2400" dirty="0"/>
              <a:t>decyzji </a:t>
            </a:r>
            <a:r>
              <a:rPr lang="pl-PL" sz="2400" dirty="0" smtClean="0"/>
              <a:t>zostały </a:t>
            </a:r>
            <a:r>
              <a:rPr lang="pl-PL" sz="2400" dirty="0"/>
              <a:t>uchylonych przez Wojewodę </a:t>
            </a:r>
            <a:r>
              <a:rPr lang="pl-PL" sz="2400" dirty="0" smtClean="0"/>
              <a:t>Zachodniopomorskiego;</a:t>
            </a:r>
            <a:endParaRPr lang="pl-PL" sz="2400" dirty="0"/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2400" dirty="0" smtClean="0"/>
              <a:t>2 decyzje Wojewoda Zachodniopomorski uchylił                      i przekazał sprawę do ponownego rozparzenia;</a:t>
            </a:r>
          </a:p>
          <a:p>
            <a:pPr marL="457200" indent="-457200" algn="just">
              <a:buFont typeface="Arial" panose="020B0604020202020204" pitchFamily="34" charset="0"/>
              <a:buChar char="•"/>
              <a:defRPr/>
            </a:pPr>
            <a:r>
              <a:rPr lang="pl-PL" sz="2400" dirty="0" smtClean="0"/>
              <a:t>4 </a:t>
            </a:r>
            <a:r>
              <a:rPr lang="pl-PL" sz="2400" dirty="0"/>
              <a:t>odwołania zostały wniesione po </a:t>
            </a:r>
            <a:r>
              <a:rPr lang="pl-PL" sz="2400" dirty="0" smtClean="0"/>
              <a:t>terminie;</a:t>
            </a:r>
            <a:endParaRPr lang="pl-PL" sz="2400" dirty="0"/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pl-PL" sz="28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7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/>
              <a:t>Ś</a:t>
            </a:r>
            <a:r>
              <a:rPr lang="pl-PL" altLang="pl-PL" sz="2800" b="1" dirty="0" smtClean="0"/>
              <a:t>rodki wydatkowane przez PUP 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w Kołobrzegu w 2016 r</a:t>
            </a:r>
            <a:r>
              <a:rPr lang="pl-PL" altLang="pl-PL" sz="2800" b="1" dirty="0" smtClean="0"/>
              <a:t>.</a:t>
            </a:r>
            <a:br>
              <a:rPr lang="pl-PL" altLang="pl-PL" sz="2800" b="1" dirty="0" smtClean="0"/>
            </a:br>
            <a:endParaRPr lang="pl-PL" altLang="pl-PL" sz="2800" b="1" dirty="0" smtClean="0"/>
          </a:p>
        </p:txBody>
      </p:sp>
      <p:sp>
        <p:nvSpPr>
          <p:cNvPr id="5017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251520" y="1772816"/>
            <a:ext cx="8784976" cy="4453955"/>
          </a:xfrm>
        </p:spPr>
        <p:txBody>
          <a:bodyPr/>
          <a:lstStyle/>
          <a:p>
            <a:pPr marL="338138" indent="-338138" algn="just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Środki Funduszu Pracy i Europejskiego Funduszu Społecznego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5.587.412,71 zł</a:t>
            </a:r>
          </a:p>
          <a:p>
            <a:pPr marL="338138" indent="-338138" algn="just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wysokość </a:t>
            </a:r>
            <a:r>
              <a:rPr lang="pl-PL" altLang="pl-PL" sz="2800" dirty="0" smtClean="0">
                <a:solidFill>
                  <a:schemeClr val="tx1"/>
                </a:solidFill>
              </a:rPr>
              <a:t>wypłaconych zasiłków –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4.669.804,80 zł</a:t>
            </a: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bez świadczeń, finansowana z budżetu Wojewody/-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1.437.958,47 zł</a:t>
            </a:r>
            <a:endParaRPr lang="pl-PL" altLang="pl-PL" sz="2800" b="1" dirty="0" smtClean="0">
              <a:solidFill>
                <a:schemeClr val="tx1"/>
              </a:solidFill>
            </a:endParaRPr>
          </a:p>
          <a:p>
            <a:pPr marL="338138" indent="-338138" algn="just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składka zdrowotna dla osób pobierających świadczenie – 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353.288,55</a:t>
            </a:r>
            <a:r>
              <a:rPr lang="pl-PL" altLang="pl-PL" sz="2800" dirty="0" smtClean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zł</a:t>
            </a:r>
          </a:p>
          <a:p>
            <a:pPr marL="338138" indent="-338138" algn="just" eaLnBrk="1" hangingPunct="1"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przeciętna liczba bezrobotnych, za które opłacono składkę zdrowotną w miesiącu –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2.142 osoby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4294967295"/>
          </p:nvPr>
        </p:nvSpPr>
        <p:spPr>
          <a:xfrm>
            <a:off x="467544" y="332656"/>
            <a:ext cx="8208912" cy="5328592"/>
          </a:xfrm>
        </p:spPr>
        <p:txBody>
          <a:bodyPr/>
          <a:lstStyle/>
          <a:p>
            <a:r>
              <a:rPr lang="pl-PL" dirty="0" smtClean="0"/>
              <a:t>	</a:t>
            </a:r>
          </a:p>
          <a:p>
            <a:pPr algn="ctr"/>
            <a:r>
              <a:rPr lang="pl-PL" sz="2800" dirty="0"/>
              <a:t>	</a:t>
            </a:r>
            <a:r>
              <a:rPr lang="pl-PL" sz="2800" b="1" i="1" dirty="0" smtClean="0">
                <a:solidFill>
                  <a:schemeClr val="accent6">
                    <a:lumMod val="75000"/>
                  </a:schemeClr>
                </a:solidFill>
              </a:rPr>
              <a:t>W </a:t>
            </a:r>
            <a:r>
              <a:rPr lang="pl-PL" sz="2800" b="1" i="1" dirty="0">
                <a:solidFill>
                  <a:schemeClr val="accent6">
                    <a:lumMod val="75000"/>
                  </a:schemeClr>
                </a:solidFill>
              </a:rPr>
              <a:t>dniu 23 stycznia </a:t>
            </a:r>
            <a:r>
              <a:rPr lang="pl-PL" sz="2800" b="1" i="1" dirty="0" smtClean="0">
                <a:solidFill>
                  <a:schemeClr val="accent6">
                    <a:lumMod val="75000"/>
                  </a:schemeClr>
                </a:solidFill>
              </a:rPr>
              <a:t>2017r</a:t>
            </a:r>
            <a:r>
              <a:rPr lang="pl-PL" sz="2800" b="1" i="1" dirty="0">
                <a:solidFill>
                  <a:schemeClr val="accent6">
                    <a:lumMod val="75000"/>
                  </a:schemeClr>
                </a:solidFill>
              </a:rPr>
              <a:t>. </a:t>
            </a:r>
            <a:r>
              <a:rPr lang="pl-PL" sz="2800" b="1" i="1" dirty="0" smtClean="0">
                <a:solidFill>
                  <a:schemeClr val="accent6">
                    <a:lumMod val="75000"/>
                  </a:schemeClr>
                </a:solidFill>
              </a:rPr>
              <a:t>podczas uroczystej konferencji z okazji Pracownika Publicznych Służb Zatrudnienia </a:t>
            </a:r>
          </a:p>
          <a:p>
            <a:pPr algn="ctr"/>
            <a:r>
              <a:rPr lang="pl-PL" sz="2800" b="1" i="1" dirty="0" smtClean="0">
                <a:solidFill>
                  <a:schemeClr val="accent6">
                    <a:lumMod val="75000"/>
                  </a:schemeClr>
                </a:solidFill>
              </a:rPr>
              <a:t>Powiatowy Urząd </a:t>
            </a:r>
            <a:r>
              <a:rPr lang="pl-PL" sz="2800" b="1" i="1" dirty="0">
                <a:solidFill>
                  <a:schemeClr val="accent6">
                    <a:lumMod val="75000"/>
                  </a:schemeClr>
                </a:solidFill>
              </a:rPr>
              <a:t>Pracy </a:t>
            </a:r>
            <a:r>
              <a:rPr lang="pl-PL" sz="2800" b="1" i="1" dirty="0" smtClean="0">
                <a:solidFill>
                  <a:schemeClr val="accent6">
                    <a:lumMod val="75000"/>
                  </a:schemeClr>
                </a:solidFill>
              </a:rPr>
              <a:t/>
            </a:r>
            <a:br>
              <a:rPr lang="pl-PL" sz="2800" b="1" i="1" dirty="0" smtClean="0">
                <a:solidFill>
                  <a:schemeClr val="accent6">
                    <a:lumMod val="75000"/>
                  </a:schemeClr>
                </a:solidFill>
              </a:rPr>
            </a:br>
            <a:r>
              <a:rPr lang="pl-PL" sz="2800" b="1" i="1" dirty="0" smtClean="0">
                <a:solidFill>
                  <a:schemeClr val="accent6">
                    <a:lumMod val="75000"/>
                  </a:schemeClr>
                </a:solidFill>
              </a:rPr>
              <a:t>w </a:t>
            </a:r>
            <a:r>
              <a:rPr lang="pl-PL" sz="2800" b="1" i="1" dirty="0">
                <a:solidFill>
                  <a:schemeClr val="accent6">
                    <a:lumMod val="75000"/>
                  </a:schemeClr>
                </a:solidFill>
              </a:rPr>
              <a:t>Kołobrzegu </a:t>
            </a:r>
            <a:endParaRPr lang="pl-PL" sz="2800" b="1" i="1" dirty="0" smtClean="0">
              <a:solidFill>
                <a:schemeClr val="accent6">
                  <a:lumMod val="75000"/>
                </a:schemeClr>
              </a:solidFill>
            </a:endParaRPr>
          </a:p>
          <a:p>
            <a:pPr algn="ctr"/>
            <a:r>
              <a:rPr lang="pl-PL" sz="2800" b="1" i="1" dirty="0">
                <a:solidFill>
                  <a:schemeClr val="accent6">
                    <a:lumMod val="75000"/>
                  </a:schemeClr>
                </a:solidFill>
              </a:rPr>
              <a:t>o</a:t>
            </a:r>
            <a:r>
              <a:rPr lang="pl-PL" sz="2800" b="1" i="1" dirty="0" smtClean="0">
                <a:solidFill>
                  <a:schemeClr val="accent6">
                    <a:lumMod val="75000"/>
                  </a:schemeClr>
                </a:solidFill>
              </a:rPr>
              <a:t>trzymał wyróżnienie Ministra Rodziny, Pracy               i Polityki Społecznej</a:t>
            </a:r>
          </a:p>
          <a:p>
            <a:pPr algn="ctr"/>
            <a:r>
              <a:rPr lang="pl-PL" sz="2800" b="1" i="1" dirty="0" smtClean="0">
                <a:solidFill>
                  <a:schemeClr val="accent6">
                    <a:lumMod val="75000"/>
                  </a:schemeClr>
                </a:solidFill>
              </a:rPr>
              <a:t>za </a:t>
            </a:r>
            <a:r>
              <a:rPr lang="pl-PL" sz="2800" b="1" i="1" dirty="0">
                <a:solidFill>
                  <a:schemeClr val="accent6">
                    <a:lumMod val="75000"/>
                  </a:schemeClr>
                </a:solidFill>
              </a:rPr>
              <a:t>najwyższą skuteczność działań aktywizacyjnych podejmowanych wobec osób bezrobotnych w całym województwie zachodniopomorskim. </a:t>
            </a:r>
          </a:p>
          <a:p>
            <a:endParaRPr lang="pl-PL" dirty="0"/>
          </a:p>
        </p:txBody>
      </p:sp>
    </p:spTree>
    <p:extLst>
      <p:ext uri="{BB962C8B-B14F-4D97-AF65-F5344CB8AC3E}">
        <p14:creationId xmlns:p14="http://schemas.microsoft.com/office/powerpoint/2010/main" val="434030218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6967" y="332656"/>
            <a:ext cx="4016257" cy="62974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303952402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ymbol zastępczy zawartości 2"/>
          <p:cNvSpPr>
            <a:spLocks noGrp="1"/>
          </p:cNvSpPr>
          <p:nvPr>
            <p:ph idx="1"/>
          </p:nvPr>
        </p:nvSpPr>
        <p:spPr>
          <a:xfrm>
            <a:off x="539552" y="476672"/>
            <a:ext cx="8224838" cy="5760640"/>
          </a:xfrm>
        </p:spPr>
        <p:txBody>
          <a:bodyPr/>
          <a:lstStyle/>
          <a:p>
            <a:pPr algn="ctr"/>
            <a:r>
              <a:rPr lang="pl-PL" dirty="0" smtClean="0"/>
              <a:t> 	</a:t>
            </a:r>
            <a:r>
              <a:rPr lang="pl-PL" b="1" dirty="0" smtClean="0"/>
              <a:t>Powiatowy Urząd Pracy w Kołobrzegu</a:t>
            </a:r>
          </a:p>
          <a:p>
            <a:pPr algn="ctr"/>
            <a:r>
              <a:rPr lang="pl-PL" b="1" dirty="0">
                <a:solidFill>
                  <a:schemeClr val="accent4"/>
                </a:solidFill>
              </a:rPr>
              <a:t>17 marca </a:t>
            </a:r>
            <a:r>
              <a:rPr lang="pl-PL" b="1" dirty="0" smtClean="0">
                <a:solidFill>
                  <a:schemeClr val="accent4"/>
                </a:solidFill>
              </a:rPr>
              <a:t>2017r. </a:t>
            </a:r>
            <a:r>
              <a:rPr lang="pl-PL" b="1" dirty="0" smtClean="0"/>
              <a:t>organizuje</a:t>
            </a:r>
          </a:p>
          <a:p>
            <a:pPr algn="ctr"/>
            <a:r>
              <a:rPr lang="pl-PL" dirty="0" smtClean="0"/>
              <a:t> </a:t>
            </a:r>
          </a:p>
          <a:p>
            <a:pPr algn="ctr"/>
            <a:r>
              <a:rPr lang="pl-PL" sz="4800" i="1" dirty="0" smtClean="0">
                <a:solidFill>
                  <a:srgbClr val="00B050"/>
                </a:solidFill>
              </a:rPr>
              <a:t>TARGI PRACY </a:t>
            </a:r>
          </a:p>
          <a:p>
            <a:pPr algn="ctr"/>
            <a:r>
              <a:rPr lang="pl-PL" sz="4800" i="1" dirty="0" smtClean="0">
                <a:solidFill>
                  <a:srgbClr val="00B050"/>
                </a:solidFill>
              </a:rPr>
              <a:t>I PRZEDSIĘBIORCZOŚCI</a:t>
            </a:r>
            <a:r>
              <a:rPr lang="pl-PL" dirty="0" smtClean="0">
                <a:solidFill>
                  <a:schemeClr val="accent4"/>
                </a:solidFill>
              </a:rPr>
              <a:t> </a:t>
            </a:r>
          </a:p>
          <a:p>
            <a:pPr algn="ctr"/>
            <a:r>
              <a:rPr lang="pl-PL" b="1" i="1" dirty="0" smtClean="0">
                <a:solidFill>
                  <a:schemeClr val="accent4"/>
                </a:solidFill>
              </a:rPr>
              <a:t>godz. 9:00</a:t>
            </a:r>
          </a:p>
          <a:p>
            <a:pPr algn="ctr"/>
            <a:r>
              <a:rPr lang="pl-PL" b="1" i="1" dirty="0" smtClean="0">
                <a:solidFill>
                  <a:schemeClr val="accent4"/>
                </a:solidFill>
              </a:rPr>
              <a:t>Hala Milenium</a:t>
            </a:r>
          </a:p>
          <a:p>
            <a:pPr algn="ctr"/>
            <a:endParaRPr lang="pl-PL" dirty="0" smtClean="0">
              <a:solidFill>
                <a:schemeClr val="accent4"/>
              </a:solidFill>
            </a:endParaRPr>
          </a:p>
          <a:p>
            <a:pPr algn="ctr"/>
            <a:r>
              <a:rPr lang="pl-PL" dirty="0" smtClean="0">
                <a:solidFill>
                  <a:srgbClr val="7030A0"/>
                </a:solidFill>
                <a:latin typeface="AR BLANCA" panose="02000000000000000000" pitchFamily="2" charset="0"/>
              </a:rPr>
              <a:t>SERDECZNIE ZAPRASZAMY</a:t>
            </a:r>
          </a:p>
        </p:txBody>
      </p:sp>
    </p:spTree>
    <p:extLst>
      <p:ext uri="{BB962C8B-B14F-4D97-AF65-F5344CB8AC3E}">
        <p14:creationId xmlns:p14="http://schemas.microsoft.com/office/powerpoint/2010/main" val="3932586892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3" name="Rectangle 1"/>
          <p:cNvSpPr>
            <a:spLocks noGrp="1" noChangeArrowheads="1"/>
          </p:cNvSpPr>
          <p:nvPr>
            <p:ph type="body"/>
          </p:nvPr>
        </p:nvSpPr>
        <p:spPr>
          <a:xfrm>
            <a:off x="755650" y="981075"/>
            <a:ext cx="7858125" cy="2232025"/>
          </a:xfrm>
          <a:extLst/>
        </p:spPr>
        <p:txBody>
          <a:bodyPr anchor="t"/>
          <a:lstStyle/>
          <a:p>
            <a:pPr marL="342900" indent="-338138" eaLnBrk="1" hangingPunct="1">
              <a:lnSpc>
                <a:spcPct val="90000"/>
              </a:lnSpc>
              <a:spcBef>
                <a:spcPts val="9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600" b="1" i="1" dirty="0"/>
              <a:t>Dziękuję za uwagę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7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2800" b="1" i="1" dirty="0"/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http://kolobrzeg.praca.gov.pl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pl-PL" altLang="pl-PL" sz="3200" b="1" dirty="0" smtClean="0"/>
              <a:t>www.facebook.com/pupkolobrzeg</a:t>
            </a:r>
          </a:p>
          <a:p>
            <a:pPr marL="342900" indent="-338138" eaLnBrk="1" hangingPunct="1">
              <a:lnSpc>
                <a:spcPct val="90000"/>
              </a:lnSpc>
              <a:spcBef>
                <a:spcPts val="800"/>
              </a:spcBef>
              <a:buClrTx/>
              <a:buFontTx/>
              <a:buNone/>
              <a:tabLst>
                <a:tab pos="34290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endParaRPr lang="pl-PL" altLang="pl-PL" sz="3200" b="1" dirty="0"/>
          </a:p>
        </p:txBody>
      </p:sp>
      <p:graphicFrame>
        <p:nvGraphicFramePr>
          <p:cNvPr id="18608" name="Object 176"/>
          <p:cNvGraphicFramePr>
            <a:graphicFrameLocks noChangeAspect="1"/>
          </p:cNvGraphicFramePr>
          <p:nvPr/>
        </p:nvGraphicFramePr>
        <p:xfrm>
          <a:off x="3779838" y="4076700"/>
          <a:ext cx="1728787" cy="1150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8673" r:id="rId4" imgW="1372361" imgH="914400" progId="Word.Picture.8">
                  <p:embed/>
                </p:oleObj>
              </mc:Choice>
              <mc:Fallback>
                <p:oleObj r:id="rId4" imgW="1372361" imgH="914400" progId="Word.Picture.8">
                  <p:embed/>
                  <p:pic>
                    <p:nvPicPr>
                      <p:cNvPr id="0" name="Picture 17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9838" y="4076700"/>
                        <a:ext cx="1728787" cy="1150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/>
              <a:t/>
            </a:r>
            <a:br>
              <a:rPr lang="pl-PL" altLang="pl-PL" sz="2800" b="1" dirty="0"/>
            </a:br>
            <a:r>
              <a:rPr lang="pl-PL" altLang="pl-PL" sz="2800" b="1" dirty="0" smtClean="0"/>
              <a:t>Bezrobocie w latach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 2010 - 2016</a:t>
            </a:r>
            <a:br>
              <a:rPr lang="pl-PL" altLang="pl-PL" sz="2800" b="1" dirty="0" smtClean="0"/>
            </a:br>
            <a:endParaRPr lang="pl-PL" altLang="pl-PL" sz="2800" b="1" dirty="0" smtClean="0"/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042279192"/>
              </p:ext>
            </p:extLst>
          </p:nvPr>
        </p:nvGraphicFramePr>
        <p:xfrm>
          <a:off x="827088" y="1412776"/>
          <a:ext cx="7777360" cy="4498482"/>
        </p:xfrm>
        <a:graphic>
          <a:graphicData uri="http://schemas.openxmlformats.org/drawingml/2006/table">
            <a:tbl>
              <a:tblPr/>
              <a:tblGrid>
                <a:gridCol w="1512664"/>
                <a:gridCol w="1728192"/>
                <a:gridCol w="1440160"/>
                <a:gridCol w="1440160"/>
                <a:gridCol w="1656184"/>
              </a:tblGrid>
              <a:tr h="407386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rok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Liczba osób bezrobotnych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6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grudzień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2010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3.680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12,5%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12,4%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pl-PL" altLang="pl-PL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17,8%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pl-PL" altLang="pl-PL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grudzień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2011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3.507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12,3%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12,5%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17,6%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grudzień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2012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3.308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11,9%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18,2%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grudzień 2013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3.673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13,1%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18%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219180438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6334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r>
              <a:rPr lang="pl-PL" altLang="pl-PL" sz="2800" b="1" dirty="0" smtClean="0"/>
              <a:t>Bezrobocie w latach</a:t>
            </a:r>
            <a:br>
              <a:rPr lang="pl-PL" altLang="pl-PL" sz="2800" b="1" dirty="0" smtClean="0"/>
            </a:br>
            <a:r>
              <a:rPr lang="pl-PL" altLang="pl-PL" sz="2800" b="1" dirty="0" smtClean="0"/>
              <a:t>2010 - 2016 </a:t>
            </a:r>
            <a:br>
              <a:rPr lang="pl-PL" altLang="pl-PL" sz="2800" b="1" dirty="0" smtClean="0"/>
            </a:br>
            <a:endParaRPr lang="pl-PL" altLang="pl-PL" sz="2000" b="1" dirty="0" smtClean="0"/>
          </a:p>
        </p:txBody>
      </p:sp>
      <p:graphicFrame>
        <p:nvGraphicFramePr>
          <p:cNvPr id="5465" name="Group 34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83418616"/>
              </p:ext>
            </p:extLst>
          </p:nvPr>
        </p:nvGraphicFramePr>
        <p:xfrm>
          <a:off x="827088" y="1412776"/>
          <a:ext cx="7777163" cy="3773514"/>
        </p:xfrm>
        <a:graphic>
          <a:graphicData uri="http://schemas.openxmlformats.org/drawingml/2006/table">
            <a:tbl>
              <a:tblPr/>
              <a:tblGrid>
                <a:gridCol w="1461844"/>
                <a:gridCol w="1851020"/>
                <a:gridCol w="1512168"/>
                <a:gridCol w="1368152"/>
                <a:gridCol w="1583979"/>
              </a:tblGrid>
              <a:tr h="407386"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0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rok</a:t>
                      </a:r>
                    </a:p>
                  </a:txBody>
                  <a:tcPr marL="90000" marR="90000" marT="13525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Liczba osób bezrobotnych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20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5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Powiat Kołobrzeski</a:t>
                      </a:r>
                    </a:p>
                  </a:txBody>
                  <a:tcPr marL="90000" marR="90000" marT="145080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endParaRPr kumimoji="0" lang="pl-PL" altLang="pl-PL" sz="1800" b="1" i="0" u="none" strike="noStrike" cap="none" normalizeH="0" baseline="0" dirty="0" smtClean="0">
                        <a:ln>
                          <a:noFill/>
                        </a:ln>
                        <a:solidFill>
                          <a:srgbClr val="000000"/>
                        </a:solidFill>
                        <a:effectLst/>
                        <a:latin typeface="Arial" charset="0"/>
                      </a:endParaRP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8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Kraj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>
                      <a:lvl1pPr algn="l">
                        <a:spcBef>
                          <a:spcPts val="8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800">
                          <a:solidFill>
                            <a:srgbClr val="000000"/>
                          </a:solidFill>
                          <a:latin typeface="Arial" charset="0"/>
                        </a:defRPr>
                      </a:lvl1pPr>
                      <a:lvl2pPr algn="l">
                        <a:spcBef>
                          <a:spcPts val="7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400">
                          <a:solidFill>
                            <a:srgbClr val="000000"/>
                          </a:solidFill>
                          <a:latin typeface="Arial" charset="0"/>
                        </a:defRPr>
                      </a:lvl2pPr>
                      <a:lvl3pPr algn="l">
                        <a:spcBef>
                          <a:spcPts val="6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 sz="2000">
                          <a:solidFill>
                            <a:srgbClr val="000000"/>
                          </a:solidFill>
                          <a:latin typeface="Arial" charset="0"/>
                        </a:defRPr>
                      </a:lvl3pPr>
                      <a:lvl4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4pPr>
                      <a:lvl5pPr algn="l">
                        <a:spcBef>
                          <a:spcPts val="500"/>
                        </a:spcBef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5pPr>
                      <a:lvl6pPr marL="25146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6pPr>
                      <a:lvl7pPr marL="29718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7pPr>
                      <a:lvl8pPr marL="34290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8pPr>
                      <a:lvl9pPr marL="3886200" indent="-228600" defTabSz="449263" fontAlgn="base">
                        <a:spcBef>
                          <a:spcPts val="500"/>
                        </a:spcBef>
                        <a:spcAft>
                          <a:spcPct val="0"/>
                        </a:spcAft>
                        <a:buClr>
                          <a:srgbClr val="000000"/>
                        </a:buClr>
                        <a:buSzPct val="100000"/>
                        <a:buFont typeface="Times New Roman" pitchFamily="18" charset="0"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>
                          <a:solidFill>
                            <a:srgbClr val="000000"/>
                          </a:solidFill>
                          <a:latin typeface="Arial" charset="0"/>
                        </a:defRPr>
                      </a:lvl9pPr>
                    </a:lstStyle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Województwo Zachodnio-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45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16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charset="0"/>
                        </a:rPr>
                        <a:t>pomorskie</a:t>
                      </a:r>
                    </a:p>
                  </a:txBody>
                  <a:tcPr marL="90000" marR="90000" marT="13525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grudzień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2014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3.208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11,6%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11,4%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15,5%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grudzień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2015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2.490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latin typeface="Arial" charset="0"/>
                        </a:rPr>
                        <a:t>8,9%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9,7%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pl-PL" altLang="pl-PL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rgbClr val="002060"/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13,1%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endParaRPr kumimoji="0" lang="pl-PL" altLang="pl-PL" sz="2800" b="1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rgbClr val="002060"/>
                        </a:solidFill>
                        <a:effectLst/>
                        <a:uLnTx/>
                        <a:uFillTx/>
                        <a:latin typeface="Arial" charset="0"/>
                        <a:ea typeface="+mn-ea"/>
                        <a:cs typeface="+mn-cs"/>
                      </a:endParaRP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79438"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grudzień </a:t>
                      </a:r>
                    </a:p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2016</a:t>
                      </a:r>
                    </a:p>
                  </a:txBody>
                  <a:tcPr marL="90000" marR="90000" marT="184392" marB="46800" horzOverflow="overflow">
                    <a:lnL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400" b="1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2.212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</a:pPr>
                      <a:r>
                        <a:rPr kumimoji="0" lang="pl-PL" altLang="pl-PL" sz="2800" b="1" i="1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latin typeface="Arial" charset="0"/>
                        </a:rPr>
                        <a:t>7,9 %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8,3%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49263" rtl="0" eaLnBrk="1" fontAlgn="base" latinLnBrk="0" hangingPunct="1">
                        <a:lnSpc>
                          <a:spcPct val="81000"/>
                        </a:lnSpc>
                        <a:spcBef>
                          <a:spcPts val="70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>
                          <a:tab pos="0" algn="l"/>
                          <a:tab pos="447675" algn="l"/>
                          <a:tab pos="896938" algn="l"/>
                          <a:tab pos="1346200" algn="l"/>
                          <a:tab pos="1795463" algn="l"/>
                          <a:tab pos="2244725" algn="l"/>
                          <a:tab pos="2693988" algn="l"/>
                          <a:tab pos="3143250" algn="l"/>
                          <a:tab pos="3592513" algn="l"/>
                          <a:tab pos="4041775" algn="l"/>
                          <a:tab pos="4491038" algn="l"/>
                          <a:tab pos="4940300" algn="l"/>
                          <a:tab pos="5389563" algn="l"/>
                          <a:tab pos="5838825" algn="l"/>
                          <a:tab pos="6288088" algn="l"/>
                          <a:tab pos="6737350" algn="l"/>
                          <a:tab pos="7186613" algn="l"/>
                          <a:tab pos="7635875" algn="l"/>
                          <a:tab pos="8085138" algn="l"/>
                          <a:tab pos="8534400" algn="l"/>
                          <a:tab pos="8983663" algn="l"/>
                        </a:tabLst>
                        <a:defRPr/>
                      </a:pPr>
                      <a:r>
                        <a:rPr kumimoji="0" lang="pl-PL" altLang="pl-PL" sz="2800" b="1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accent1">
                              <a:lumMod val="50000"/>
                            </a:schemeClr>
                          </a:solidFill>
                          <a:effectLst/>
                          <a:uLnTx/>
                          <a:uFillTx/>
                          <a:latin typeface="Arial" charset="0"/>
                          <a:ea typeface="+mn-ea"/>
                          <a:cs typeface="+mn-cs"/>
                        </a:rPr>
                        <a:t>11%</a:t>
                      </a:r>
                    </a:p>
                  </a:txBody>
                  <a:tcPr marL="90000" marR="90000" marT="184392" marB="46800" horzOverflow="overflow">
                    <a:lnL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8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44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l-PL" sz="3600" dirty="0" smtClean="0"/>
              <a:t>Stopa bezrobocia 2010-2016</a:t>
            </a:r>
            <a:endParaRPr lang="pl-PL" sz="3600" dirty="0"/>
          </a:p>
        </p:txBody>
      </p:sp>
      <p:graphicFrame>
        <p:nvGraphicFramePr>
          <p:cNvPr id="5" name="Symbol zastępczy tabeli 4"/>
          <p:cNvGraphicFramePr>
            <a:graphicFrameLocks noGrp="1"/>
          </p:cNvGraphicFramePr>
          <p:nvPr>
            <p:ph type="tbl" idx="1"/>
            <p:extLst>
              <p:ext uri="{D42A27DB-BD31-4B8C-83A1-F6EECF244321}">
                <p14:modId xmlns:p14="http://schemas.microsoft.com/office/powerpoint/2010/main" val="1068540022"/>
              </p:ext>
            </p:extLst>
          </p:nvPr>
        </p:nvGraphicFramePr>
        <p:xfrm>
          <a:off x="467544" y="1124744"/>
          <a:ext cx="8496944" cy="50252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5750928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Rectangle 1"/>
          <p:cNvSpPr>
            <a:spLocks noGrp="1" noChangeArrowheads="1"/>
          </p:cNvSpPr>
          <p:nvPr>
            <p:ph type="title"/>
          </p:nvPr>
        </p:nvSpPr>
        <p:spPr>
          <a:xfrm>
            <a:off x="539750" y="-663575"/>
            <a:ext cx="8158163" cy="1571625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400" b="1" smtClean="0"/>
              <a:t/>
            </a:r>
            <a:br>
              <a:rPr lang="pl-PL" altLang="pl-PL" sz="2400" b="1" smtClean="0"/>
            </a:br>
            <a:r>
              <a:rPr lang="pl-PL" altLang="pl-PL" sz="2800" b="1" smtClean="0"/>
              <a:t>Liczba zarejestrowanych osób</a:t>
            </a:r>
          </a:p>
        </p:txBody>
      </p:sp>
      <p:sp>
        <p:nvSpPr>
          <p:cNvPr id="3277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412875"/>
            <a:ext cx="8229600" cy="4525963"/>
          </a:xfrm>
        </p:spPr>
        <p:txBody>
          <a:bodyPr/>
          <a:lstStyle/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u="sng" dirty="0" smtClean="0"/>
              <a:t>na dzień </a:t>
            </a:r>
            <a:r>
              <a:rPr lang="pl-PL" altLang="pl-PL" sz="2400" b="1" u="sng" dirty="0" smtClean="0"/>
              <a:t>31.12.2016r</a:t>
            </a:r>
            <a:r>
              <a:rPr lang="pl-PL" altLang="pl-PL" sz="2400" dirty="0" smtClean="0"/>
              <a:t>. zarejestrowanych było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2.212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osób, w tym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1.188</a:t>
            </a:r>
            <a:r>
              <a:rPr lang="pl-PL" altLang="pl-PL" sz="2400" dirty="0" smtClean="0">
                <a:solidFill>
                  <a:schemeClr val="tx1"/>
                </a:solidFill>
              </a:rPr>
              <a:t> kobiet 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dirty="0" smtClean="0">
                <a:solidFill>
                  <a:schemeClr val="tx1"/>
                </a:solidFill>
              </a:rPr>
              <a:t>    dla porównania: 31.12.2015 r. zarejestrowanych było 2490</a:t>
            </a:r>
            <a:r>
              <a:rPr lang="pl-PL" altLang="pl-PL" sz="2400" i="1" dirty="0" smtClean="0">
                <a:solidFill>
                  <a:schemeClr val="tx1"/>
                </a:solidFill>
              </a:rPr>
              <a:t> 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 –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nastąpił spadek o</a:t>
            </a:r>
            <a:r>
              <a:rPr lang="pl-PL" altLang="pl-PL" sz="2400" dirty="0" smtClean="0">
                <a:solidFill>
                  <a:schemeClr val="tx1"/>
                </a:solidFill>
              </a:rPr>
              <a:t>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278 osób</a:t>
            </a:r>
            <a:r>
              <a:rPr lang="pl-PL" altLang="pl-PL" sz="2400" dirty="0" smtClean="0">
                <a:solidFill>
                  <a:schemeClr val="tx1"/>
                </a:solidFill>
              </a:rPr>
              <a:t>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1.850 </a:t>
            </a:r>
            <a:r>
              <a:rPr lang="pl-PL" altLang="pl-PL" sz="2400" dirty="0" smtClean="0">
                <a:solidFill>
                  <a:schemeClr val="tx1"/>
                </a:solidFill>
              </a:rPr>
              <a:t>osób tj. 84% ogółu stanowiły osoby poprzednio pracujące,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83 </a:t>
            </a:r>
            <a:r>
              <a:rPr lang="pl-PL" altLang="pl-PL" sz="2400" dirty="0" smtClean="0">
                <a:solidFill>
                  <a:schemeClr val="tx1"/>
                </a:solidFill>
              </a:rPr>
              <a:t>osoby w tej grupie to osoby zwolnione             z przyczyn dotyczących zakładu pracy;</a:t>
            </a: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4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lnSpc>
                <a:spcPct val="80000"/>
              </a:lnSpc>
              <a:spcBef>
                <a:spcPts val="6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107</a:t>
            </a:r>
            <a:r>
              <a:rPr lang="pl-PL" altLang="pl-PL" sz="2400" dirty="0" smtClean="0">
                <a:solidFill>
                  <a:schemeClr val="tx1"/>
                </a:solidFill>
              </a:rPr>
              <a:t> osób (5% ogółu) stanowiły osoby niepełnosprawne;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79" name="Rectangle 1"/>
          <p:cNvSpPr>
            <a:spLocks noGrp="1" noChangeArrowheads="1"/>
          </p:cNvSpPr>
          <p:nvPr>
            <p:ph type="title"/>
          </p:nvPr>
        </p:nvSpPr>
        <p:spPr>
          <a:xfrm>
            <a:off x="468313" y="0"/>
            <a:ext cx="8229600" cy="126876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400" b="1" dirty="0" smtClean="0">
                <a:solidFill>
                  <a:schemeClr val="tx1"/>
                </a:solidFill>
              </a:rPr>
              <a:t>Bezrobotni będący w szczególnej sytuacji na rynku pracy na dzień 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31.12.2016r</a:t>
            </a:r>
            <a:r>
              <a:rPr lang="pl-PL" altLang="pl-PL" sz="2400" b="1" dirty="0" smtClean="0">
                <a:solidFill>
                  <a:schemeClr val="tx1"/>
                </a:solidFill>
              </a:rPr>
              <a:t>.</a:t>
            </a:r>
          </a:p>
        </p:txBody>
      </p:sp>
      <p:sp>
        <p:nvSpPr>
          <p:cNvPr id="819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68313" y="1125538"/>
            <a:ext cx="8229600" cy="5543550"/>
          </a:xfrm>
        </p:spPr>
        <p:txBody>
          <a:bodyPr/>
          <a:lstStyle/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1) </a:t>
            </a:r>
            <a:r>
              <a:rPr lang="pl-PL" altLang="pl-PL" sz="1800" dirty="0" smtClean="0"/>
              <a:t>do 30 roku życia – 548 osób </a:t>
            </a:r>
            <a:r>
              <a:rPr lang="pl-PL" altLang="pl-PL" sz="1800" dirty="0"/>
              <a:t>z ogółu osób bezrobotnych</a:t>
            </a:r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2) długotrwale bezrobotni – </a:t>
            </a:r>
            <a:r>
              <a:rPr lang="pl-PL" altLang="pl-PL" sz="1800" dirty="0" smtClean="0"/>
              <a:t>925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3) powyżej 50 roku życia – </a:t>
            </a:r>
            <a:r>
              <a:rPr lang="pl-PL" altLang="pl-PL" sz="1800" dirty="0" smtClean="0"/>
              <a:t>737 osób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4) </a:t>
            </a:r>
            <a:r>
              <a:rPr lang="pl-PL" altLang="pl-PL" sz="1800" dirty="0" smtClean="0"/>
              <a:t>posiadający co najmniej jedno dziecko do 6 roku życia – 393 osoby</a:t>
            </a:r>
            <a:endParaRPr lang="pl-PL" altLang="pl-PL" sz="1800" dirty="0"/>
          </a:p>
          <a:p>
            <a:pPr marL="338138" indent="-338138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1800" dirty="0"/>
              <a:t>5) n</a:t>
            </a:r>
            <a:r>
              <a:rPr lang="pl-PL" altLang="pl-PL" sz="1800" dirty="0" smtClean="0"/>
              <a:t>iepełnosprawni - 107 osób </a:t>
            </a:r>
            <a:endParaRPr lang="pl-PL" altLang="pl-PL" sz="1800" dirty="0"/>
          </a:p>
          <a:p>
            <a:pPr marL="0" indent="0" eaLnBrk="1" hangingPunct="1">
              <a:spcBef>
                <a:spcPts val="6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1800" dirty="0"/>
          </a:p>
        </p:txBody>
      </p:sp>
      <p:sp>
        <p:nvSpPr>
          <p:cNvPr id="8381" name="Rectangle 3"/>
          <p:cNvSpPr>
            <a:spLocks noChangeArrowheads="1"/>
          </p:cNvSpPr>
          <p:nvPr/>
        </p:nvSpPr>
        <p:spPr bwMode="auto">
          <a:xfrm>
            <a:off x="0" y="2109788"/>
            <a:ext cx="9144000" cy="1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 eaLnBrk="0" hangingPunct="0">
              <a:buClr>
                <a:srgbClr val="000000"/>
              </a:buClr>
              <a:buSzPct val="100000"/>
              <a:buFont typeface="Times New Roman" pitchFamily="18" charset="0"/>
              <a:buNone/>
            </a:pPr>
            <a:endParaRPr lang="pl-PL"/>
          </a:p>
        </p:txBody>
      </p:sp>
      <p:graphicFrame>
        <p:nvGraphicFramePr>
          <p:cNvPr id="8378" name="Object 18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6393107"/>
              </p:ext>
            </p:extLst>
          </p:nvPr>
        </p:nvGraphicFramePr>
        <p:xfrm>
          <a:off x="376238" y="2946400"/>
          <a:ext cx="6765925" cy="3941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444" name="Wykres" r:id="rId4" imgW="4533723" imgH="2636457" progId="MSGraph.Chart.8">
                  <p:embed followColorScheme="full"/>
                </p:oleObj>
              </mc:Choice>
              <mc:Fallback>
                <p:oleObj name="Wykres" r:id="rId4" imgW="4533723" imgH="2636457" progId="MSGraph.Chart.8">
                  <p:embed followColorScheme="full"/>
                  <p:pic>
                    <p:nvPicPr>
                      <p:cNvPr id="0" name="Picture 18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6238" y="2946400"/>
                        <a:ext cx="6765925" cy="3941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blipFill dpi="0" rotWithShape="0">
                              <a:blip/>
                              <a:srcRect/>
                              <a:stretch>
                                <a:fillRect/>
                              </a:stretch>
                            </a:blip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89" name="Tytuł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r>
              <a:rPr lang="pl-PL" sz="3600" b="1" smtClean="0"/>
              <a:t>Ilość osób w podziale na poszczególne profile pomocy</a:t>
            </a:r>
          </a:p>
        </p:txBody>
      </p:sp>
      <p:sp>
        <p:nvSpPr>
          <p:cNvPr id="37890" name="Symbol zastępczy zawartości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 eaLnBrk="1" hangingPunct="1">
              <a:lnSpc>
                <a:spcPct val="150000"/>
              </a:lnSpc>
            </a:pPr>
            <a:endParaRPr lang="pl-PL" dirty="0" smtClean="0"/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  –  55 </a:t>
            </a:r>
            <a:r>
              <a:rPr lang="pl-PL" b="1" dirty="0" smtClean="0"/>
              <a:t>osób</a:t>
            </a:r>
          </a:p>
          <a:p>
            <a:pPr algn="just" eaLnBrk="1" hangingPunct="1">
              <a:lnSpc>
                <a:spcPct val="150000"/>
              </a:lnSpc>
            </a:pPr>
            <a:r>
              <a:rPr lang="pl-PL" dirty="0" smtClean="0"/>
              <a:t>Profil pomocy II –  </a:t>
            </a:r>
            <a:r>
              <a:rPr lang="pl-PL" dirty="0" smtClean="0"/>
              <a:t>1.406 </a:t>
            </a:r>
            <a:r>
              <a:rPr lang="pl-PL" b="1" dirty="0" smtClean="0"/>
              <a:t>osób</a:t>
            </a:r>
          </a:p>
          <a:p>
            <a:pPr eaLnBrk="1" hangingPunct="1">
              <a:lnSpc>
                <a:spcPct val="150000"/>
              </a:lnSpc>
            </a:pPr>
            <a:r>
              <a:rPr lang="pl-PL" dirty="0" smtClean="0"/>
              <a:t>Profil pomocy III –  609 </a:t>
            </a:r>
            <a:r>
              <a:rPr lang="pl-PL" b="1" dirty="0" smtClean="0"/>
              <a:t>osób</a:t>
            </a:r>
            <a:endParaRPr lang="pl-PL" sz="2400" b="1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1" name="Rectangle 1"/>
          <p:cNvSpPr>
            <a:spLocks noGrp="1" noChangeArrowheads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2800" b="1" smtClean="0"/>
              <a:t>Podjęcia pracy</a:t>
            </a:r>
          </a:p>
        </p:txBody>
      </p:sp>
      <p:sp>
        <p:nvSpPr>
          <p:cNvPr id="41986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39750" y="1557338"/>
            <a:ext cx="8101013" cy="4535487"/>
          </a:xfrm>
        </p:spPr>
        <p:txBody>
          <a:bodyPr/>
          <a:lstStyle/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W 2016r. w Powiecie Kołobrzeskim pracę  </a:t>
            </a:r>
          </a:p>
          <a:p>
            <a:pPr marL="0" indent="0" eaLnBrk="1" hangingPunct="1">
              <a:spcBef>
                <a:spcPts val="700"/>
              </a:spcBef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>
                <a:solidFill>
                  <a:schemeClr val="tx1"/>
                </a:solidFill>
              </a:rPr>
              <a:t> </a:t>
            </a:r>
            <a:r>
              <a:rPr lang="pl-PL" altLang="pl-PL" sz="2800" dirty="0" smtClean="0">
                <a:solidFill>
                  <a:schemeClr val="tx1"/>
                </a:solidFill>
              </a:rPr>
              <a:t>  podjęło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2.460 </a:t>
            </a:r>
            <a:r>
              <a:rPr lang="pl-PL" altLang="pl-PL" sz="2800" dirty="0" smtClean="0">
                <a:solidFill>
                  <a:schemeClr val="tx1"/>
                </a:solidFill>
              </a:rPr>
              <a:t>osób bezrobotnych, z czego: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niesubsydiowaną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1.958 osób</a:t>
            </a:r>
          </a:p>
          <a:p>
            <a:pPr marL="338138" indent="-338138" eaLnBrk="1" hangingPunct="1">
              <a:lnSpc>
                <a:spcPct val="150000"/>
              </a:lnSpc>
              <a:spcBef>
                <a:spcPts val="700"/>
              </a:spcBef>
              <a:buFont typeface="Arial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pracę subsydiowaną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– 502 osoby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r>
              <a:rPr lang="pl-PL" altLang="pl-PL" sz="2800" dirty="0" smtClean="0">
                <a:solidFill>
                  <a:schemeClr val="tx1"/>
                </a:solidFill>
              </a:rPr>
              <a:t>       </a:t>
            </a: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>
              <a:solidFill>
                <a:schemeClr val="tx1"/>
              </a:solidFill>
            </a:endParaRPr>
          </a:p>
          <a:p>
            <a:pPr marL="338138" indent="-338138" eaLnBrk="1" hangingPunct="1">
              <a:spcBef>
                <a:spcPts val="700"/>
              </a:spcBef>
              <a:buClrTx/>
              <a:buFontTx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  <a:defRPr/>
            </a:pPr>
            <a:endParaRPr lang="pl-PL" altLang="pl-PL" sz="2800" dirty="0" smtClean="0"/>
          </a:p>
        </p:txBody>
      </p:sp>
    </p:spTree>
    <p:extLst>
      <p:ext uri="{BB962C8B-B14F-4D97-AF65-F5344CB8AC3E}">
        <p14:creationId xmlns:p14="http://schemas.microsoft.com/office/powerpoint/2010/main" val="680274029"/>
      </p:ext>
    </p:extLst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09" name="Rectangle 1"/>
          <p:cNvSpPr>
            <a:spLocks noGrp="1" noChangeArrowheads="1"/>
          </p:cNvSpPr>
          <p:nvPr>
            <p:ph type="title"/>
          </p:nvPr>
        </p:nvSpPr>
        <p:spPr>
          <a:xfrm>
            <a:off x="611188" y="404664"/>
            <a:ext cx="8086725" cy="1008112"/>
          </a:xfrm>
        </p:spPr>
        <p:txBody>
          <a:bodyPr/>
          <a:lstStyle/>
          <a:p>
            <a:pPr eaLnBrk="1" hangingPunct="1">
              <a:buClr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pl-PL" altLang="pl-PL" sz="3600" dirty="0" smtClean="0"/>
              <a:t>Współpraca z pracodawcami</a:t>
            </a:r>
            <a:r>
              <a:rPr lang="pl-PL" altLang="pl-PL" sz="2800" b="1" dirty="0" smtClean="0"/>
              <a:t/>
            </a:r>
            <a:br>
              <a:rPr lang="pl-PL" altLang="pl-PL" sz="2800" b="1" dirty="0" smtClean="0"/>
            </a:br>
            <a:endParaRPr lang="pl-PL" altLang="pl-PL" sz="2800" b="1" dirty="0" smtClean="0"/>
          </a:p>
        </p:txBody>
      </p:sp>
      <p:sp>
        <p:nvSpPr>
          <p:cNvPr id="43010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360363" y="900113"/>
            <a:ext cx="8229600" cy="5624512"/>
          </a:xfrm>
        </p:spPr>
        <p:txBody>
          <a:bodyPr/>
          <a:lstStyle/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 smtClean="0">
                <a:solidFill>
                  <a:schemeClr val="tx1"/>
                </a:solidFill>
              </a:rPr>
              <a:t>   </a:t>
            </a:r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b="1" dirty="0">
                <a:solidFill>
                  <a:schemeClr val="tx1"/>
                </a:solidFill>
              </a:rPr>
              <a:t>	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W 2016r. do Powiatowego Urzędu Pracy </a:t>
            </a:r>
            <a:br>
              <a:rPr lang="pl-PL" altLang="pl-PL" sz="2800" b="1" dirty="0" smtClean="0">
                <a:solidFill>
                  <a:schemeClr val="tx1"/>
                </a:solidFill>
              </a:rPr>
            </a:br>
            <a:r>
              <a:rPr lang="pl-PL" altLang="pl-PL" sz="2800" b="1" dirty="0" smtClean="0">
                <a:solidFill>
                  <a:schemeClr val="tx1"/>
                </a:solidFill>
              </a:rPr>
              <a:t>w  Kołobrzegu </a:t>
            </a:r>
            <a:r>
              <a:rPr lang="pl-PL" altLang="pl-PL" sz="2800" dirty="0" smtClean="0">
                <a:solidFill>
                  <a:schemeClr val="tx1"/>
                </a:solidFill>
              </a:rPr>
              <a:t>wpłynęło:</a:t>
            </a:r>
          </a:p>
          <a:p>
            <a:pPr marL="457200" indent="-457200" algn="just" eaLnBrk="1" hangingPunct="1">
              <a:spcBef>
                <a:spcPts val="600"/>
              </a:spcBef>
              <a:buFont typeface="Arial" panose="020B0604020202020204" pitchFamily="34" charset="0"/>
              <a:buChar char="•"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r>
              <a:rPr lang="pl-PL" altLang="pl-PL" sz="2800" dirty="0">
                <a:solidFill>
                  <a:schemeClr val="tx1"/>
                </a:solidFill>
              </a:rPr>
              <a:t> </a:t>
            </a:r>
            <a:r>
              <a:rPr lang="pl-PL" altLang="pl-PL" sz="2800" b="1" dirty="0" smtClean="0">
                <a:solidFill>
                  <a:schemeClr val="tx1"/>
                </a:solidFill>
              </a:rPr>
              <a:t>2.404</a:t>
            </a:r>
            <a:r>
              <a:rPr lang="pl-PL" altLang="pl-PL" sz="2800" dirty="0" smtClean="0">
                <a:solidFill>
                  <a:schemeClr val="tx1"/>
                </a:solidFill>
              </a:rPr>
              <a:t> ofert pracy</a:t>
            </a:r>
          </a:p>
          <a:p>
            <a:pPr marL="457200" lvl="0" indent="-457200">
              <a:buFont typeface="Arial" panose="020B0604020202020204" pitchFamily="34" charset="0"/>
              <a:buChar char="•"/>
            </a:pPr>
            <a:r>
              <a:rPr lang="pl-PL" sz="2800" dirty="0" smtClean="0"/>
              <a:t> </a:t>
            </a:r>
            <a:r>
              <a:rPr lang="pl-PL" sz="2800" b="1" dirty="0" smtClean="0"/>
              <a:t>2.037 </a:t>
            </a:r>
            <a:r>
              <a:rPr lang="pl-PL" sz="2800" dirty="0" smtClean="0"/>
              <a:t>oświadczeń </a:t>
            </a:r>
            <a:r>
              <a:rPr lang="pl-PL" sz="2800" dirty="0"/>
              <a:t>o zamiarze powierzenia wykonywania pracy obywatelowi Republiki Armenii, Republiki </a:t>
            </a:r>
            <a:r>
              <a:rPr lang="pl-PL" sz="2800" dirty="0" smtClean="0"/>
              <a:t>Białorusi, </a:t>
            </a:r>
            <a:r>
              <a:rPr lang="pl-PL" sz="2800" dirty="0"/>
              <a:t>Republiki Gruzji, Republiki Mołdowy, Federacji Rosyjskiej lub </a:t>
            </a:r>
            <a:r>
              <a:rPr lang="pl-PL" sz="2800" dirty="0" smtClean="0"/>
              <a:t>Ukrainy (o </a:t>
            </a:r>
            <a:r>
              <a:rPr lang="pl-PL" sz="2800" b="1" dirty="0" smtClean="0"/>
              <a:t>1.344 </a:t>
            </a:r>
            <a:r>
              <a:rPr lang="pl-PL" sz="2800" dirty="0" smtClean="0"/>
              <a:t>oświadczeń </a:t>
            </a:r>
            <a:r>
              <a:rPr lang="pl-PL" sz="2800" dirty="0"/>
              <a:t>więcej niż </a:t>
            </a:r>
            <a:r>
              <a:rPr lang="pl-PL" sz="2800" dirty="0" smtClean="0"/>
              <a:t>                 w 2015r</a:t>
            </a:r>
            <a:r>
              <a:rPr lang="pl-PL" sz="2800" dirty="0" smtClean="0"/>
              <a:t>.)</a:t>
            </a:r>
            <a:endParaRPr lang="pl-PL" sz="2800" dirty="0"/>
          </a:p>
          <a:p>
            <a:pPr marL="338138" indent="-338138" algn="just" eaLnBrk="1" hangingPunct="1">
              <a:spcBef>
                <a:spcPts val="600"/>
              </a:spcBef>
              <a:buFont typeface="Arial" charset="0"/>
              <a:buNone/>
              <a:tabLst>
                <a:tab pos="338138" algn="l"/>
                <a:tab pos="442913" algn="l"/>
                <a:tab pos="892175" algn="l"/>
                <a:tab pos="1341438" algn="l"/>
                <a:tab pos="1790700" algn="l"/>
                <a:tab pos="2239963" algn="l"/>
                <a:tab pos="2689225" algn="l"/>
                <a:tab pos="3138488" algn="l"/>
                <a:tab pos="3587750" algn="l"/>
                <a:tab pos="4037013" algn="l"/>
                <a:tab pos="4486275" algn="l"/>
                <a:tab pos="4935538" algn="l"/>
                <a:tab pos="5384800" algn="l"/>
                <a:tab pos="5834063" algn="l"/>
                <a:tab pos="6283325" algn="l"/>
                <a:tab pos="6732588" algn="l"/>
                <a:tab pos="7181850" algn="l"/>
                <a:tab pos="7631113" algn="l"/>
                <a:tab pos="8080375" algn="l"/>
                <a:tab pos="8529638" algn="l"/>
                <a:tab pos="8978900" algn="l"/>
              </a:tabLst>
            </a:pPr>
            <a:endParaRPr lang="pl-PL" altLang="pl-PL" sz="2800" dirty="0" smtClean="0">
              <a:solidFill>
                <a:schemeClr val="accent2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Projekt domyślny">
  <a:themeElements>
    <a:clrScheme name="Projekt domyślny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rojekt domyślny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8" charset="0"/>
          <a:buNone/>
          <a:tabLst/>
          <a:defRPr kumimoji="0" lang="en-GB" altLang="pl-PL" sz="28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rojekt domyślny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ojekt domyślny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ojekt domyślny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yw pakiet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Pakiet 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akiet 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5715</TotalTime>
  <Words>511</Words>
  <Application>Microsoft Office PowerPoint</Application>
  <PresentationFormat>Pokaz na ekranie (4:3)</PresentationFormat>
  <Paragraphs>150</Paragraphs>
  <Slides>18</Slides>
  <Notes>9</Notes>
  <HiddenSlides>0</HiddenSlides>
  <MMClips>0</MMClips>
  <ScaleCrop>false</ScaleCrop>
  <HeadingPairs>
    <vt:vector size="6" baseType="variant">
      <vt:variant>
        <vt:lpstr>Motyw</vt:lpstr>
      </vt:variant>
      <vt:variant>
        <vt:i4>1</vt:i4>
      </vt:variant>
      <vt:variant>
        <vt:lpstr>Osadzone serwery OLE</vt:lpstr>
      </vt:variant>
      <vt:variant>
        <vt:i4>2</vt:i4>
      </vt:variant>
      <vt:variant>
        <vt:lpstr>Tytuły slajdów</vt:lpstr>
      </vt:variant>
      <vt:variant>
        <vt:i4>18</vt:i4>
      </vt:variant>
    </vt:vector>
  </HeadingPairs>
  <TitlesOfParts>
    <vt:vector size="21" baseType="lpstr">
      <vt:lpstr>Projekt domyślny</vt:lpstr>
      <vt:lpstr>Microsoft Word Picture</vt:lpstr>
      <vt:lpstr>Microsoft Graph Chart</vt:lpstr>
      <vt:lpstr>Powiatowy Urząd Pracy  w Kołobrzegu</vt:lpstr>
      <vt:lpstr> Bezrobocie w latach  2010 - 2016 </vt:lpstr>
      <vt:lpstr> Bezrobocie w latach 2010 - 2016  </vt:lpstr>
      <vt:lpstr>Stopa bezrobocia 2010-2016</vt:lpstr>
      <vt:lpstr>    Liczba zarejestrowanych osób</vt:lpstr>
      <vt:lpstr>Bezrobotni będący w szczególnej sytuacji na rynku pracy na dzień 31.12.2016r.</vt:lpstr>
      <vt:lpstr>Ilość osób w podziale na poszczególne profile pomocy</vt:lpstr>
      <vt:lpstr>Podjęcia pracy</vt:lpstr>
      <vt:lpstr>Współpraca z pracodawcami </vt:lpstr>
      <vt:lpstr> Współpraca z pracodawcami - c.d.</vt:lpstr>
      <vt:lpstr>Ilość osób biorąca udział w poszczególnych formach aktywizacji </vt:lpstr>
      <vt:lpstr>Ilość osób biorąca udział w poszczególnych formach aktywizacji</vt:lpstr>
      <vt:lpstr>Postępowanie administracyjne</vt:lpstr>
      <vt:lpstr>Środki wydatkowane przez PUP  w Kołobrzegu w 2016 r. </vt:lpstr>
      <vt:lpstr>Prezentacja programu PowerPoint</vt:lpstr>
      <vt:lpstr>Prezentacja programu PowerPoint</vt:lpstr>
      <vt:lpstr>Prezentacja programu PowerPoint</vt:lpstr>
      <vt:lpstr>Prezentacja programu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Powiatowy Urząd Pracy  w Kołobrzegu</dc:title>
  <dc:creator>PUP K-G</dc:creator>
  <cp:lastModifiedBy>lenovo</cp:lastModifiedBy>
  <cp:revision>471</cp:revision>
  <cp:lastPrinted>2017-02-28T08:02:59Z</cp:lastPrinted>
  <dcterms:created xsi:type="dcterms:W3CDTF">2009-09-25T08:36:06Z</dcterms:created>
  <dcterms:modified xsi:type="dcterms:W3CDTF">2017-02-28T09:22:20Z</dcterms:modified>
</cp:coreProperties>
</file>