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sldIdLst>
    <p:sldId id="256" r:id="rId2"/>
    <p:sldId id="324" r:id="rId3"/>
    <p:sldId id="309" r:id="rId4"/>
    <p:sldId id="325" r:id="rId5"/>
    <p:sldId id="259" r:id="rId6"/>
    <p:sldId id="261" r:id="rId7"/>
    <p:sldId id="293" r:id="rId8"/>
    <p:sldId id="322" r:id="rId9"/>
    <p:sldId id="264" r:id="rId10"/>
    <p:sldId id="307" r:id="rId11"/>
    <p:sldId id="326" r:id="rId12"/>
    <p:sldId id="327" r:id="rId13"/>
    <p:sldId id="315" r:id="rId14"/>
    <p:sldId id="270" r:id="rId15"/>
    <p:sldId id="318" r:id="rId16"/>
    <p:sldId id="321" r:id="rId17"/>
    <p:sldId id="316" r:id="rId18"/>
    <p:sldId id="271" r:id="rId19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58" y="-5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142158909391283E-2"/>
          <c:y val="3.9762153410691906E-2"/>
          <c:w val="0.67191451420651938"/>
          <c:h val="0.840930491899318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Powiat Kołobrzeski 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invertIfNegative val="0"/>
          <c:cat>
            <c:numRef>
              <c:f>Arkusz1!$A$2:$A$8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Arkusz1!$B$2:$B$8</c:f>
              <c:numCache>
                <c:formatCode>General</c:formatCode>
                <c:ptCount val="7"/>
                <c:pt idx="0">
                  <c:v>12.5</c:v>
                </c:pt>
                <c:pt idx="1">
                  <c:v>12.3</c:v>
                </c:pt>
                <c:pt idx="2">
                  <c:v>11.9</c:v>
                </c:pt>
                <c:pt idx="3">
                  <c:v>13.1</c:v>
                </c:pt>
                <c:pt idx="4">
                  <c:v>11.6</c:v>
                </c:pt>
                <c:pt idx="5">
                  <c:v>8.9</c:v>
                </c:pt>
                <c:pt idx="6">
                  <c:v>7.9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Kraj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invertIfNegative val="0"/>
          <c:cat>
            <c:numRef>
              <c:f>Arkusz1!$A$2:$A$8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Arkusz1!$C$2:$C$8</c:f>
              <c:numCache>
                <c:formatCode>General</c:formatCode>
                <c:ptCount val="7"/>
                <c:pt idx="0">
                  <c:v>12.4</c:v>
                </c:pt>
                <c:pt idx="1">
                  <c:v>12.3</c:v>
                </c:pt>
                <c:pt idx="2">
                  <c:v>13.4</c:v>
                </c:pt>
                <c:pt idx="3">
                  <c:v>13.4</c:v>
                </c:pt>
                <c:pt idx="4">
                  <c:v>11.4</c:v>
                </c:pt>
                <c:pt idx="5">
                  <c:v>9.6999999999999993</c:v>
                </c:pt>
                <c:pt idx="6">
                  <c:v>8.3000000000000007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Województwo  Zachodniopomorskie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invertIfNegative val="0"/>
          <c:cat>
            <c:numRef>
              <c:f>Arkusz1!$A$2:$A$8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Arkusz1!$D$2:$D$8</c:f>
              <c:numCache>
                <c:formatCode>General</c:formatCode>
                <c:ptCount val="7"/>
                <c:pt idx="0">
                  <c:v>17.8</c:v>
                </c:pt>
                <c:pt idx="1">
                  <c:v>17.600000000000001</c:v>
                </c:pt>
                <c:pt idx="2">
                  <c:v>18.2</c:v>
                </c:pt>
                <c:pt idx="3">
                  <c:v>18</c:v>
                </c:pt>
                <c:pt idx="4">
                  <c:v>15.5</c:v>
                </c:pt>
                <c:pt idx="5">
                  <c:v>13.1</c:v>
                </c:pt>
                <c:pt idx="6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460032"/>
        <c:axId val="12461568"/>
        <c:axId val="0"/>
      </c:bar3DChart>
      <c:catAx>
        <c:axId val="12460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461568"/>
        <c:crosses val="autoZero"/>
        <c:auto val="1"/>
        <c:lblAlgn val="ctr"/>
        <c:lblOffset val="100"/>
        <c:noMultiLvlLbl val="0"/>
      </c:catAx>
      <c:valAx>
        <c:axId val="12461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460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091038632007096"/>
          <c:y val="0"/>
          <c:w val="0.29982499351355008"/>
          <c:h val="0.286602911374067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5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867DFE1-785D-4907-ACB1-9966270A33B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174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867DFE1-785D-4907-ACB1-9966270A33B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174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45643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dirty="0" smtClean="0">
                <a:latin typeface="Book Antiqua" pitchFamily="18" charset="0"/>
              </a:rPr>
              <a:t>Powiatowy Urząd Pracy </a:t>
            </a:r>
            <a:br>
              <a:rPr lang="pl-PL" altLang="pl-PL" b="1" dirty="0" smtClean="0">
                <a:latin typeface="Book Antiqua" pitchFamily="18" charset="0"/>
              </a:rPr>
            </a:br>
            <a:r>
              <a:rPr lang="pl-PL" altLang="pl-PL" b="1" dirty="0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w 2016r.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5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/>
            </a:r>
            <a:br>
              <a:rPr lang="pl-PL" smtClean="0"/>
            </a:br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pl-PL" sz="2800" dirty="0" smtClean="0"/>
              <a:t>   Od </a:t>
            </a:r>
            <a:r>
              <a:rPr lang="pl-PL" sz="2800" dirty="0"/>
              <a:t>stycznia do g</a:t>
            </a:r>
            <a:r>
              <a:rPr lang="pl-PL" sz="2800" dirty="0" smtClean="0"/>
              <a:t>rudnia 2016r</a:t>
            </a:r>
            <a:r>
              <a:rPr lang="pl-PL" sz="2800" dirty="0"/>
              <a:t>. </a:t>
            </a:r>
            <a:r>
              <a:rPr lang="pl-PL" sz="2800" dirty="0" smtClean="0"/>
              <a:t>Powiatowy</a:t>
            </a:r>
            <a:r>
              <a:rPr lang="pl-PL" sz="2800" dirty="0"/>
              <a:t> </a:t>
            </a:r>
            <a:r>
              <a:rPr lang="pl-PL" sz="2800" dirty="0" smtClean="0"/>
              <a:t>Urząd Pracy </a:t>
            </a:r>
            <a:r>
              <a:rPr lang="pl-PL" sz="2800" dirty="0"/>
              <a:t>w Kołobrzegu </a:t>
            </a:r>
            <a:r>
              <a:rPr lang="pl-PL" sz="2800" dirty="0" smtClean="0"/>
              <a:t>wydał </a:t>
            </a:r>
            <a:r>
              <a:rPr lang="pl-PL" sz="2800" b="1" dirty="0" smtClean="0"/>
              <a:t>57 Informacji Starosty</a:t>
            </a:r>
            <a:r>
              <a:rPr lang="pl-PL" sz="2800" dirty="0" smtClean="0"/>
              <a:t> nt. możliwości zaspokojenia potrzeb kadrowych podmiotu powierzającego	wykonanie pracy cudzoziemcowi w oparciu o rejestr osób bezrobotnych i poszukujących pracy.</a:t>
            </a:r>
          </a:p>
          <a:p>
            <a:pPr algn="just">
              <a:defRPr/>
            </a:pPr>
            <a:endParaRPr lang="pl-PL" sz="2800" dirty="0" smtClean="0"/>
          </a:p>
          <a:p>
            <a:pPr algn="just">
              <a:defRPr/>
            </a:pPr>
            <a:endParaRPr lang="pl-PL" sz="2800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 smtClean="0">
                <a:solidFill>
                  <a:srgbClr val="7030A0"/>
                </a:solidFill>
              </a:rPr>
              <a:t>Ilość osób biorąca udział w poszczególnych formach aktywizacji </a:t>
            </a:r>
            <a:endParaRPr lang="pl-PL" sz="2800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endParaRPr lang="pl-PL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Szkolenia_________________   </a:t>
            </a:r>
            <a:r>
              <a:rPr lang="pl-PL" b="1" dirty="0" smtClean="0"/>
              <a:t>45</a:t>
            </a:r>
            <a:r>
              <a:rPr lang="pl-PL" dirty="0" smtClean="0"/>
              <a:t> osób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Prace interwencyjne_________  </a:t>
            </a:r>
            <a:r>
              <a:rPr lang="pl-PL" b="1" dirty="0" smtClean="0"/>
              <a:t>73</a:t>
            </a:r>
            <a:r>
              <a:rPr lang="pl-PL" dirty="0" smtClean="0"/>
              <a:t> osoby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Roboty publiczne___________   </a:t>
            </a:r>
            <a:r>
              <a:rPr lang="pl-PL" b="1" dirty="0" smtClean="0"/>
              <a:t>11 </a:t>
            </a:r>
            <a:r>
              <a:rPr lang="pl-PL" dirty="0" smtClean="0"/>
              <a:t>osób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Staże_____________________ </a:t>
            </a:r>
            <a:r>
              <a:rPr lang="pl-PL" b="1" dirty="0" smtClean="0"/>
              <a:t>219</a:t>
            </a:r>
            <a:r>
              <a:rPr lang="pl-PL" dirty="0" smtClean="0"/>
              <a:t> osób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Prace społecznie użyteczne____ </a:t>
            </a:r>
            <a:r>
              <a:rPr lang="pl-PL" b="1" dirty="0" smtClean="0"/>
              <a:t>19</a:t>
            </a:r>
            <a:r>
              <a:rPr lang="pl-PL" dirty="0" smtClean="0"/>
              <a:t> osób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Działalność gosp.____________ </a:t>
            </a:r>
            <a:r>
              <a:rPr lang="pl-PL" b="1" dirty="0" smtClean="0"/>
              <a:t>59</a:t>
            </a:r>
            <a:r>
              <a:rPr lang="pl-PL" dirty="0" smtClean="0"/>
              <a:t> osób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210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>
                <a:solidFill>
                  <a:srgbClr val="7030A0"/>
                </a:solidFill>
              </a:rPr>
              <a:t>Ilość osób biorąca udział w poszczególnych formach aktywizacji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endParaRPr lang="pl-PL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Refundacja </a:t>
            </a:r>
            <a:r>
              <a:rPr lang="pl-PL" dirty="0"/>
              <a:t>stanowiska </a:t>
            </a:r>
            <a:r>
              <a:rPr lang="pl-PL" dirty="0" smtClean="0"/>
              <a:t>pracy___ </a:t>
            </a:r>
            <a:r>
              <a:rPr lang="pl-PL" b="1" dirty="0" smtClean="0"/>
              <a:t>91</a:t>
            </a:r>
            <a:r>
              <a:rPr lang="pl-PL" dirty="0" smtClean="0"/>
              <a:t> osób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Dofinansowanie </a:t>
            </a:r>
            <a:r>
              <a:rPr lang="pl-PL" dirty="0" err="1" smtClean="0"/>
              <a:t>zatr</a:t>
            </a:r>
            <a:r>
              <a:rPr lang="pl-PL" dirty="0" smtClean="0"/>
              <a:t>. 50+______   </a:t>
            </a:r>
            <a:r>
              <a:rPr lang="pl-PL" b="1" dirty="0" smtClean="0"/>
              <a:t>8</a:t>
            </a:r>
            <a:r>
              <a:rPr lang="pl-PL" dirty="0" smtClean="0"/>
              <a:t> osób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Bon na zasiedlenie____________  </a:t>
            </a:r>
            <a:r>
              <a:rPr lang="pl-PL" b="1" dirty="0" smtClean="0"/>
              <a:t>9</a:t>
            </a:r>
            <a:r>
              <a:rPr lang="pl-PL" dirty="0" smtClean="0"/>
              <a:t> osób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smtClean="0"/>
              <a:t>Zatrudnienie osoby -30______ </a:t>
            </a:r>
            <a:r>
              <a:rPr lang="pl-PL" b="1" dirty="0" smtClean="0"/>
              <a:t>124</a:t>
            </a:r>
            <a:r>
              <a:rPr lang="pl-PL" dirty="0" smtClean="0"/>
              <a:t> osoby </a:t>
            </a:r>
          </a:p>
          <a:p>
            <a:pPr marL="0" indent="0"/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78922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140172"/>
          </a:xfrm>
        </p:spPr>
        <p:txBody>
          <a:bodyPr/>
          <a:lstStyle/>
          <a:p>
            <a:r>
              <a:rPr lang="pl-PL" sz="3200" b="1" dirty="0" smtClean="0"/>
              <a:t>Postępowanie administracyjne</a:t>
            </a:r>
          </a:p>
        </p:txBody>
      </p:sp>
      <p:sp>
        <p:nvSpPr>
          <p:cNvPr id="53250" name="Symbol zastępczy zawartości 2"/>
          <p:cNvSpPr>
            <a:spLocks noGrp="1"/>
          </p:cNvSpPr>
          <p:nvPr>
            <p:ph idx="1"/>
          </p:nvPr>
        </p:nvSpPr>
        <p:spPr>
          <a:xfrm>
            <a:off x="539750" y="1628775"/>
            <a:ext cx="8224838" cy="4521200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l-PL" sz="2400" dirty="0" smtClean="0"/>
              <a:t>Powiatowy Urząd Pracy w Kołobrzegu wystawił średnio miesięcznie </a:t>
            </a:r>
            <a:r>
              <a:rPr lang="pl-PL" sz="2400" b="1" dirty="0" smtClean="0"/>
              <a:t>1.967 decyzji administracyjnych</a:t>
            </a:r>
            <a:r>
              <a:rPr lang="pl-PL" sz="24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pl-PL" sz="2400" dirty="0"/>
              <a:t>złożono </a:t>
            </a:r>
            <a:r>
              <a:rPr lang="pl-PL" sz="2400" b="1" dirty="0"/>
              <a:t>67 </a:t>
            </a:r>
            <a:r>
              <a:rPr lang="pl-PL" sz="2400" b="1" dirty="0" err="1"/>
              <a:t>odwołań</a:t>
            </a:r>
            <a:r>
              <a:rPr lang="pl-PL" sz="2400" b="1" dirty="0"/>
              <a:t> </a:t>
            </a:r>
            <a:r>
              <a:rPr lang="pl-PL" sz="2400" dirty="0"/>
              <a:t>od </a:t>
            </a:r>
            <a:r>
              <a:rPr lang="pl-PL" sz="2400" dirty="0" smtClean="0"/>
              <a:t>decyzji Starosty </a:t>
            </a:r>
            <a:r>
              <a:rPr lang="pl-PL" sz="2400" dirty="0"/>
              <a:t>Kołobrzeskiego: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2400" dirty="0"/>
              <a:t>55 decyzji Wojewoda Zachodniopomorski utrzymał </a:t>
            </a:r>
            <a:r>
              <a:rPr lang="pl-PL" sz="2400" dirty="0" smtClean="0"/>
              <a:t>             w mocy;</a:t>
            </a:r>
            <a:endParaRPr lang="pl-PL" sz="2400" dirty="0"/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l-PL" sz="2400" dirty="0" smtClean="0"/>
              <a:t>6 </a:t>
            </a:r>
            <a:r>
              <a:rPr lang="pl-PL" sz="2400" dirty="0"/>
              <a:t>decyzji </a:t>
            </a:r>
            <a:r>
              <a:rPr lang="pl-PL" sz="2400" dirty="0" smtClean="0"/>
              <a:t>zostały </a:t>
            </a:r>
            <a:r>
              <a:rPr lang="pl-PL" sz="2400" dirty="0"/>
              <a:t>uchylonych przez Wojewodę </a:t>
            </a:r>
            <a:r>
              <a:rPr lang="pl-PL" sz="2400" dirty="0" smtClean="0"/>
              <a:t>Zachodniopomorskiego;</a:t>
            </a:r>
            <a:endParaRPr lang="pl-PL" sz="2400" dirty="0"/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l-PL" sz="2400" dirty="0" smtClean="0"/>
              <a:t>2 decyzje Wojewoda Zachodniopomorski uchylił                      i przekazał sprawę do ponownego rozparzenia;</a:t>
            </a:r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l-PL" sz="2400" dirty="0" smtClean="0"/>
              <a:t>4 </a:t>
            </a:r>
            <a:r>
              <a:rPr lang="pl-PL" sz="2400" dirty="0"/>
              <a:t>odwołania zostały wniesione po </a:t>
            </a:r>
            <a:r>
              <a:rPr lang="pl-PL" sz="2400" dirty="0" smtClean="0"/>
              <a:t>terminie;</a:t>
            </a:r>
            <a:endParaRPr lang="pl-PL" sz="2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l-PL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/>
              <a:t>Ś</a:t>
            </a:r>
            <a:r>
              <a:rPr lang="pl-PL" altLang="pl-PL" sz="2800" b="1" dirty="0" smtClean="0"/>
              <a:t>rodki wydatkowane przez PUP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w Kołobrzegu w 2016 r</a:t>
            </a:r>
            <a:r>
              <a:rPr lang="pl-PL" altLang="pl-PL" sz="2800" b="1" dirty="0" smtClean="0"/>
              <a:t>.</a:t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772816"/>
            <a:ext cx="8784976" cy="4453955"/>
          </a:xfrm>
        </p:spPr>
        <p:txBody>
          <a:bodyPr/>
          <a:lstStyle/>
          <a:p>
            <a:pPr marL="338138" indent="-338138" algn="just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Środki Funduszu Pracy i Europejskiego Funduszu Społecznego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5.587.412,71 zł</a:t>
            </a:r>
          </a:p>
          <a:p>
            <a:pPr marL="338138" indent="-338138" algn="just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wysokość </a:t>
            </a:r>
            <a:r>
              <a:rPr lang="pl-PL" altLang="pl-PL" sz="2800" dirty="0" smtClean="0">
                <a:solidFill>
                  <a:schemeClr val="tx1"/>
                </a:solidFill>
              </a:rPr>
              <a:t>wypłaconych zasiłków –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4.669.804,80 zł</a:t>
            </a: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bez świadczeń, finansowana z budżetu Wojewody/-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1.437.958,47 zł</a:t>
            </a:r>
            <a:endParaRPr lang="pl-PL" altLang="pl-PL" sz="2800" b="1" dirty="0" smtClean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pobierających świadczenie –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353.288,55</a:t>
            </a:r>
            <a:r>
              <a:rPr lang="pl-PL" altLang="pl-PL" sz="2800" dirty="0" smtClean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zł</a:t>
            </a:r>
          </a:p>
          <a:p>
            <a:pPr marL="338138" indent="-338138" algn="just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przeciętna liczba bezrobotnych, za które opłacono składkę zdrowotną w miesiącu 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2.142 osoby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467544" y="332656"/>
            <a:ext cx="8208912" cy="5328592"/>
          </a:xfrm>
        </p:spPr>
        <p:txBody>
          <a:bodyPr/>
          <a:lstStyle/>
          <a:p>
            <a:r>
              <a:rPr lang="pl-PL" dirty="0" smtClean="0"/>
              <a:t>	</a:t>
            </a:r>
          </a:p>
          <a:p>
            <a:pPr algn="ctr"/>
            <a:r>
              <a:rPr lang="pl-PL" sz="2800" dirty="0"/>
              <a:t>	</a:t>
            </a:r>
            <a:r>
              <a:rPr lang="pl-PL" sz="2800" b="1" i="1" dirty="0" smtClean="0">
                <a:solidFill>
                  <a:schemeClr val="accent6">
                    <a:lumMod val="75000"/>
                  </a:schemeClr>
                </a:solidFill>
              </a:rPr>
              <a:t>W </a:t>
            </a:r>
            <a:r>
              <a:rPr lang="pl-PL" sz="2800" b="1" i="1" dirty="0">
                <a:solidFill>
                  <a:schemeClr val="accent6">
                    <a:lumMod val="75000"/>
                  </a:schemeClr>
                </a:solidFill>
              </a:rPr>
              <a:t>dniu 23 stycznia </a:t>
            </a:r>
            <a:r>
              <a:rPr lang="pl-PL" sz="2800" b="1" i="1" dirty="0" smtClean="0">
                <a:solidFill>
                  <a:schemeClr val="accent6">
                    <a:lumMod val="75000"/>
                  </a:schemeClr>
                </a:solidFill>
              </a:rPr>
              <a:t>2017r</a:t>
            </a:r>
            <a:r>
              <a:rPr lang="pl-PL" sz="2800" b="1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pl-PL" sz="2800" b="1" i="1" dirty="0" smtClean="0">
                <a:solidFill>
                  <a:schemeClr val="accent6">
                    <a:lumMod val="75000"/>
                  </a:schemeClr>
                </a:solidFill>
              </a:rPr>
              <a:t>podczas uroczystej konferencji z okazji Pracownika Publicznych Służb Zatrudnienia </a:t>
            </a:r>
          </a:p>
          <a:p>
            <a:pPr algn="ctr"/>
            <a:r>
              <a:rPr lang="pl-PL" sz="2800" b="1" i="1" dirty="0" smtClean="0">
                <a:solidFill>
                  <a:schemeClr val="accent6">
                    <a:lumMod val="75000"/>
                  </a:schemeClr>
                </a:solidFill>
              </a:rPr>
              <a:t>Powiatowy Urząd </a:t>
            </a:r>
            <a:r>
              <a:rPr lang="pl-PL" sz="2800" b="1" i="1" dirty="0">
                <a:solidFill>
                  <a:schemeClr val="accent6">
                    <a:lumMod val="75000"/>
                  </a:schemeClr>
                </a:solidFill>
              </a:rPr>
              <a:t>Pracy </a:t>
            </a:r>
            <a:r>
              <a:rPr lang="pl-PL" sz="2800" b="1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800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b="1" i="1" dirty="0" smtClean="0">
                <a:solidFill>
                  <a:schemeClr val="accent6">
                    <a:lumMod val="75000"/>
                  </a:schemeClr>
                </a:solidFill>
              </a:rPr>
              <a:t>w </a:t>
            </a:r>
            <a:r>
              <a:rPr lang="pl-PL" sz="2800" b="1" i="1" dirty="0">
                <a:solidFill>
                  <a:schemeClr val="accent6">
                    <a:lumMod val="75000"/>
                  </a:schemeClr>
                </a:solidFill>
              </a:rPr>
              <a:t>Kołobrzegu </a:t>
            </a:r>
            <a:endParaRPr lang="pl-PL" sz="2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pl-PL" sz="2800" b="1" i="1" dirty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pl-PL" sz="2800" b="1" i="1" dirty="0" smtClean="0">
                <a:solidFill>
                  <a:schemeClr val="accent6">
                    <a:lumMod val="75000"/>
                  </a:schemeClr>
                </a:solidFill>
              </a:rPr>
              <a:t>trzymał wyróżnienie Ministra Rodziny, Pracy               i Polityki Społecznej</a:t>
            </a:r>
          </a:p>
          <a:p>
            <a:pPr algn="ctr"/>
            <a:r>
              <a:rPr lang="pl-PL" sz="2800" b="1" i="1" dirty="0" smtClean="0">
                <a:solidFill>
                  <a:schemeClr val="accent6">
                    <a:lumMod val="75000"/>
                  </a:schemeClr>
                </a:solidFill>
              </a:rPr>
              <a:t>za </a:t>
            </a:r>
            <a:r>
              <a:rPr lang="pl-PL" sz="2800" b="1" i="1" dirty="0">
                <a:solidFill>
                  <a:schemeClr val="accent6">
                    <a:lumMod val="75000"/>
                  </a:schemeClr>
                </a:solidFill>
              </a:rPr>
              <a:t>najwyższą skuteczność działań aktywizacyjnych podejmowanych wobec osób bezrobotnych w całym województwie zachodniopomorskim.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4030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967" y="332656"/>
            <a:ext cx="4016257" cy="629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3952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476672"/>
            <a:ext cx="8224838" cy="5760640"/>
          </a:xfrm>
        </p:spPr>
        <p:txBody>
          <a:bodyPr/>
          <a:lstStyle/>
          <a:p>
            <a:pPr algn="ctr"/>
            <a:r>
              <a:rPr lang="pl-PL" dirty="0" smtClean="0"/>
              <a:t> 	</a:t>
            </a:r>
            <a:r>
              <a:rPr lang="pl-PL" b="1" dirty="0" smtClean="0"/>
              <a:t>Powiatowy Urząd Pracy w Kołobrzegu</a:t>
            </a:r>
          </a:p>
          <a:p>
            <a:pPr algn="ctr"/>
            <a:r>
              <a:rPr lang="pl-PL" b="1" dirty="0">
                <a:solidFill>
                  <a:schemeClr val="accent4"/>
                </a:solidFill>
              </a:rPr>
              <a:t>17 marca </a:t>
            </a:r>
            <a:r>
              <a:rPr lang="pl-PL" b="1" dirty="0" smtClean="0">
                <a:solidFill>
                  <a:schemeClr val="accent4"/>
                </a:solidFill>
              </a:rPr>
              <a:t>2017r. </a:t>
            </a:r>
            <a:r>
              <a:rPr lang="pl-PL" b="1" dirty="0" smtClean="0"/>
              <a:t>organizuje</a:t>
            </a:r>
          </a:p>
          <a:p>
            <a:pPr algn="ctr"/>
            <a:r>
              <a:rPr lang="pl-PL" dirty="0" smtClean="0"/>
              <a:t> </a:t>
            </a:r>
          </a:p>
          <a:p>
            <a:pPr algn="ctr"/>
            <a:r>
              <a:rPr lang="pl-PL" sz="4800" i="1" dirty="0" smtClean="0">
                <a:solidFill>
                  <a:srgbClr val="00B050"/>
                </a:solidFill>
              </a:rPr>
              <a:t>TARGI PRACY </a:t>
            </a:r>
          </a:p>
          <a:p>
            <a:pPr algn="ctr"/>
            <a:r>
              <a:rPr lang="pl-PL" sz="4800" i="1" dirty="0" smtClean="0">
                <a:solidFill>
                  <a:srgbClr val="00B050"/>
                </a:solidFill>
              </a:rPr>
              <a:t>I PRZEDSIĘBIORCZOŚCI</a:t>
            </a:r>
            <a:r>
              <a:rPr lang="pl-PL" dirty="0" smtClean="0">
                <a:solidFill>
                  <a:schemeClr val="accent4"/>
                </a:solidFill>
              </a:rPr>
              <a:t> </a:t>
            </a:r>
          </a:p>
          <a:p>
            <a:pPr algn="ctr"/>
            <a:r>
              <a:rPr lang="pl-PL" b="1" i="1" dirty="0" smtClean="0">
                <a:solidFill>
                  <a:schemeClr val="accent4"/>
                </a:solidFill>
              </a:rPr>
              <a:t>godz. 9:00</a:t>
            </a:r>
          </a:p>
          <a:p>
            <a:pPr algn="ctr"/>
            <a:r>
              <a:rPr lang="pl-PL" b="1" i="1" dirty="0" smtClean="0">
                <a:solidFill>
                  <a:schemeClr val="accent4"/>
                </a:solidFill>
              </a:rPr>
              <a:t>Hala Milenium</a:t>
            </a:r>
          </a:p>
          <a:p>
            <a:pPr algn="ctr"/>
            <a:endParaRPr lang="pl-PL" dirty="0" smtClean="0">
              <a:solidFill>
                <a:schemeClr val="accent4"/>
              </a:solidFill>
            </a:endParaRPr>
          </a:p>
          <a:p>
            <a:pPr algn="ctr"/>
            <a:r>
              <a:rPr lang="pl-PL" dirty="0" smtClean="0">
                <a:solidFill>
                  <a:srgbClr val="7030A0"/>
                </a:solidFill>
                <a:latin typeface="AR BLANCA" panose="02000000000000000000" pitchFamily="2" charset="0"/>
              </a:rPr>
              <a:t>SERDECZNIE ZAPRASZAMY</a:t>
            </a:r>
          </a:p>
        </p:txBody>
      </p:sp>
    </p:spTree>
    <p:extLst>
      <p:ext uri="{BB962C8B-B14F-4D97-AF65-F5344CB8AC3E}">
        <p14:creationId xmlns:p14="http://schemas.microsoft.com/office/powerpoint/2010/main" val="3932586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http://kolobrzeg.praca.gov.pl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73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/>
              <a:t/>
            </a:r>
            <a:br>
              <a:rPr lang="pl-PL" altLang="pl-PL" sz="2800" b="1" dirty="0"/>
            </a:br>
            <a:r>
              <a:rPr lang="pl-PL" altLang="pl-PL" sz="2800" b="1" dirty="0" smtClean="0"/>
              <a:t>Bezrobocie w latach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 2010 - 2016</a:t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279192"/>
              </p:ext>
            </p:extLst>
          </p:nvPr>
        </p:nvGraphicFramePr>
        <p:xfrm>
          <a:off x="827088" y="1412776"/>
          <a:ext cx="7777360" cy="4498482"/>
        </p:xfrm>
        <a:graphic>
          <a:graphicData uri="http://schemas.openxmlformats.org/drawingml/2006/table">
            <a:tbl>
              <a:tblPr/>
              <a:tblGrid>
                <a:gridCol w="1512664"/>
                <a:gridCol w="1728192"/>
                <a:gridCol w="1440160"/>
                <a:gridCol w="1440160"/>
                <a:gridCol w="1656184"/>
              </a:tblGrid>
              <a:tr h="407386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rok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Liczba osób bezrobotnych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grudzień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2010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3.680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12,4%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endParaRPr kumimoji="0" lang="pl-PL" altLang="pl-P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17,8%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endParaRPr kumimoji="0" lang="pl-PL" altLang="pl-P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grudzień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2011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3.507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12,3%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12,5%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17,6%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grudzień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2012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3.308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18,2%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grudzień 2013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3.673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13,1%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1804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r>
              <a:rPr lang="pl-PL" altLang="pl-PL" sz="2800" b="1" dirty="0" smtClean="0"/>
              <a:t>Bezrobocie w latach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2010 - 2016 </a:t>
            </a:r>
            <a:br>
              <a:rPr lang="pl-PL" altLang="pl-PL" sz="2800" b="1" dirty="0" smtClean="0"/>
            </a:br>
            <a:endParaRPr lang="pl-PL" altLang="pl-PL" sz="2000" b="1" dirty="0" smtClean="0"/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418616"/>
              </p:ext>
            </p:extLst>
          </p:nvPr>
        </p:nvGraphicFramePr>
        <p:xfrm>
          <a:off x="827088" y="1412776"/>
          <a:ext cx="7777163" cy="3773514"/>
        </p:xfrm>
        <a:graphic>
          <a:graphicData uri="http://schemas.openxmlformats.org/drawingml/2006/table">
            <a:tbl>
              <a:tblPr/>
              <a:tblGrid>
                <a:gridCol w="1461844"/>
                <a:gridCol w="1851020"/>
                <a:gridCol w="1512168"/>
                <a:gridCol w="1368152"/>
                <a:gridCol w="1583979"/>
              </a:tblGrid>
              <a:tr h="407386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rok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Liczba osób bezrobotnych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grudzień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3.208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11,6%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11,4%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15,5%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grudzień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2.490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8,9%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9,7%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endParaRPr kumimoji="0" lang="pl-PL" altLang="pl-P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endParaRPr kumimoji="0" lang="pl-PL" altLang="pl-P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grudzień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2.212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8,3%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dirty="0" smtClean="0"/>
              <a:t>Stopa bezrobocia 2010-2016</a:t>
            </a:r>
            <a:endParaRPr lang="pl-PL" sz="3600" dirty="0"/>
          </a:p>
        </p:txBody>
      </p:sp>
      <p:graphicFrame>
        <p:nvGraphicFramePr>
          <p:cNvPr id="5" name="Symbol zastępczy tabeli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068540022"/>
              </p:ext>
            </p:extLst>
          </p:nvPr>
        </p:nvGraphicFramePr>
        <p:xfrm>
          <a:off x="467544" y="1124744"/>
          <a:ext cx="8496944" cy="502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5092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</a:t>
            </a:r>
            <a:r>
              <a:rPr lang="pl-PL" altLang="pl-PL" sz="2400" b="1" u="sng" dirty="0" smtClean="0"/>
              <a:t>31.12.2016r</a:t>
            </a:r>
            <a:r>
              <a:rPr lang="pl-PL" altLang="pl-PL" sz="2400" dirty="0" smtClean="0"/>
              <a:t>. zarejestrowanych było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2.212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w tym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1.188</a:t>
            </a:r>
            <a:r>
              <a:rPr lang="pl-PL" altLang="pl-PL" sz="2400" dirty="0" smtClean="0">
                <a:solidFill>
                  <a:schemeClr val="tx1"/>
                </a:solidFill>
              </a:rPr>
              <a:t> kobiet 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31.12.2015 r. zarejestrowanych było 2490</a:t>
            </a:r>
            <a:r>
              <a:rPr lang="pl-PL" altLang="pl-PL" sz="2400" i="1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nastąpił spadek o</a:t>
            </a: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278 osób</a:t>
            </a:r>
            <a:r>
              <a:rPr lang="pl-PL" altLang="pl-PL" sz="2400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1.850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tj. 84% ogółu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83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107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(5% ogółu) stanowiły osoby niepełnosprawne;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26876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Bezrobotni będący w szczególnej sytuacji na rynku pracy na dzień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31.12.2016r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548 osób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925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– </a:t>
            </a:r>
            <a:r>
              <a:rPr lang="pl-PL" altLang="pl-PL" sz="1800" dirty="0" smtClean="0"/>
              <a:t>737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393 osoby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- 107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93107"/>
              </p:ext>
            </p:extLst>
          </p:nvPr>
        </p:nvGraphicFramePr>
        <p:xfrm>
          <a:off x="376238" y="2946400"/>
          <a:ext cx="6765925" cy="394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4" name="Wykres" r:id="rId4" imgW="4533723" imgH="2636457" progId="MSGraph.Chart.8">
                  <p:embed followColorScheme="full"/>
                </p:oleObj>
              </mc:Choice>
              <mc:Fallback>
                <p:oleObj name="Wykres" r:id="rId4" imgW="4533723" imgH="2636457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8" y="2946400"/>
                        <a:ext cx="6765925" cy="3941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endParaRPr lang="pl-PL" dirty="0" smtClean="0"/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 –  55 </a:t>
            </a:r>
            <a:r>
              <a:rPr lang="pl-PL" b="1" dirty="0" smtClean="0"/>
              <a:t>osób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 </a:t>
            </a:r>
            <a:r>
              <a:rPr lang="pl-PL" dirty="0" smtClean="0"/>
              <a:t>1.406 </a:t>
            </a:r>
            <a:r>
              <a:rPr lang="pl-PL" b="1" dirty="0" smtClean="0"/>
              <a:t>osób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–  609 </a:t>
            </a:r>
            <a:r>
              <a:rPr lang="pl-PL" b="1" dirty="0" smtClean="0"/>
              <a:t>osób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W 2016r. w Powiecie Kołobrzeskim pracę 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>
                <a:solidFill>
                  <a:schemeClr val="tx1"/>
                </a:solidFill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</a:rPr>
              <a:t>  podjęło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2.460 </a:t>
            </a:r>
            <a:r>
              <a:rPr lang="pl-PL" altLang="pl-PL" sz="2800" dirty="0" smtClean="0">
                <a:solidFill>
                  <a:schemeClr val="tx1"/>
                </a:solidFill>
              </a:rPr>
              <a:t>osób bezrobotnych,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1.958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502 osoby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  <p:extLst>
      <p:ext uri="{BB962C8B-B14F-4D97-AF65-F5344CB8AC3E}">
        <p14:creationId xmlns:p14="http://schemas.microsoft.com/office/powerpoint/2010/main" val="680274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404664"/>
            <a:ext cx="8086725" cy="10081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dirty="0" smtClean="0"/>
              <a:t>Współpraca z pracodawcami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>
                <a:solidFill>
                  <a:schemeClr val="tx1"/>
                </a:solidFill>
              </a:rPr>
              <a:t>	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W 2016r. do Powiatowego Urzędu Pracy </a:t>
            </a:r>
            <a:br>
              <a:rPr lang="pl-PL" altLang="pl-PL" sz="2800" b="1" dirty="0" smtClean="0">
                <a:solidFill>
                  <a:schemeClr val="tx1"/>
                </a:solidFill>
              </a:rPr>
            </a:br>
            <a:r>
              <a:rPr lang="pl-PL" altLang="pl-PL" sz="2800" b="1" dirty="0" smtClean="0">
                <a:solidFill>
                  <a:schemeClr val="tx1"/>
                </a:solidFill>
              </a:rPr>
              <a:t>w  Kołobrzegu </a:t>
            </a:r>
            <a:r>
              <a:rPr lang="pl-PL" altLang="pl-PL" sz="2800" dirty="0" smtClean="0">
                <a:solidFill>
                  <a:schemeClr val="tx1"/>
                </a:solidFill>
              </a:rPr>
              <a:t>wpłynęło:</a:t>
            </a:r>
          </a:p>
          <a:p>
            <a:pPr marL="457200" indent="-457200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2.404</a:t>
            </a:r>
            <a:r>
              <a:rPr lang="pl-PL" altLang="pl-PL" sz="2800" dirty="0" smtClean="0">
                <a:solidFill>
                  <a:schemeClr val="tx1"/>
                </a:solidFill>
              </a:rPr>
              <a:t> ofert pracy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pl-PL" sz="2800" dirty="0" smtClean="0"/>
              <a:t> </a:t>
            </a:r>
            <a:r>
              <a:rPr lang="pl-PL" sz="2800" b="1" dirty="0" smtClean="0"/>
              <a:t>2.037 </a:t>
            </a:r>
            <a:r>
              <a:rPr lang="pl-PL" sz="2800" dirty="0" smtClean="0"/>
              <a:t>oświadczeń </a:t>
            </a:r>
            <a:r>
              <a:rPr lang="pl-PL" sz="2800" dirty="0"/>
              <a:t>o zamiarze powierzenia wykonywania pracy obywatelowi Republiki Armenii, Republiki </a:t>
            </a:r>
            <a:r>
              <a:rPr lang="pl-PL" sz="2800" dirty="0" smtClean="0"/>
              <a:t>Białorusi, </a:t>
            </a:r>
            <a:r>
              <a:rPr lang="pl-PL" sz="2800" dirty="0"/>
              <a:t>Republiki Gruzji, Republiki Mołdowy, Federacji Rosyjskiej lub </a:t>
            </a:r>
            <a:r>
              <a:rPr lang="pl-PL" sz="2800" dirty="0" smtClean="0"/>
              <a:t>Ukrainy (o </a:t>
            </a:r>
            <a:r>
              <a:rPr lang="pl-PL" sz="2800" b="1" dirty="0" smtClean="0"/>
              <a:t>1.344 </a:t>
            </a:r>
            <a:r>
              <a:rPr lang="pl-PL" sz="2800" dirty="0" smtClean="0"/>
              <a:t>oświadczeń </a:t>
            </a:r>
            <a:r>
              <a:rPr lang="pl-PL" sz="2800" dirty="0"/>
              <a:t>więcej niż </a:t>
            </a:r>
            <a:r>
              <a:rPr lang="pl-PL" sz="2800" dirty="0" smtClean="0"/>
              <a:t>                 w 2015r</a:t>
            </a:r>
            <a:r>
              <a:rPr lang="pl-PL" sz="2800" dirty="0" smtClean="0"/>
              <a:t>.)</a:t>
            </a:r>
            <a:endParaRPr lang="pl-PL" sz="2800" dirty="0"/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5715</TotalTime>
  <Words>511</Words>
  <Application>Microsoft Office PowerPoint</Application>
  <PresentationFormat>Pokaz na ekranie (4:3)</PresentationFormat>
  <Paragraphs>150</Paragraphs>
  <Slides>18</Slides>
  <Notes>9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18</vt:i4>
      </vt:variant>
    </vt:vector>
  </HeadingPairs>
  <TitlesOfParts>
    <vt:vector size="21" baseType="lpstr">
      <vt:lpstr>Projekt domyślny</vt:lpstr>
      <vt:lpstr>Microsoft Word Picture</vt:lpstr>
      <vt:lpstr>Microsoft Graph Chart</vt:lpstr>
      <vt:lpstr>Powiatowy Urząd Pracy  w Kołobrzegu</vt:lpstr>
      <vt:lpstr> Bezrobocie w latach  2010 - 2016 </vt:lpstr>
      <vt:lpstr> Bezrobocie w latach 2010 - 2016  </vt:lpstr>
      <vt:lpstr>Stopa bezrobocia 2010-2016</vt:lpstr>
      <vt:lpstr>    Liczba zarejestrowanych osób</vt:lpstr>
      <vt:lpstr>Bezrobotni będący w szczególnej sytuacji na rynku pracy na dzień 31.12.2016r.</vt:lpstr>
      <vt:lpstr>Ilość osób w podziale na poszczególne profile pomocy</vt:lpstr>
      <vt:lpstr>Podjęcia pracy</vt:lpstr>
      <vt:lpstr>Współpraca z pracodawcami </vt:lpstr>
      <vt:lpstr> Współpraca z pracodawcami - c.d.</vt:lpstr>
      <vt:lpstr>Ilość osób biorąca udział w poszczególnych formach aktywizacji </vt:lpstr>
      <vt:lpstr>Ilość osób biorąca udział w poszczególnych formach aktywizacji</vt:lpstr>
      <vt:lpstr>Postępowanie administracyjne</vt:lpstr>
      <vt:lpstr>Środki wydatkowane przez PUP  w Kołobrzegu w 2016 r. 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lenovo</cp:lastModifiedBy>
  <cp:revision>471</cp:revision>
  <cp:lastPrinted>2017-02-28T08:02:59Z</cp:lastPrinted>
  <dcterms:created xsi:type="dcterms:W3CDTF">2009-09-25T08:36:06Z</dcterms:created>
  <dcterms:modified xsi:type="dcterms:W3CDTF">2017-02-28T09:22:20Z</dcterms:modified>
</cp:coreProperties>
</file>