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318" r:id="rId4"/>
    <p:sldId id="319" r:id="rId5"/>
    <p:sldId id="320" r:id="rId6"/>
    <p:sldId id="322" r:id="rId7"/>
    <p:sldId id="323" r:id="rId8"/>
    <p:sldId id="259" r:id="rId9"/>
    <p:sldId id="261" r:id="rId10"/>
    <p:sldId id="293" r:id="rId11"/>
    <p:sldId id="264" r:id="rId12"/>
    <p:sldId id="265" r:id="rId13"/>
    <p:sldId id="294" r:id="rId14"/>
    <p:sldId id="306" r:id="rId15"/>
    <p:sldId id="307" r:id="rId16"/>
    <p:sldId id="266" r:id="rId17"/>
    <p:sldId id="302" r:id="rId18"/>
    <p:sldId id="303" r:id="rId19"/>
    <p:sldId id="268" r:id="rId20"/>
    <p:sldId id="270" r:id="rId21"/>
    <p:sldId id="271" r:id="rId22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30" y="3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5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4B1DEED1-1BC9-449F-9BAD-1E3A3372C6D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20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30.11.2016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5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Na dzień 30.11.2016r. zarejestrowane osoby ze statusem bezrobotnego, o ustalonym profilu: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dirty="0"/>
              <a:t> </a:t>
            </a:r>
            <a:r>
              <a:rPr lang="pl-PL" dirty="0" smtClean="0"/>
              <a:t>52 </a:t>
            </a:r>
            <a:r>
              <a:rPr lang="pl-PL" b="1" dirty="0" smtClean="0"/>
              <a:t>osoby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1375 </a:t>
            </a:r>
            <a:r>
              <a:rPr lang="pl-PL" b="1" dirty="0" smtClean="0"/>
              <a:t>osób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</a:t>
            </a:r>
            <a:r>
              <a:rPr lang="pl-PL" dirty="0"/>
              <a:t>– </a:t>
            </a:r>
            <a:r>
              <a:rPr lang="pl-PL" dirty="0" smtClean="0"/>
              <a:t>630 </a:t>
            </a:r>
            <a:r>
              <a:rPr lang="pl-PL" b="1" dirty="0" smtClean="0"/>
              <a:t>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Od 01.01.2016r. do Powiatowego Urzędu Pracy w  Kołobrzegu </a:t>
            </a:r>
            <a:r>
              <a:rPr lang="pl-PL" altLang="pl-PL" sz="2800" dirty="0" smtClean="0">
                <a:solidFill>
                  <a:schemeClr val="tx1"/>
                </a:solidFill>
              </a:rPr>
              <a:t>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2.397 ofert pracy</a:t>
            </a:r>
            <a:r>
              <a:rPr lang="pl-PL" altLang="pl-PL" sz="2800" dirty="0" smtClean="0">
                <a:solidFill>
                  <a:schemeClr val="tx1"/>
                </a:solidFill>
              </a:rPr>
              <a:t>. Najwięcej wolnych miejsc pracy wykazano w takich zawodach jak:</a:t>
            </a:r>
            <a:r>
              <a:rPr lang="pl-PL" altLang="pl-PL" sz="2800" dirty="0" smtClean="0">
                <a:solidFill>
                  <a:schemeClr val="accent2"/>
                </a:solidFill>
              </a:rPr>
              <a:t>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pomoc kuchenna (125 ofert, 155 miejsc pracy)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</a:rPr>
              <a:t>elner (125 ofert, 183 miejsca pracy)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okojowa (89 ofert, 137 miejsc pracy)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r</a:t>
            </a:r>
            <a:r>
              <a:rPr lang="pl-PL" altLang="pl-PL" sz="2400" dirty="0" smtClean="0">
                <a:solidFill>
                  <a:schemeClr val="tx1"/>
                </a:solidFill>
              </a:rPr>
              <a:t>ecepcjonista hotelowy (72 oferty, 80 miejsc pracy)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rzetwórca ryb (20 ofert, 58 miejsc pracy)</a:t>
            </a: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28575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 smtClean="0">
                <a:solidFill>
                  <a:schemeClr val="tx1"/>
                </a:solidFill>
              </a:rPr>
              <a:t>  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>
                <a:solidFill>
                  <a:schemeClr val="tx1"/>
                </a:solidFill>
              </a:rPr>
              <a:t> </a:t>
            </a:r>
            <a:r>
              <a:rPr lang="pl-PL" altLang="pl-PL" dirty="0" smtClean="0">
                <a:solidFill>
                  <a:schemeClr val="tx1"/>
                </a:solidFill>
              </a:rPr>
              <a:t>  Od stycznia 2016 r. zorganizowaliśmy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b="1" dirty="0">
                <a:solidFill>
                  <a:schemeClr val="tx1"/>
                </a:solidFill>
              </a:rPr>
              <a:t> </a:t>
            </a:r>
            <a:r>
              <a:rPr lang="pl-PL" altLang="pl-PL" b="1" dirty="0" smtClean="0">
                <a:solidFill>
                  <a:schemeClr val="tx1"/>
                </a:solidFill>
              </a:rPr>
              <a:t>  </a:t>
            </a:r>
            <a:r>
              <a:rPr lang="pl-PL" altLang="pl-PL" b="1" u="sng" dirty="0" smtClean="0">
                <a:solidFill>
                  <a:schemeClr val="tx1"/>
                </a:solidFill>
              </a:rPr>
              <a:t>10 giełd 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asystentka stomatologiczna,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kelner,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pracownik ochrony,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racownik przygotowujący posiłki fast-food,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racownik obróbki ryb,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sprzątacz hal produkcyjnych,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smtClean="0"/>
              <a:t>Współpraca z pracodawcami - c.d.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48130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endParaRPr lang="pl-PL" sz="2800" dirty="0" smtClean="0"/>
          </a:p>
          <a:p>
            <a:pPr marL="0" indent="0" eaLnBrk="1" hangingPunct="1"/>
            <a:r>
              <a:rPr lang="pl-PL" sz="2800" dirty="0" smtClean="0"/>
              <a:t>Łącznie na  giełdy:  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otrzymało wezwania: </a:t>
            </a:r>
            <a:r>
              <a:rPr lang="pl-PL" sz="2800" b="1" dirty="0" smtClean="0"/>
              <a:t>229 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stawiło się </a:t>
            </a:r>
            <a:r>
              <a:rPr lang="pl-PL" sz="2800" b="1" dirty="0" smtClean="0"/>
              <a:t>145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nie stawiły się </a:t>
            </a:r>
            <a:r>
              <a:rPr lang="pl-PL" sz="2800" b="1" dirty="0" smtClean="0"/>
              <a:t>84</a:t>
            </a:r>
            <a:r>
              <a:rPr lang="pl-PL" sz="2800" dirty="0" smtClean="0"/>
              <a:t> </a:t>
            </a:r>
            <a:r>
              <a:rPr lang="pl-PL" sz="2800" b="1" dirty="0" smtClean="0"/>
              <a:t>osoby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</a:t>
            </a:r>
            <a:r>
              <a:rPr lang="pl-PL" sz="2800" dirty="0" err="1" smtClean="0"/>
              <a:t>odmowiło</a:t>
            </a:r>
            <a:r>
              <a:rPr lang="pl-PL" sz="2800" dirty="0" smtClean="0"/>
              <a:t> podjęcia pracy </a:t>
            </a:r>
            <a:r>
              <a:rPr lang="pl-PL" sz="2800" b="1" dirty="0" smtClean="0"/>
              <a:t>46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>
                <a:solidFill>
                  <a:schemeClr val="tx1"/>
                </a:solidFill>
              </a:rPr>
              <a:t> pracę podjęło </a:t>
            </a:r>
            <a:r>
              <a:rPr lang="pl-PL" sz="2800" b="1" dirty="0" smtClean="0">
                <a:solidFill>
                  <a:schemeClr val="tx1"/>
                </a:solidFill>
              </a:rPr>
              <a:t>5 osób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pl-PL" sz="2800" dirty="0" smtClean="0"/>
              <a:t>Od 01.01.2016r. </a:t>
            </a:r>
            <a:r>
              <a:rPr lang="pl-PL" sz="2800" dirty="0"/>
              <a:t>d</a:t>
            </a:r>
            <a:r>
              <a:rPr lang="pl-PL" sz="2800" dirty="0" smtClean="0"/>
              <a:t>o 31.11.2016r. do Powiatowego Urzędu Pracy w Kołobrzegu wpłynęło </a:t>
            </a:r>
            <a:r>
              <a:rPr lang="pl-PL" sz="2800" b="1" dirty="0" smtClean="0"/>
              <a:t>1.945 </a:t>
            </a:r>
            <a:r>
              <a:rPr lang="pl-PL" sz="2800" dirty="0" smtClean="0"/>
              <a:t>oświadczeń o zamiarze powierzenia wykonywania pracy obywatelowi Republiki Armenii, Republiki Białorusi, Republiki Gruzji, Republiki Mołdowy, Federacji Rosyjskiej lub Ukrainy. </a:t>
            </a:r>
            <a:endParaRPr lang="pl-PL" sz="2800" u="sng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/>
            </a:r>
            <a:br>
              <a:rPr lang="pl-PL" smtClean="0"/>
            </a:br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pl-PL" sz="2800" dirty="0" smtClean="0"/>
              <a:t>   Od </a:t>
            </a:r>
            <a:r>
              <a:rPr lang="pl-PL" sz="2800" dirty="0"/>
              <a:t>stycznia do </a:t>
            </a:r>
            <a:r>
              <a:rPr lang="pl-PL" sz="2800" dirty="0" smtClean="0"/>
              <a:t>listopada 2016r</a:t>
            </a:r>
            <a:r>
              <a:rPr lang="pl-PL" sz="2800" dirty="0"/>
              <a:t>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endParaRPr lang="pl-PL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 smtClean="0"/>
              <a:t>wydał </a:t>
            </a:r>
            <a:r>
              <a:rPr lang="pl-PL" sz="2800" b="1" dirty="0" smtClean="0"/>
              <a:t>53</a:t>
            </a:r>
            <a:r>
              <a:rPr lang="pl-PL" sz="2800" dirty="0" smtClean="0"/>
              <a:t> Informacje </a:t>
            </a:r>
            <a:r>
              <a:rPr lang="pl-PL" sz="2800" dirty="0"/>
              <a:t>Starosty nt. możliwości </a:t>
            </a:r>
            <a:r>
              <a:rPr lang="pl-PL" sz="2800" dirty="0" smtClean="0"/>
              <a:t>   zaspokojenia </a:t>
            </a:r>
            <a:r>
              <a:rPr lang="pl-PL" sz="2800" dirty="0"/>
              <a:t>potrzeb </a:t>
            </a:r>
            <a:r>
              <a:rPr lang="pl-PL" sz="2800" dirty="0" smtClean="0"/>
              <a:t>kadrowych </a:t>
            </a:r>
            <a:r>
              <a:rPr lang="pl-PL" sz="2800" dirty="0"/>
              <a:t>podmiotu </a:t>
            </a:r>
            <a:r>
              <a:rPr lang="pl-PL" sz="2800" dirty="0" smtClean="0"/>
              <a:t>powierzającego	wykonanie	pracy cudzoziemcowi </a:t>
            </a:r>
            <a:r>
              <a:rPr lang="pl-PL" sz="2800" dirty="0"/>
              <a:t>w oparciu o rejestr osób bezrobotnych i </a:t>
            </a:r>
            <a:r>
              <a:rPr lang="pl-PL" sz="2800" dirty="0" smtClean="0"/>
              <a:t>poszukujących pracy.</a:t>
            </a:r>
            <a:endParaRPr lang="pl-PL" sz="2800" dirty="0"/>
          </a:p>
          <a:p>
            <a:pPr algn="just">
              <a:defRPr/>
            </a:pPr>
            <a:endParaRPr lang="pl-PL" sz="2800" dirty="0" smtClean="0"/>
          </a:p>
          <a:p>
            <a:pPr algn="just">
              <a:defRPr/>
            </a:pPr>
            <a:endParaRPr lang="pl-PL" sz="2800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01.01.2016r. do  30.11.2016 r.  w Powiecie Kołobrzeskim pracę podjęło 2.263 osób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1.805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458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Powiatowy Urząd Pracy w Kołobrzegu przeprowadził od stycznia do listopada 2016 r.</a:t>
            </a:r>
          </a:p>
        </p:txBody>
      </p:sp>
      <p:sp>
        <p:nvSpPr>
          <p:cNvPr id="5529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dirty="0" smtClean="0"/>
              <a:t>Grupowe porady zawodowe</a:t>
            </a:r>
            <a:r>
              <a:rPr lang="pl-PL" sz="2400" b="1" dirty="0" smtClean="0"/>
              <a:t> -  15 spotkań:</a:t>
            </a:r>
          </a:p>
          <a:p>
            <a:r>
              <a:rPr lang="pl-PL" sz="2400" dirty="0" smtClean="0"/>
              <a:t>- „Dokumenty aplikacyjne kluczem do sukcesu na rynku pracy”</a:t>
            </a:r>
          </a:p>
          <a:p>
            <a:r>
              <a:rPr lang="pl-PL" sz="2400" dirty="0" smtClean="0"/>
              <a:t>- „Moje dokumenty aplikacyjne moją wizytówką – życiorys </a:t>
            </a:r>
            <a:br>
              <a:rPr lang="pl-PL" sz="2400" dirty="0" smtClean="0"/>
            </a:br>
            <a:r>
              <a:rPr lang="pl-PL" sz="2400" dirty="0" smtClean="0"/>
              <a:t>i list motywacyjny kluczem do sukcesu w znalezieniu pracy”</a:t>
            </a:r>
          </a:p>
          <a:p>
            <a:r>
              <a:rPr lang="pl-PL" sz="2400" dirty="0" smtClean="0"/>
              <a:t>- „Jak przygotować się i odnieść sukces na rozmowie kwalifikacyjnej” </a:t>
            </a:r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 Powiatowy Urząd Pracy w Kołobrzegu przeprowadził od stycznia do listopada 2016 r.</a:t>
            </a:r>
          </a:p>
        </p:txBody>
      </p:sp>
      <p:sp>
        <p:nvSpPr>
          <p:cNvPr id="56322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628775"/>
            <a:ext cx="8224837" cy="4521200"/>
          </a:xfrm>
        </p:spPr>
        <p:txBody>
          <a:bodyPr/>
          <a:lstStyle/>
          <a:p>
            <a:r>
              <a:rPr lang="pl-PL" sz="2400" b="1" u="sng" dirty="0" smtClean="0"/>
              <a:t>Grupowe informacje zawodowe </a:t>
            </a:r>
            <a:r>
              <a:rPr lang="pl-PL" sz="2400" b="1" dirty="0" smtClean="0"/>
              <a:t>– 15 spotkań</a:t>
            </a:r>
          </a:p>
          <a:p>
            <a:pPr algn="just"/>
            <a:r>
              <a:rPr lang="pl-PL" sz="2400" dirty="0" smtClean="0"/>
              <a:t>  „Usługi i instrumenty rynku pracy służące aktywizacji zawodowej osób bezrobotnych”</a:t>
            </a:r>
          </a:p>
          <a:p>
            <a:pPr algn="just"/>
            <a:r>
              <a:rPr lang="pl-PL" sz="2400" dirty="0" smtClean="0"/>
              <a:t> „Usługi i instrumenty rynku pracy realizowane w 2016 r. przez Powiatowy Urząd Pracy w Kołobrzegu </a:t>
            </a:r>
            <a:br>
              <a:rPr lang="pl-PL" sz="2400" dirty="0" smtClean="0"/>
            </a:br>
            <a:r>
              <a:rPr lang="pl-PL" sz="2400" dirty="0" smtClean="0"/>
              <a:t>– informacja dla osób bezrobotnych i poszukujących pracy” </a:t>
            </a:r>
          </a:p>
          <a:p>
            <a:endParaRPr lang="pl-PL" sz="2400" b="1" u="sng" dirty="0" smtClean="0"/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2016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Łączna kwota przyznana dla Powiatu Kołobrzeskiego wynosi </a:t>
            </a:r>
            <a:r>
              <a:rPr lang="pl-PL" altLang="pl-PL" sz="2800" b="1" dirty="0" smtClean="0">
                <a:latin typeface="Book Antiqua" pitchFamily="18" charset="0"/>
              </a:rPr>
              <a:t>6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991</a:t>
            </a:r>
            <a:r>
              <a:rPr lang="pl-PL" altLang="pl-PL" sz="2800" b="1" dirty="0" smtClean="0"/>
              <a:t>.</a:t>
            </a:r>
            <a:r>
              <a:rPr lang="pl-PL" altLang="pl-PL" sz="2800" b="1" dirty="0">
                <a:latin typeface="Book Antiqua" pitchFamily="18" charset="0"/>
              </a:rPr>
              <a:t>9</a:t>
            </a:r>
            <a:r>
              <a:rPr lang="pl-PL" altLang="pl-PL" sz="2800" b="1" dirty="0" smtClean="0">
                <a:latin typeface="Book Antiqua" pitchFamily="18" charset="0"/>
              </a:rPr>
              <a:t>00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Kwota Funduszu Pracy przeznaczona na realizację zadań w zakresie przeciwdziałania bezrobociu i promocji zatrudnienia w 2016 r. wynosi (w tym na realizację art. 150f)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   4. 634.095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na zadania współfinansowane ze środków EFS (POWER - </a:t>
            </a:r>
            <a:r>
              <a:rPr lang="pl-PL" altLang="pl-PL" sz="2800" b="1" dirty="0" smtClean="0">
                <a:latin typeface="Book Antiqua" pitchFamily="18" charset="0"/>
              </a:rPr>
              <a:t>1.332.212</a:t>
            </a:r>
            <a:r>
              <a:rPr lang="pl-PL" altLang="pl-PL" sz="2800" dirty="0" smtClean="0">
                <a:latin typeface="Book Antiqua" pitchFamily="18" charset="0"/>
              </a:rPr>
              <a:t>,  RPO - </a:t>
            </a:r>
            <a:r>
              <a:rPr lang="pl-PL" altLang="pl-PL" sz="2800" b="1" dirty="0" smtClean="0">
                <a:latin typeface="Book Antiqua" pitchFamily="18" charset="0"/>
              </a:rPr>
              <a:t>1.025.593</a:t>
            </a:r>
            <a:r>
              <a:rPr lang="pl-PL" altLang="pl-PL" sz="2800" i="1" dirty="0" smtClean="0">
                <a:latin typeface="Book Antiqua" pitchFamily="18" charset="0"/>
              </a:rPr>
              <a:t>) </a:t>
            </a:r>
            <a:r>
              <a:rPr lang="pl-PL" altLang="pl-PL" sz="2800" dirty="0" smtClean="0">
                <a:latin typeface="Book Antiqua" pitchFamily="18" charset="0"/>
              </a:rPr>
              <a:t>przeznaczona została łączna kwota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2.357.805 zł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- luty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593948"/>
              </p:ext>
            </p:extLst>
          </p:nvPr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2015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(3512 osób)</a:t>
                      </a:r>
                      <a:r>
                        <a:rPr kumimoji="0" lang="pl-PL" altLang="pl-P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pl-PL" altLang="pl-P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11,9%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16,4%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(2852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(3475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(2922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01.01.2016 do 30.11.2016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wypłaconych zasiłków –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4.316.267,82zł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</a:t>
            </a:r>
            <a:r>
              <a:rPr lang="pl-PL" altLang="pl-PL" sz="2800" dirty="0" smtClean="0">
                <a:solidFill>
                  <a:schemeClr val="tx1"/>
                </a:solidFill>
              </a:rPr>
              <a:t>.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028.458,69zł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328.949,19zł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2.188 </a:t>
            </a:r>
            <a:r>
              <a:rPr lang="pl-PL" altLang="pl-PL" sz="2800" dirty="0" smtClean="0">
                <a:solidFill>
                  <a:schemeClr val="tx1"/>
                </a:solidFill>
              </a:rPr>
              <a:t>osób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4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marzec – kwiecień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128681"/>
              </p:ext>
            </p:extLst>
          </p:nvPr>
        </p:nvGraphicFramePr>
        <p:xfrm>
          <a:off x="900113" y="1443638"/>
          <a:ext cx="7632700" cy="4800156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(3291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marzec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(2745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(3076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(2510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0912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maj - czerwiec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540828"/>
              </p:ext>
            </p:extLst>
          </p:nvPr>
        </p:nvGraphicFramePr>
        <p:xfrm>
          <a:off x="900113" y="1557338"/>
          <a:ext cx="7632700" cy="5084995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(2780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14,3%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(2295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czerwiec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(2440 osób)</a:t>
                      </a:r>
                      <a:r>
                        <a:rPr kumimoji="0" lang="pl-PL" altLang="pl-PL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czerwiec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(2008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502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lipiec - sierpień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700244"/>
              </p:ext>
            </p:extLst>
          </p:nvPr>
        </p:nvGraphicFramePr>
        <p:xfrm>
          <a:off x="900113" y="1557338"/>
          <a:ext cx="7632700" cy="5084995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8,1%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(2173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13,2%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(1878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sierpień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7,9%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(2116 osób)</a:t>
                      </a:r>
                      <a:r>
                        <a:rPr kumimoji="0" lang="pl-PL" altLang="pl-PL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(1843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502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wrzesień - październik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570344"/>
              </p:ext>
            </p:extLst>
          </p:nvPr>
        </p:nvGraphicFramePr>
        <p:xfrm>
          <a:off x="900113" y="1557338"/>
          <a:ext cx="7632700" cy="512692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(2173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wrzesień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2016</a:t>
                      </a:r>
                      <a:endParaRPr kumimoji="0" lang="pl-PL" altLang="pl-P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268992" marB="46800" anchor="b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pl-PL" altLang="pl-P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+mj-lt"/>
                          <a:ea typeface="Microsoft YaHei" charset="-122"/>
                        </a:rPr>
                        <a:t>       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+mj-lt"/>
                          <a:ea typeface="Microsoft YaHei" charset="-122"/>
                        </a:rPr>
                        <a:t>6,9 %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pl-PL" altLang="pl-PL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Microsoft YaHei" charset="-122"/>
                          <a:cs typeface="+mn-cs"/>
                        </a:rPr>
                        <a:t>(1096 osób)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9944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+mj-lt"/>
                          <a:ea typeface="Microsoft YaHei" charset="-122"/>
                        </a:rPr>
                        <a:t>8,3%</a:t>
                      </a:r>
                    </a:p>
                  </a:txBody>
                  <a:tcPr marL="90000" marR="90000" marT="20196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10,6%</a:t>
                      </a:r>
                      <a:r>
                        <a:rPr kumimoji="0" lang="pl-PL" altLang="pl-PL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268992" marB="46800" anchor="b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październik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(2255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październik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 2016</a:t>
                      </a:r>
                    </a:p>
                  </a:txBody>
                  <a:tcPr marL="90000" marR="90000" marT="256896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7,4%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(2079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 </a:t>
                      </a:r>
                    </a:p>
                  </a:txBody>
                  <a:tcPr marL="90000" marR="90000" marT="2689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8,2%</a:t>
                      </a:r>
                    </a:p>
                  </a:txBody>
                  <a:tcPr marL="90000" marR="90000" marT="2689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76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5350" algn="l"/>
                          <a:tab pos="1344613" algn="l"/>
                          <a:tab pos="1793875" algn="l"/>
                          <a:tab pos="2243138" algn="l"/>
                          <a:tab pos="2692400" algn="l"/>
                          <a:tab pos="3141663" algn="l"/>
                          <a:tab pos="3590925" algn="l"/>
                          <a:tab pos="4040188" algn="l"/>
                          <a:tab pos="4489450" algn="l"/>
                          <a:tab pos="4938713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10,6%</a:t>
                      </a:r>
                    </a:p>
                  </a:txBody>
                  <a:tcPr marL="90000" marR="90000" marT="2689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1817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listopad 2016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201509"/>
              </p:ext>
            </p:extLst>
          </p:nvPr>
        </p:nvGraphicFramePr>
        <p:xfrm>
          <a:off x="900113" y="1557338"/>
          <a:ext cx="7632700" cy="3062289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listopad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(2525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listopad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( 2140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1817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30.11.2016 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/>
              <a:t>2.140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 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w tym 1.163 kobiety 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30.11.2015 r. zarejestrowanych było </a:t>
            </a:r>
            <a:r>
              <a:rPr lang="pl-PL" altLang="pl-PL" sz="2400" dirty="0">
                <a:solidFill>
                  <a:schemeClr val="tx1"/>
                </a:solidFill>
              </a:rPr>
              <a:t>2525 osób – </a:t>
            </a:r>
            <a:r>
              <a:rPr lang="pl-PL" altLang="pl-PL" sz="2400" b="1" dirty="0">
                <a:solidFill>
                  <a:schemeClr val="tx1"/>
                </a:solidFill>
              </a:rPr>
              <a:t>nastąpił spadek o 385 osób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1779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osób, tj. 83%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84</a:t>
            </a:r>
            <a:r>
              <a:rPr lang="pl-PL" altLang="pl-PL" sz="2400" dirty="0" smtClean="0">
                <a:solidFill>
                  <a:schemeClr val="tx1"/>
                </a:solidFill>
              </a:rPr>
              <a:t> osoby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108</a:t>
            </a:r>
            <a:r>
              <a:rPr lang="pl-PL" altLang="pl-PL" sz="2400" dirty="0" smtClean="0">
                <a:solidFill>
                  <a:schemeClr val="tx1"/>
                </a:solidFill>
              </a:rPr>
              <a:t> osób (5% ogółu)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520 osób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904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– </a:t>
            </a:r>
            <a:r>
              <a:rPr lang="pl-PL" altLang="pl-PL" sz="1800" dirty="0" smtClean="0"/>
              <a:t>712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377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- 108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435376"/>
              </p:ext>
            </p:extLst>
          </p:nvPr>
        </p:nvGraphicFramePr>
        <p:xfrm>
          <a:off x="1462410" y="2708920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57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410" y="2708920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5863</TotalTime>
  <Words>1115</Words>
  <Application>Microsoft Office PowerPoint</Application>
  <PresentationFormat>Pokaz na ekranie (4:3)</PresentationFormat>
  <Paragraphs>262</Paragraphs>
  <Slides>21</Slides>
  <Notes>15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21</vt:i4>
      </vt:variant>
    </vt:vector>
  </HeadingPairs>
  <TitlesOfParts>
    <vt:vector size="24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- luty 2016 r.</vt:lpstr>
      <vt:lpstr>Stopa bezrobocia (stosunek osób bezrobotnych do ludności aktywnej zawodowo) na obszarze kraju, terenie Powiatu Kołobrzeskiego oraz Województwa Zachodniopomorskiego  marzec – kwiecień 2016 r.</vt:lpstr>
      <vt:lpstr>Stopa bezrobocia (stosunek osób bezrobotnych do ludności aktywnej zawodowo) na obszarze kraju, terenie Powiatu Kołobrzeskiego oraz Województwa Zachodniopomorskiego  maj - czerwiec 2016 r.</vt:lpstr>
      <vt:lpstr>Stopa bezrobocia (stosunek osób bezrobotnych do ludności aktywnej zawodowo) na obszarze kraju, terenie Powiatu Kołobrzeskiego oraz Województwa Zachodniopomorskiego  lipiec - sierpień 2016 r.</vt:lpstr>
      <vt:lpstr>Stopa bezrobocia (stosunek osób bezrobotnych do ludności aktywnej zawodowo) na obszarze kraju, terenie Powiatu Kołobrzeskiego oraz Województwa Zachodniopomorskiego  wrzesień - październik 2016 r.</vt:lpstr>
      <vt:lpstr>Stopa bezrobocia (stosunek osób bezrobotnych do ludności aktywnej zawodowo) na obszarze kraju, terenie Powiatu Kołobrzeskiego oraz Województwa Zachodniopomorskiego  listopad 2016 r.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Współpraca z pracodawcami - c.d. </vt:lpstr>
      <vt:lpstr>Współpraca z pracodawcami - c.d.</vt:lpstr>
      <vt:lpstr> Współpraca z pracodawcami - c.d.</vt:lpstr>
      <vt:lpstr>Podjęcia pracy</vt:lpstr>
      <vt:lpstr>W ramach poradnictwa zawodowego grupowego Powiatowy Urząd Pracy w Kołobrzegu przeprowadził od stycznia do listopada 2016 r.</vt:lpstr>
      <vt:lpstr>W ramach poradnictwa zawodowego grupowego  Powiatowy Urząd Pracy w Kołobrzegu przeprowadził od stycznia do listopada 2016 r.</vt:lpstr>
      <vt:lpstr>Środki przeznaczone na aktywizację osób bezrobotnych w 2016 r.</vt:lpstr>
      <vt:lpstr>Pozostałe środki wydatkowane przez PUP                w Kołobrzegu w okresie  od 01.01.2016 do 30.11.2016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482</cp:revision>
  <cp:lastPrinted>2016-04-18T05:51:03Z</cp:lastPrinted>
  <dcterms:created xsi:type="dcterms:W3CDTF">2009-09-25T08:36:06Z</dcterms:created>
  <dcterms:modified xsi:type="dcterms:W3CDTF">2016-12-21T08:15:15Z</dcterms:modified>
</cp:coreProperties>
</file>