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318" r:id="rId4"/>
    <p:sldId id="319" r:id="rId5"/>
    <p:sldId id="320" r:id="rId6"/>
    <p:sldId id="322" r:id="rId7"/>
    <p:sldId id="323" r:id="rId8"/>
    <p:sldId id="259" r:id="rId9"/>
    <p:sldId id="261" r:id="rId10"/>
    <p:sldId id="293" r:id="rId11"/>
    <p:sldId id="264" r:id="rId12"/>
    <p:sldId id="265" r:id="rId13"/>
    <p:sldId id="294" r:id="rId14"/>
    <p:sldId id="306" r:id="rId15"/>
    <p:sldId id="307" r:id="rId16"/>
    <p:sldId id="266" r:id="rId17"/>
    <p:sldId id="302" r:id="rId18"/>
    <p:sldId id="303" r:id="rId19"/>
    <p:sldId id="268" r:id="rId20"/>
    <p:sldId id="270" r:id="rId21"/>
    <p:sldId id="271" r:id="rId22"/>
  </p:sldIdLst>
  <p:sldSz cx="9144000" cy="6858000" type="screen4x3"/>
  <p:notesSz cx="6761163" cy="99425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30" y="3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9"/>
        <p:guide pos="22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29050" y="0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6391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96938" y="746125"/>
            <a:ext cx="4960937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6275" y="4722813"/>
            <a:ext cx="5402263" cy="4470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noProof="0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444038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29050" y="9444038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D6835D3-48D0-4F51-A0DF-8805ABBDD5DC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593074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F8CDD277-6BEC-479C-B061-90B536B9FBA9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6990D031-C921-4F37-A624-D642D70C122A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11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4B1DEED1-1BC9-449F-9BAD-1E3A3372C6D4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12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471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471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E3209786-41B5-441F-8916-7E843CD4F7FB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16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8CF12A0-9B60-4F67-9653-91819D539BA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19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C12E76D-B064-4B3E-A08F-0DA32136008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20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58FBAC74-5B84-47D9-B42E-F3034893221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21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6451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2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solidFill>
                  <a:prstClr val="white"/>
                </a:solidFill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3</a:t>
            </a:fld>
            <a:endParaRPr lang="pl-PL" altLang="pl-PL" smtClean="0">
              <a:solidFill>
                <a:prstClr val="white"/>
              </a:solidFill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4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solidFill>
                  <a:prstClr val="white"/>
                </a:solidFill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5</a:t>
            </a:fld>
            <a:endParaRPr lang="pl-PL" altLang="pl-PL" smtClean="0">
              <a:solidFill>
                <a:prstClr val="white"/>
              </a:solidFill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solidFill>
                  <a:prstClr val="white"/>
                </a:solidFill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6</a:t>
            </a:fld>
            <a:endParaRPr lang="pl-PL" altLang="pl-PL" smtClean="0">
              <a:solidFill>
                <a:prstClr val="white"/>
              </a:solidFill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solidFill>
                  <a:prstClr val="white"/>
                </a:solidFill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7</a:t>
            </a:fld>
            <a:endParaRPr lang="pl-PL" altLang="pl-PL" smtClean="0">
              <a:solidFill>
                <a:prstClr val="white"/>
              </a:solidFill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9C271C10-389C-45F9-A69A-44594B967EF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8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1A0E2FE-4957-4E3B-A869-3DC43314AA3C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9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33AC5-2569-44D9-862F-CD68569EFE30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0DFB-CDD7-47F5-9D1A-ECDADD01E17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F5318-3C03-41D4-906A-740915F3FE8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5037-8C5F-435E-AD5E-5C005ECC66F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77BD0-3294-4055-89C8-FD0A15DF632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4838" cy="4521200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DACA9-42C1-41E0-BA0A-FB22ACBD34B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EBC3-1D97-4BD2-993C-E3FFFAC42AB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E7E2D-B28F-4924-9844-1D8EF9842F3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1D7EC-EBF2-48A7-9341-2F78085C9D3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A42B-4C3B-4D44-814B-0E9172F657DF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56BAD-828E-4568-B49A-1625CE0FD80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FA9C-BD98-4193-8784-FA3C4B3D788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F6EB-7126-414B-831D-E679C012E678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958A1-5399-4C01-9AB0-C485D89D6555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0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E4F010E-44B5-43E2-80E7-2F97CB510E4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0" name="Rectangle 1"/>
          <p:cNvSpPr>
            <a:spLocks noGrp="1" noChangeArrowheads="1"/>
          </p:cNvSpPr>
          <p:nvPr>
            <p:ph type="title"/>
          </p:nvPr>
        </p:nvSpPr>
        <p:spPr>
          <a:xfrm>
            <a:off x="715963" y="692150"/>
            <a:ext cx="7024687" cy="15843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b="1" smtClean="0">
                <a:latin typeface="Book Antiqua" pitchFamily="18" charset="0"/>
              </a:rPr>
              <a:t>Powiatowy Urząd Pracy </a:t>
            </a:r>
            <a:br>
              <a:rPr lang="pl-PL" altLang="pl-PL" b="1" smtClean="0">
                <a:latin typeface="Book Antiqua" pitchFamily="18" charset="0"/>
              </a:rPr>
            </a:br>
            <a:r>
              <a:rPr lang="pl-PL" altLang="pl-PL" b="1" smtClean="0">
                <a:latin typeface="Book Antiqua" pitchFamily="18" charset="0"/>
              </a:rPr>
              <a:t>w Kołobrzegu</a:t>
            </a:r>
          </a:p>
        </p:txBody>
      </p:sp>
      <p:sp>
        <p:nvSpPr>
          <p:cNvPr id="32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042988" y="4724400"/>
            <a:ext cx="6337300" cy="93662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Sytuacja na kołobrzeskim rynku pracy 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Stan na dzień 30.11.2016 r.</a:t>
            </a:r>
          </a:p>
        </p:txBody>
      </p:sp>
      <p:graphicFrame>
        <p:nvGraphicFramePr>
          <p:cNvPr id="3249" name="Object 177"/>
          <p:cNvGraphicFramePr>
            <a:graphicFrameLocks noChangeAspect="1"/>
          </p:cNvGraphicFramePr>
          <p:nvPr/>
        </p:nvGraphicFramePr>
        <p:xfrm>
          <a:off x="3708400" y="2636838"/>
          <a:ext cx="1512888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5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636838"/>
                        <a:ext cx="1512888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600" b="1" smtClean="0"/>
              <a:t>Ilość osób w podziale na poszczególne profile pomocy</a:t>
            </a:r>
          </a:p>
        </p:txBody>
      </p:sp>
      <p:sp>
        <p:nvSpPr>
          <p:cNvPr id="3789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l-PL" sz="2000" dirty="0" smtClean="0"/>
              <a:t>Na dzień 30.11.2016r. zarejestrowane osoby ze statusem bezrobotnego, o ustalonym profilu: </a:t>
            </a:r>
          </a:p>
          <a:p>
            <a:pPr algn="just" eaLnBrk="1" hangingPunct="1">
              <a:lnSpc>
                <a:spcPct val="150000"/>
              </a:lnSpc>
            </a:pPr>
            <a:r>
              <a:rPr lang="pl-PL" dirty="0" smtClean="0"/>
              <a:t>Profil pomocy I – </a:t>
            </a:r>
            <a:r>
              <a:rPr lang="pl-PL" dirty="0"/>
              <a:t> </a:t>
            </a:r>
            <a:r>
              <a:rPr lang="pl-PL" dirty="0" smtClean="0"/>
              <a:t>52 </a:t>
            </a:r>
            <a:r>
              <a:rPr lang="pl-PL" b="1" dirty="0" smtClean="0"/>
              <a:t>osoby</a:t>
            </a:r>
          </a:p>
          <a:p>
            <a:pPr algn="just" eaLnBrk="1" hangingPunct="1">
              <a:lnSpc>
                <a:spcPct val="150000"/>
              </a:lnSpc>
            </a:pPr>
            <a:r>
              <a:rPr lang="pl-PL" dirty="0" smtClean="0"/>
              <a:t>Profil pomocy II – 1375 </a:t>
            </a:r>
            <a:r>
              <a:rPr lang="pl-PL" b="1" dirty="0" smtClean="0"/>
              <a:t>osób</a:t>
            </a:r>
          </a:p>
          <a:p>
            <a:pPr eaLnBrk="1" hangingPunct="1">
              <a:lnSpc>
                <a:spcPct val="150000"/>
              </a:lnSpc>
            </a:pPr>
            <a:r>
              <a:rPr lang="pl-PL" dirty="0" smtClean="0"/>
              <a:t>Profil pomocy III </a:t>
            </a:r>
            <a:r>
              <a:rPr lang="pl-PL" dirty="0"/>
              <a:t>– </a:t>
            </a:r>
            <a:r>
              <a:rPr lang="pl-PL" dirty="0" smtClean="0"/>
              <a:t>630 </a:t>
            </a:r>
            <a:r>
              <a:rPr lang="pl-PL" b="1" dirty="0" smtClean="0"/>
              <a:t>osób</a:t>
            </a:r>
            <a:endParaRPr lang="pl-PL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86725" cy="8826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3600" smtClean="0"/>
              <a:t>Współpraca z pracodawcami</a:t>
            </a:r>
            <a:r>
              <a:rPr lang="pl-PL" altLang="pl-PL" sz="2800" b="1" smtClean="0"/>
              <a:t/>
            </a:r>
            <a:br>
              <a:rPr lang="pl-PL" altLang="pl-PL" sz="2800" b="1" smtClean="0"/>
            </a:br>
            <a:endParaRPr lang="pl-PL" altLang="pl-PL" sz="2800" b="1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900113"/>
            <a:ext cx="8229600" cy="5624512"/>
          </a:xfrm>
        </p:spPr>
        <p:txBody>
          <a:bodyPr/>
          <a:lstStyle/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   Od 01.01.2016r. do Powiatowego Urzędu Pracy w  Kołobrzegu </a:t>
            </a:r>
            <a:r>
              <a:rPr lang="pl-PL" altLang="pl-PL" sz="2800" dirty="0" smtClean="0">
                <a:solidFill>
                  <a:schemeClr val="tx1"/>
                </a:solidFill>
              </a:rPr>
              <a:t>wpłynęło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2.397 ofert pracy</a:t>
            </a:r>
            <a:r>
              <a:rPr lang="pl-PL" altLang="pl-PL" sz="2800" dirty="0" smtClean="0">
                <a:solidFill>
                  <a:schemeClr val="tx1"/>
                </a:solidFill>
              </a:rPr>
              <a:t>. Najwięcej wolnych miejsc pracy wykazano w takich zawodach jak:</a:t>
            </a:r>
            <a:r>
              <a:rPr lang="pl-PL" altLang="pl-PL" sz="2800" dirty="0" smtClean="0">
                <a:solidFill>
                  <a:schemeClr val="accent2"/>
                </a:solidFill>
              </a:rPr>
              <a:t> 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pomoc kuchenna (125 ofert, 155 miejsc pracy)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>
                <a:solidFill>
                  <a:schemeClr val="tx1"/>
                </a:solidFill>
              </a:rPr>
              <a:t>k</a:t>
            </a:r>
            <a:r>
              <a:rPr lang="pl-PL" altLang="pl-PL" sz="2400" dirty="0" smtClean="0">
                <a:solidFill>
                  <a:schemeClr val="tx1"/>
                </a:solidFill>
              </a:rPr>
              <a:t>elner (125 ofert, 183 miejsca pracy)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>
                <a:solidFill>
                  <a:schemeClr val="tx1"/>
                </a:solidFill>
              </a:rPr>
              <a:t>p</a:t>
            </a:r>
            <a:r>
              <a:rPr lang="pl-PL" altLang="pl-PL" sz="2400" dirty="0" smtClean="0">
                <a:solidFill>
                  <a:schemeClr val="tx1"/>
                </a:solidFill>
              </a:rPr>
              <a:t>okojowa (89 ofert, 137 miejsc pracy)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>
                <a:solidFill>
                  <a:schemeClr val="tx1"/>
                </a:solidFill>
              </a:rPr>
              <a:t>r</a:t>
            </a:r>
            <a:r>
              <a:rPr lang="pl-PL" altLang="pl-PL" sz="2400" dirty="0" smtClean="0">
                <a:solidFill>
                  <a:schemeClr val="tx1"/>
                </a:solidFill>
              </a:rPr>
              <a:t>ecepcjonista hotelowy (72 oferty, 80 miejsc pracy)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>
                <a:solidFill>
                  <a:schemeClr val="tx1"/>
                </a:solidFill>
              </a:rPr>
              <a:t>p</a:t>
            </a:r>
            <a:r>
              <a:rPr lang="pl-PL" altLang="pl-PL" sz="2400" dirty="0" smtClean="0">
                <a:solidFill>
                  <a:schemeClr val="tx1"/>
                </a:solidFill>
              </a:rPr>
              <a:t>rzetwórca ryb (20 ofert, 58 miejsc pracy)</a:t>
            </a:r>
          </a:p>
          <a:p>
            <a:pPr marL="0" indent="0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  <a:p>
            <a:pPr marL="0" indent="0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28575"/>
            <a:ext cx="8291512" cy="141763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/>
              <a:t>Współpraca z pracodawcami - c.d.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18487" cy="5248275"/>
          </a:xfrm>
        </p:spPr>
        <p:txBody>
          <a:bodyPr/>
          <a:lstStyle/>
          <a:p>
            <a:pPr marL="338138" indent="-338138" eaLnBrk="1" hangingPunct="1">
              <a:spcBef>
                <a:spcPts val="7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dirty="0" smtClean="0">
                <a:solidFill>
                  <a:schemeClr val="tx1"/>
                </a:solidFill>
              </a:rPr>
              <a:t>   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dirty="0">
                <a:solidFill>
                  <a:schemeClr val="tx1"/>
                </a:solidFill>
              </a:rPr>
              <a:t> </a:t>
            </a:r>
            <a:r>
              <a:rPr lang="pl-PL" altLang="pl-PL" dirty="0" smtClean="0">
                <a:solidFill>
                  <a:schemeClr val="tx1"/>
                </a:solidFill>
              </a:rPr>
              <a:t>  Od stycznia 2016 r. zorganizowaliśmy 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b="1" dirty="0">
                <a:solidFill>
                  <a:schemeClr val="tx1"/>
                </a:solidFill>
              </a:rPr>
              <a:t> </a:t>
            </a:r>
            <a:r>
              <a:rPr lang="pl-PL" altLang="pl-PL" b="1" dirty="0" smtClean="0">
                <a:solidFill>
                  <a:schemeClr val="tx1"/>
                </a:solidFill>
              </a:rPr>
              <a:t>  </a:t>
            </a:r>
            <a:r>
              <a:rPr lang="pl-PL" altLang="pl-PL" b="1" u="sng" dirty="0" smtClean="0">
                <a:solidFill>
                  <a:schemeClr val="tx1"/>
                </a:solidFill>
              </a:rPr>
              <a:t>10 giełd pracy</a:t>
            </a:r>
            <a:r>
              <a:rPr lang="pl-PL" altLang="pl-PL" dirty="0" smtClean="0">
                <a:solidFill>
                  <a:schemeClr val="tx1"/>
                </a:solidFill>
              </a:rPr>
              <a:t> na następujące stanowiska: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asystentka stomatologiczna,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kelner,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pracownik ochrony,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>
                <a:solidFill>
                  <a:schemeClr val="tx1"/>
                </a:solidFill>
              </a:rPr>
              <a:t>p</a:t>
            </a:r>
            <a:r>
              <a:rPr lang="pl-PL" altLang="pl-PL" sz="2400" dirty="0" smtClean="0">
                <a:solidFill>
                  <a:schemeClr val="tx1"/>
                </a:solidFill>
              </a:rPr>
              <a:t>racownik przygotowujący posiłki fast-food,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>
                <a:solidFill>
                  <a:schemeClr val="tx1"/>
                </a:solidFill>
              </a:rPr>
              <a:t>p</a:t>
            </a:r>
            <a:r>
              <a:rPr lang="pl-PL" altLang="pl-PL" sz="2400" dirty="0" smtClean="0">
                <a:solidFill>
                  <a:schemeClr val="tx1"/>
                </a:solidFill>
              </a:rPr>
              <a:t>racownik obróbki ryb,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sprzątacz hal produkcyjnych,</a:t>
            </a:r>
          </a:p>
          <a:p>
            <a:pPr marL="0" indent="0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800" b="1" smtClean="0"/>
              <a:t>Współpraca z pracodawcami - c.d.</a:t>
            </a:r>
            <a:r>
              <a:rPr lang="pl-PL" sz="2800" smtClean="0"/>
              <a:t/>
            </a:r>
            <a:br>
              <a:rPr lang="pl-PL" sz="2800" smtClean="0"/>
            </a:br>
            <a:endParaRPr lang="pl-PL" sz="2800" smtClean="0"/>
          </a:p>
        </p:txBody>
      </p:sp>
      <p:sp>
        <p:nvSpPr>
          <p:cNvPr id="48130" name="Symbol zastępczy zawartości 4"/>
          <p:cNvSpPr>
            <a:spLocks noGrp="1"/>
          </p:cNvSpPr>
          <p:nvPr>
            <p:ph idx="1"/>
          </p:nvPr>
        </p:nvSpPr>
        <p:spPr>
          <a:xfrm>
            <a:off x="323850" y="1196975"/>
            <a:ext cx="8224838" cy="4895850"/>
          </a:xfrm>
        </p:spPr>
        <p:txBody>
          <a:bodyPr/>
          <a:lstStyle/>
          <a:p>
            <a:pPr marL="0" indent="0" eaLnBrk="1" hangingPunct="1"/>
            <a:endParaRPr lang="pl-PL" sz="2800" dirty="0" smtClean="0"/>
          </a:p>
          <a:p>
            <a:pPr marL="0" indent="0" eaLnBrk="1" hangingPunct="1"/>
            <a:r>
              <a:rPr lang="pl-PL" sz="2800" dirty="0" smtClean="0"/>
              <a:t>Łącznie na  giełdy:  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dirty="0" smtClean="0"/>
              <a:t> otrzymało wezwania: </a:t>
            </a:r>
            <a:r>
              <a:rPr lang="pl-PL" sz="2800" b="1" dirty="0" smtClean="0"/>
              <a:t>229 osób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dirty="0" smtClean="0"/>
              <a:t> stawiło się </a:t>
            </a:r>
            <a:r>
              <a:rPr lang="pl-PL" sz="2800" b="1" dirty="0" smtClean="0"/>
              <a:t>145</a:t>
            </a:r>
            <a:r>
              <a:rPr lang="pl-PL" sz="2800" dirty="0" smtClean="0"/>
              <a:t> </a:t>
            </a:r>
            <a:r>
              <a:rPr lang="pl-PL" sz="2800" b="1" dirty="0" smtClean="0"/>
              <a:t>osób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dirty="0" smtClean="0"/>
              <a:t> nie stawiły się </a:t>
            </a:r>
            <a:r>
              <a:rPr lang="pl-PL" sz="2800" b="1" dirty="0" smtClean="0"/>
              <a:t>84</a:t>
            </a:r>
            <a:r>
              <a:rPr lang="pl-PL" sz="2800" dirty="0" smtClean="0"/>
              <a:t> </a:t>
            </a:r>
            <a:r>
              <a:rPr lang="pl-PL" sz="2800" b="1" dirty="0" smtClean="0"/>
              <a:t>osoby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dirty="0" smtClean="0"/>
              <a:t> </a:t>
            </a:r>
            <a:r>
              <a:rPr lang="pl-PL" sz="2800" dirty="0" err="1" smtClean="0"/>
              <a:t>odmowiło</a:t>
            </a:r>
            <a:r>
              <a:rPr lang="pl-PL" sz="2800" dirty="0" smtClean="0"/>
              <a:t> podjęcia pracy </a:t>
            </a:r>
            <a:r>
              <a:rPr lang="pl-PL" sz="2800" b="1" dirty="0" smtClean="0"/>
              <a:t>46</a:t>
            </a:r>
            <a:r>
              <a:rPr lang="pl-PL" sz="2800" dirty="0" smtClean="0"/>
              <a:t> </a:t>
            </a:r>
            <a:r>
              <a:rPr lang="pl-PL" sz="2800" b="1" dirty="0" smtClean="0"/>
              <a:t>osób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dirty="0" smtClean="0">
                <a:solidFill>
                  <a:schemeClr val="tx1"/>
                </a:solidFill>
              </a:rPr>
              <a:t> pracę podjęło </a:t>
            </a:r>
            <a:r>
              <a:rPr lang="pl-PL" sz="2800" b="1" dirty="0" smtClean="0">
                <a:solidFill>
                  <a:schemeClr val="tx1"/>
                </a:solidFill>
              </a:rPr>
              <a:t>5 osób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smtClean="0"/>
              <a:t>Współpraca z pracodawcami -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pl-PL" sz="2800" dirty="0" smtClean="0"/>
              <a:t>Od 01.01.2016r. </a:t>
            </a:r>
            <a:r>
              <a:rPr lang="pl-PL" sz="2800" dirty="0"/>
              <a:t>d</a:t>
            </a:r>
            <a:r>
              <a:rPr lang="pl-PL" sz="2800" dirty="0" smtClean="0"/>
              <a:t>o 31.11.2016r. do Powiatowego Urzędu Pracy w Kołobrzegu wpłynęło </a:t>
            </a:r>
            <a:r>
              <a:rPr lang="pl-PL" sz="2800" b="1" dirty="0" smtClean="0"/>
              <a:t>1.945 </a:t>
            </a:r>
            <a:r>
              <a:rPr lang="pl-PL" sz="2800" dirty="0" smtClean="0"/>
              <a:t>oświadczeń o zamiarze powierzenia wykonywania pracy obywatelowi Republiki Armenii, Republiki Białorusi, Republiki Gruzji, Republiki Mołdowy, Federacji Rosyjskiej lub Ukrainy. </a:t>
            </a:r>
            <a:endParaRPr lang="pl-PL" sz="2800" u="sng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/>
            </a:r>
            <a:br>
              <a:rPr lang="pl-PL" smtClean="0"/>
            </a:br>
            <a:r>
              <a:rPr lang="pl-PL" sz="2800" b="1" smtClean="0"/>
              <a:t>Współpraca z pracodawcami -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pl-PL" sz="2800" dirty="0" smtClean="0"/>
              <a:t>   Od </a:t>
            </a:r>
            <a:r>
              <a:rPr lang="pl-PL" sz="2800" dirty="0"/>
              <a:t>stycznia do </a:t>
            </a:r>
            <a:r>
              <a:rPr lang="pl-PL" sz="2800" dirty="0" smtClean="0"/>
              <a:t>listopada 2016r</a:t>
            </a:r>
            <a:r>
              <a:rPr lang="pl-PL" sz="2800" dirty="0"/>
              <a:t>. </a:t>
            </a:r>
            <a:r>
              <a:rPr lang="pl-PL" sz="2800" dirty="0" smtClean="0"/>
              <a:t>Powiatowy</a:t>
            </a:r>
            <a:r>
              <a:rPr lang="pl-PL" sz="2800" dirty="0"/>
              <a:t> </a:t>
            </a:r>
            <a:r>
              <a:rPr lang="pl-PL" sz="2800" dirty="0" smtClean="0"/>
              <a:t>Urząd Pracy </a:t>
            </a:r>
            <a:r>
              <a:rPr lang="pl-PL" sz="2800" dirty="0"/>
              <a:t>w Kołobrzegu </a:t>
            </a:r>
            <a:endParaRPr lang="pl-PL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l-PL" sz="2800" dirty="0" smtClean="0"/>
              <a:t>wydał </a:t>
            </a:r>
            <a:r>
              <a:rPr lang="pl-PL" sz="2800" b="1" dirty="0" smtClean="0"/>
              <a:t>53</a:t>
            </a:r>
            <a:r>
              <a:rPr lang="pl-PL" sz="2800" dirty="0" smtClean="0"/>
              <a:t> Informacje </a:t>
            </a:r>
            <a:r>
              <a:rPr lang="pl-PL" sz="2800" dirty="0"/>
              <a:t>Starosty nt. możliwości </a:t>
            </a:r>
            <a:r>
              <a:rPr lang="pl-PL" sz="2800" dirty="0" smtClean="0"/>
              <a:t>   zaspokojenia </a:t>
            </a:r>
            <a:r>
              <a:rPr lang="pl-PL" sz="2800" dirty="0"/>
              <a:t>potrzeb </a:t>
            </a:r>
            <a:r>
              <a:rPr lang="pl-PL" sz="2800" dirty="0" smtClean="0"/>
              <a:t>kadrowych </a:t>
            </a:r>
            <a:r>
              <a:rPr lang="pl-PL" sz="2800" dirty="0"/>
              <a:t>podmiotu </a:t>
            </a:r>
            <a:r>
              <a:rPr lang="pl-PL" sz="2800" dirty="0" smtClean="0"/>
              <a:t>powierzającego	wykonanie	pracy cudzoziemcowi </a:t>
            </a:r>
            <a:r>
              <a:rPr lang="pl-PL" sz="2800" dirty="0"/>
              <a:t>w oparciu o rejestr osób bezrobotnych i </a:t>
            </a:r>
            <a:r>
              <a:rPr lang="pl-PL" sz="2800" dirty="0" smtClean="0"/>
              <a:t>poszukujących pracy.</a:t>
            </a:r>
            <a:endParaRPr lang="pl-PL" sz="2800" dirty="0"/>
          </a:p>
          <a:p>
            <a:pPr algn="just">
              <a:defRPr/>
            </a:pPr>
            <a:endParaRPr lang="pl-PL" sz="2800" dirty="0" smtClean="0"/>
          </a:p>
          <a:p>
            <a:pPr algn="just">
              <a:defRPr/>
            </a:pPr>
            <a:endParaRPr lang="pl-PL" sz="2800" dirty="0"/>
          </a:p>
          <a:p>
            <a:pPr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/>
              <a:t>Podjęcia pracy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01013" cy="4535487"/>
          </a:xfrm>
        </p:spPr>
        <p:txBody>
          <a:bodyPr/>
          <a:lstStyle/>
          <a:p>
            <a:pPr marL="0" indent="0" algn="just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   Od 01.01.2016r. do  30.11.2016 r.  w Powiecie Kołobrzeskim pracę podjęło 2.263 osób bezrobotnych, z czego: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pracę niesubsydiowaną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– 1.805 osób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pracę subsydiowaną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– 458 osób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       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 smtClean="0"/>
              <a:t>W ramach poradnictwa zawodowego grupowego Powiatowy Urząd Pracy w Kołobrzegu przeprowadził od stycznia do listopada 2016 r.</a:t>
            </a:r>
          </a:p>
        </p:txBody>
      </p:sp>
      <p:sp>
        <p:nvSpPr>
          <p:cNvPr id="5529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u="sng" dirty="0" smtClean="0"/>
              <a:t>Grupowe porady zawodowe</a:t>
            </a:r>
            <a:r>
              <a:rPr lang="pl-PL" sz="2400" b="1" dirty="0" smtClean="0"/>
              <a:t> -  15 spotkań:</a:t>
            </a:r>
          </a:p>
          <a:p>
            <a:r>
              <a:rPr lang="pl-PL" sz="2400" dirty="0" smtClean="0"/>
              <a:t>- „Dokumenty aplikacyjne kluczem do sukcesu na rynku pracy”</a:t>
            </a:r>
          </a:p>
          <a:p>
            <a:r>
              <a:rPr lang="pl-PL" sz="2400" dirty="0" smtClean="0"/>
              <a:t>- „Moje dokumenty aplikacyjne moją wizytówką – życiorys </a:t>
            </a:r>
            <a:br>
              <a:rPr lang="pl-PL" sz="2400" dirty="0" smtClean="0"/>
            </a:br>
            <a:r>
              <a:rPr lang="pl-PL" sz="2400" dirty="0" smtClean="0"/>
              <a:t>i list motywacyjny kluczem do sukcesu w znalezieniu pracy”</a:t>
            </a:r>
          </a:p>
          <a:p>
            <a:r>
              <a:rPr lang="pl-PL" sz="2400" dirty="0" smtClean="0"/>
              <a:t>- „Jak przygotować się i odnieść sukces na rozmowie kwalifikacyjnej” </a:t>
            </a:r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 smtClean="0"/>
              <a:t>W ramach poradnictwa zawodowego grupowego  Powiatowy Urząd Pracy w Kołobrzegu przeprowadził od stycznia do listopada 2016 r.</a:t>
            </a:r>
          </a:p>
        </p:txBody>
      </p:sp>
      <p:sp>
        <p:nvSpPr>
          <p:cNvPr id="56322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628775"/>
            <a:ext cx="8224837" cy="4521200"/>
          </a:xfrm>
        </p:spPr>
        <p:txBody>
          <a:bodyPr/>
          <a:lstStyle/>
          <a:p>
            <a:r>
              <a:rPr lang="pl-PL" sz="2400" b="1" u="sng" dirty="0" smtClean="0"/>
              <a:t>Grupowe informacje zawodowe </a:t>
            </a:r>
            <a:r>
              <a:rPr lang="pl-PL" sz="2400" b="1" dirty="0" smtClean="0"/>
              <a:t>– 15 spotkań</a:t>
            </a:r>
          </a:p>
          <a:p>
            <a:pPr algn="just"/>
            <a:r>
              <a:rPr lang="pl-PL" sz="2400" dirty="0" smtClean="0"/>
              <a:t>  „Usługi i instrumenty rynku pracy służące aktywizacji zawodowej osób bezrobotnych”</a:t>
            </a:r>
          </a:p>
          <a:p>
            <a:pPr algn="just"/>
            <a:r>
              <a:rPr lang="pl-PL" sz="2400" dirty="0" smtClean="0"/>
              <a:t> „Usługi i instrumenty rynku pracy realizowane w 2016 r. przez Powiatowy Urząd Pracy w Kołobrzegu </a:t>
            </a:r>
            <a:br>
              <a:rPr lang="pl-PL" sz="2400" dirty="0" smtClean="0"/>
            </a:br>
            <a:r>
              <a:rPr lang="pl-PL" sz="2400" dirty="0" smtClean="0"/>
              <a:t>– informacja dla osób bezrobotnych i poszukujących pracy” </a:t>
            </a:r>
          </a:p>
          <a:p>
            <a:endParaRPr lang="pl-PL" sz="2400" b="1" u="sng" dirty="0" smtClean="0"/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marL="838200" indent="-833438" eaLnBrk="1" hangingPunct="1">
              <a:buClrTx/>
              <a:buFontTx/>
              <a:buNone/>
              <a:tabLst>
                <a:tab pos="8382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329863" algn="l"/>
                <a:tab pos="10779125" algn="l"/>
                <a:tab pos="10780713" algn="l"/>
              </a:tabLst>
            </a:pPr>
            <a:r>
              <a:rPr lang="pl-PL" altLang="pl-PL" sz="2800" b="1" dirty="0" smtClean="0">
                <a:latin typeface="Book Antiqua" pitchFamily="18" charset="0"/>
              </a:rPr>
              <a:t>Środki przeznaczone na aktywizację osób bezrobotnych w 2016 r.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68875"/>
          </a:xfrm>
        </p:spPr>
        <p:txBody>
          <a:bodyPr/>
          <a:lstStyle/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latin typeface="Book Antiqua" pitchFamily="18" charset="0"/>
              </a:rPr>
              <a:t>    Łączna kwota przyznana dla Powiatu Kołobrzeskiego wynosi </a:t>
            </a:r>
            <a:r>
              <a:rPr lang="pl-PL" altLang="pl-PL" sz="2800" b="1" dirty="0" smtClean="0">
                <a:latin typeface="Book Antiqua" pitchFamily="18" charset="0"/>
              </a:rPr>
              <a:t>6</a:t>
            </a:r>
            <a:r>
              <a:rPr lang="pl-PL" altLang="pl-PL" sz="2800" b="1" dirty="0" smtClean="0"/>
              <a:t>.</a:t>
            </a:r>
            <a:r>
              <a:rPr lang="pl-PL" altLang="pl-PL" sz="2800" b="1" dirty="0" smtClean="0">
                <a:latin typeface="Book Antiqua" pitchFamily="18" charset="0"/>
              </a:rPr>
              <a:t>991</a:t>
            </a:r>
            <a:r>
              <a:rPr lang="pl-PL" altLang="pl-PL" sz="2800" b="1" dirty="0" smtClean="0"/>
              <a:t>.</a:t>
            </a:r>
            <a:r>
              <a:rPr lang="pl-PL" altLang="pl-PL" sz="2800" b="1" dirty="0">
                <a:latin typeface="Book Antiqua" pitchFamily="18" charset="0"/>
              </a:rPr>
              <a:t>9</a:t>
            </a:r>
            <a:r>
              <a:rPr lang="pl-PL" altLang="pl-PL" sz="2800" b="1" dirty="0" smtClean="0">
                <a:latin typeface="Book Antiqua" pitchFamily="18" charset="0"/>
              </a:rPr>
              <a:t>00 zł</a:t>
            </a:r>
            <a:endParaRPr lang="pl-PL" altLang="pl-PL" sz="2800" dirty="0" smtClean="0">
              <a:latin typeface="Book Antiqua" pitchFamily="18" charset="0"/>
            </a:endParaRPr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latin typeface="Book Antiqua" pitchFamily="18" charset="0"/>
              </a:rPr>
              <a:t>Kwota Funduszu Pracy przeznaczona na realizację zadań w zakresie przeciwdziałania bezrobociu i promocji zatrudnienia w 2016 r. wynosi (w tym na realizację art. 150f) </a:t>
            </a:r>
          </a:p>
          <a:p>
            <a:pPr marL="0" indent="0" eaLnBrk="1" hangingPunct="1">
              <a:lnSpc>
                <a:spcPct val="90000"/>
              </a:lnSpc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b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pl-PL" altLang="pl-PL" sz="2800" b="1" dirty="0" smtClean="0">
                <a:solidFill>
                  <a:schemeClr val="tx1"/>
                </a:solidFill>
                <a:latin typeface="Book Antiqua" pitchFamily="18" charset="0"/>
              </a:rPr>
              <a:t>   4. 634.095 zł</a:t>
            </a:r>
            <a:endParaRPr lang="pl-PL" altLang="pl-PL" sz="2800" dirty="0" smtClean="0">
              <a:latin typeface="Book Antiqua" pitchFamily="18" charset="0"/>
            </a:endParaRPr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latin typeface="Book Antiqua" pitchFamily="18" charset="0"/>
              </a:rPr>
              <a:t>na zadania współfinansowane ze środków EFS (POWER - </a:t>
            </a:r>
            <a:r>
              <a:rPr lang="pl-PL" altLang="pl-PL" sz="2800" b="1" dirty="0" smtClean="0">
                <a:latin typeface="Book Antiqua" pitchFamily="18" charset="0"/>
              </a:rPr>
              <a:t>1.332.212</a:t>
            </a:r>
            <a:r>
              <a:rPr lang="pl-PL" altLang="pl-PL" sz="2800" dirty="0" smtClean="0">
                <a:latin typeface="Book Antiqua" pitchFamily="18" charset="0"/>
              </a:rPr>
              <a:t>,  RPO - </a:t>
            </a:r>
            <a:r>
              <a:rPr lang="pl-PL" altLang="pl-PL" sz="2800" b="1" dirty="0" smtClean="0">
                <a:latin typeface="Book Antiqua" pitchFamily="18" charset="0"/>
              </a:rPr>
              <a:t>1.025.593</a:t>
            </a:r>
            <a:r>
              <a:rPr lang="pl-PL" altLang="pl-PL" sz="2800" i="1" dirty="0" smtClean="0">
                <a:latin typeface="Book Antiqua" pitchFamily="18" charset="0"/>
              </a:rPr>
              <a:t>) </a:t>
            </a:r>
            <a:r>
              <a:rPr lang="pl-PL" altLang="pl-PL" sz="2800" dirty="0" smtClean="0">
                <a:latin typeface="Book Antiqua" pitchFamily="18" charset="0"/>
              </a:rPr>
              <a:t>przeznaczona została łączna kwota </a:t>
            </a:r>
            <a:r>
              <a:rPr lang="pl-PL" altLang="pl-PL" sz="2800" b="1" dirty="0" smtClean="0">
                <a:solidFill>
                  <a:schemeClr val="tx1"/>
                </a:solidFill>
                <a:latin typeface="Book Antiqua" pitchFamily="18" charset="0"/>
              </a:rPr>
              <a:t>2.357.805 zł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/>
              <a:t>Stopa bezrobocia </a:t>
            </a:r>
            <a:r>
              <a:rPr lang="pl-PL" altLang="pl-PL" sz="2000" b="1" i="1" dirty="0" smtClean="0"/>
              <a:t>(stosunek osób bezrobotnych do ludności aktywnej zawodowo)</a:t>
            </a:r>
            <a:r>
              <a:rPr lang="pl-PL" altLang="pl-PL" sz="2000" dirty="0" smtClean="0"/>
              <a:t> na obszarze kraju, terenie Powiatu Kołobrzeskiego oraz Województwa Zachodniopomorskiego</a:t>
            </a:r>
            <a:r>
              <a:rPr lang="pl-PL" altLang="pl-PL" sz="2000" b="1" dirty="0" smtClean="0"/>
              <a:t>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styczeń - luty 2016 r.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593948"/>
              </p:ext>
            </p:extLst>
          </p:nvPr>
        </p:nvGraphicFramePr>
        <p:xfrm>
          <a:off x="900113" y="1557338"/>
          <a:ext cx="7632700" cy="4986253"/>
        </p:xfrm>
        <a:graphic>
          <a:graphicData uri="http://schemas.openxmlformats.org/drawingml/2006/table">
            <a:tbl>
              <a:tblPr/>
              <a:tblGrid>
                <a:gridCol w="2051050"/>
                <a:gridCol w="1765300"/>
                <a:gridCol w="1943100"/>
                <a:gridCol w="1873250"/>
              </a:tblGrid>
              <a:tr h="100806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styczeń 2015</a:t>
                      </a: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12,5%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(3512 osób)</a:t>
                      </a: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11,9%</a:t>
                      </a: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16,4%</a:t>
                      </a: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styczeń 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10,3%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(2852 osoby)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14,0%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luty 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12,4%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(3475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luty 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10,5%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(2922 osoby)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13,9%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dirty="0" smtClean="0"/>
              <a:t>Pozostałe środki wydatkowane przez PUP                w Kołobrzegu w okresie </a:t>
            </a:r>
            <a:br>
              <a:rPr lang="pl-PL" altLang="pl-PL" sz="2800" b="1" dirty="0" smtClean="0"/>
            </a:br>
            <a:r>
              <a:rPr lang="pl-PL" altLang="pl-PL" sz="2800" b="1" dirty="0" smtClean="0"/>
              <a:t>od 01.01.2016 do 30.11.2016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wysokość wypłaconych zasiłków – </a:t>
            </a:r>
          </a:p>
          <a:p>
            <a:pPr marL="0" indent="0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b="1" dirty="0">
                <a:solidFill>
                  <a:schemeClr val="tx1"/>
                </a:solidFill>
              </a:rPr>
              <a:t>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   4.316.267,82zł</a:t>
            </a:r>
            <a:endParaRPr lang="pl-PL" altLang="pl-PL" sz="28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składka zdrowotna dla osób bez świadczeń, finansowana z budżetu Wojewody -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1</a:t>
            </a:r>
            <a:r>
              <a:rPr lang="pl-PL" altLang="pl-PL" sz="2800" dirty="0" smtClean="0">
                <a:solidFill>
                  <a:schemeClr val="tx1"/>
                </a:solidFill>
              </a:rPr>
              <a:t>.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028.458,69zł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składka zdrowotna dla osób pobierających świadczenie –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328.949,19zł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przeciętna liczba bezrobotnych, za które opłacono składkę zdrowotną w miesiącu –   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2.188 </a:t>
            </a:r>
            <a:r>
              <a:rPr lang="pl-PL" altLang="pl-PL" sz="2800" dirty="0" smtClean="0">
                <a:solidFill>
                  <a:schemeClr val="tx1"/>
                </a:solidFill>
              </a:rPr>
              <a:t>osób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body"/>
          </p:nvPr>
        </p:nvSpPr>
        <p:spPr>
          <a:xfrm>
            <a:off x="755650" y="981075"/>
            <a:ext cx="7858125" cy="2232025"/>
          </a:xfrm>
          <a:extLst/>
        </p:spPr>
        <p:txBody>
          <a:bodyPr anchor="t"/>
          <a:lstStyle/>
          <a:p>
            <a:pPr marL="342900" indent="-338138" eaLnBrk="1" hangingPunct="1">
              <a:lnSpc>
                <a:spcPct val="90000"/>
              </a:lnSpc>
              <a:spcBef>
                <a:spcPts val="9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600" b="1" i="1" dirty="0"/>
              <a:t>Dziękuję za uwagę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2800" b="1" i="1" dirty="0"/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/>
              <a:t>http://pupkolobrzeg.finn.pl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/>
              <a:t>www.facebook.com/pupkolobrzeg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3200" b="1" dirty="0"/>
          </a:p>
        </p:txBody>
      </p:sp>
      <p:graphicFrame>
        <p:nvGraphicFramePr>
          <p:cNvPr id="18608" name="Object 176"/>
          <p:cNvGraphicFramePr>
            <a:graphicFrameLocks noChangeAspect="1"/>
          </p:cNvGraphicFramePr>
          <p:nvPr/>
        </p:nvGraphicFramePr>
        <p:xfrm>
          <a:off x="3779838" y="4076700"/>
          <a:ext cx="1728787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4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076700"/>
                        <a:ext cx="1728787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/>
              <a:t>Stopa bezrobocia </a:t>
            </a:r>
            <a:r>
              <a:rPr lang="pl-PL" altLang="pl-PL" sz="2000" b="1" i="1" dirty="0" smtClean="0"/>
              <a:t>(stosunek osób bezrobotnych do ludności aktywnej zawodowo)</a:t>
            </a:r>
            <a:r>
              <a:rPr lang="pl-PL" altLang="pl-PL" sz="2000" dirty="0" smtClean="0"/>
              <a:t> na obszarze kraju, terenie Powiatu Kołobrzeskiego oraz Województwa Zachodniopomorskiego</a:t>
            </a:r>
            <a:r>
              <a:rPr lang="pl-PL" altLang="pl-PL" sz="2000" b="1" dirty="0" smtClean="0"/>
              <a:t>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marzec – kwiecień 2016 r.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128681"/>
              </p:ext>
            </p:extLst>
          </p:nvPr>
        </p:nvGraphicFramePr>
        <p:xfrm>
          <a:off x="900113" y="1443638"/>
          <a:ext cx="7632700" cy="4800156"/>
        </p:xfrm>
        <a:graphic>
          <a:graphicData uri="http://schemas.openxmlformats.org/drawingml/2006/table">
            <a:tbl>
              <a:tblPr/>
              <a:tblGrid>
                <a:gridCol w="2051050"/>
                <a:gridCol w="1765300"/>
                <a:gridCol w="1943100"/>
                <a:gridCol w="1873250"/>
              </a:tblGrid>
              <a:tr h="8635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711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marzec 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11,7%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(3291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15,7%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75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marzec 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9,9%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(2745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10,0%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13,3%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75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kwiecień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11,1%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(3076 osób)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11,1%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75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kwiecień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9,1%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(2510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9,5%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12,5%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0912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/>
              <a:t>Stopa bezrobocia </a:t>
            </a:r>
            <a:r>
              <a:rPr lang="pl-PL" altLang="pl-PL" sz="2000" b="1" i="1" dirty="0" smtClean="0"/>
              <a:t>(stosunek osób bezrobotnych do ludności aktywnej zawodowo)</a:t>
            </a:r>
            <a:r>
              <a:rPr lang="pl-PL" altLang="pl-PL" sz="2000" dirty="0" smtClean="0"/>
              <a:t> na obszarze kraju, terenie Powiatu Kołobrzeskiego oraz Województwa Zachodniopomorskiego</a:t>
            </a:r>
            <a:r>
              <a:rPr lang="pl-PL" altLang="pl-PL" sz="2000" b="1" dirty="0" smtClean="0"/>
              <a:t>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maj - czerwiec 2016 r.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540828"/>
              </p:ext>
            </p:extLst>
          </p:nvPr>
        </p:nvGraphicFramePr>
        <p:xfrm>
          <a:off x="900113" y="1557338"/>
          <a:ext cx="7632700" cy="5084995"/>
        </p:xfrm>
        <a:graphic>
          <a:graphicData uri="http://schemas.openxmlformats.org/drawingml/2006/table">
            <a:tbl>
              <a:tblPr/>
              <a:tblGrid>
                <a:gridCol w="2051050"/>
                <a:gridCol w="1765300"/>
                <a:gridCol w="1943100"/>
                <a:gridCol w="1873250"/>
              </a:tblGrid>
              <a:tr h="100806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maj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10,1%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(2780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10,7%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14,3%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maj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8,4%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(2295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9,1%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11,9%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czerwiec 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9%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(2440 osób)</a:t>
                      </a:r>
                      <a:r>
                        <a:rPr kumimoji="0" lang="pl-PL" altLang="pl-PL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10,2%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13,7%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czerwiec 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7,4%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(2008 osób)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8,8%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11,2%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5026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/>
              <a:t>Stopa bezrobocia </a:t>
            </a:r>
            <a:r>
              <a:rPr lang="pl-PL" altLang="pl-PL" sz="2000" b="1" i="1" dirty="0" smtClean="0"/>
              <a:t>(stosunek osób bezrobotnych do ludności aktywnej zawodowo)</a:t>
            </a:r>
            <a:r>
              <a:rPr lang="pl-PL" altLang="pl-PL" sz="2000" dirty="0" smtClean="0"/>
              <a:t> na obszarze kraju, terenie Powiatu Kołobrzeskiego oraz Województwa Zachodniopomorskiego</a:t>
            </a:r>
            <a:r>
              <a:rPr lang="pl-PL" altLang="pl-PL" sz="2000" b="1" dirty="0" smtClean="0"/>
              <a:t>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lipiec - sierpień 2016 r.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700244"/>
              </p:ext>
            </p:extLst>
          </p:nvPr>
        </p:nvGraphicFramePr>
        <p:xfrm>
          <a:off x="900113" y="1557338"/>
          <a:ext cx="7632700" cy="5084995"/>
        </p:xfrm>
        <a:graphic>
          <a:graphicData uri="http://schemas.openxmlformats.org/drawingml/2006/table">
            <a:tbl>
              <a:tblPr/>
              <a:tblGrid>
                <a:gridCol w="2051050"/>
                <a:gridCol w="1765300"/>
                <a:gridCol w="1943100"/>
                <a:gridCol w="1873250"/>
              </a:tblGrid>
              <a:tr h="100806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lipiec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8,1%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(2173 osoby)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10,1%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13,2%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lipiec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(1878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8,6%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sierpień 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7,9%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(2116 osób)</a:t>
                      </a:r>
                      <a:r>
                        <a:rPr kumimoji="0" lang="pl-PL" altLang="pl-PL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9,9%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sierpień 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6,9%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(1843 osoby)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10,8%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5026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/>
              <a:t>Stopa bezrobocia </a:t>
            </a:r>
            <a:r>
              <a:rPr lang="pl-PL" altLang="pl-PL" sz="2000" b="1" i="1" dirty="0" smtClean="0"/>
              <a:t>(stosunek osób bezrobotnych do ludności aktywnej zawodowo)</a:t>
            </a:r>
            <a:r>
              <a:rPr lang="pl-PL" altLang="pl-PL" sz="2000" dirty="0" smtClean="0"/>
              <a:t> na obszarze kraju, terenie Powiatu Kołobrzeskiego oraz Województwa Zachodniopomorskiego</a:t>
            </a:r>
            <a:r>
              <a:rPr lang="pl-PL" altLang="pl-PL" sz="2000" b="1" dirty="0" smtClean="0"/>
              <a:t>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wrzesień - październik 2016 r.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570344"/>
              </p:ext>
            </p:extLst>
          </p:nvPr>
        </p:nvGraphicFramePr>
        <p:xfrm>
          <a:off x="900113" y="1557338"/>
          <a:ext cx="7632700" cy="5126923"/>
        </p:xfrm>
        <a:graphic>
          <a:graphicData uri="http://schemas.openxmlformats.org/drawingml/2006/table">
            <a:tbl>
              <a:tblPr/>
              <a:tblGrid>
                <a:gridCol w="2051050"/>
                <a:gridCol w="1765300"/>
                <a:gridCol w="1943100"/>
                <a:gridCol w="1873250"/>
              </a:tblGrid>
              <a:tr h="100806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wrzesień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8,7 %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(2173 osoby)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9,7%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12,9 %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wrzesień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2016</a:t>
                      </a:r>
                      <a:endParaRPr kumimoji="0" lang="pl-PL" alt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268992" marB="46800" anchor="b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pl-PL" alt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j-lt"/>
                          <a:ea typeface="Microsoft YaHei" charset="-122"/>
                        </a:rPr>
                        <a:t>       </a:t>
                      </a: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j-lt"/>
                          <a:ea typeface="Microsoft YaHei" charset="-122"/>
                        </a:rPr>
                        <a:t>6,9 %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pl-PL" altLang="pl-PL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uLnTx/>
                          <a:uFillTx/>
                          <a:latin typeface="Arial" charset="0"/>
                          <a:ea typeface="Microsoft YaHei" charset="-122"/>
                          <a:cs typeface="+mn-cs"/>
                        </a:rPr>
                        <a:t>(1096 osób)</a:t>
                      </a: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j-lt"/>
                        <a:ea typeface="Microsoft YaHei" charset="-122"/>
                      </a:endParaRPr>
                    </a:p>
                  </a:txBody>
                  <a:tcPr marL="90000" marR="90000" marT="19944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j-lt"/>
                          <a:ea typeface="Microsoft YaHei" charset="-122"/>
                        </a:rPr>
                        <a:t>8,3%</a:t>
                      </a:r>
                    </a:p>
                  </a:txBody>
                  <a:tcPr marL="90000" marR="90000" marT="20196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10,6%</a:t>
                      </a:r>
                      <a:r>
                        <a:rPr kumimoji="0" lang="pl-PL" altLang="pl-PL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268992" marB="46800" anchor="b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październik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8,7%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(2255 osób)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9,6%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12,8%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październik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2016</a:t>
                      </a:r>
                    </a:p>
                  </a:txBody>
                  <a:tcPr marL="90000" marR="90000" marT="256896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7,4%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(2079 osób)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</a:p>
                  </a:txBody>
                  <a:tcPr marL="90000" marR="90000" marT="2689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8,2%</a:t>
                      </a:r>
                    </a:p>
                  </a:txBody>
                  <a:tcPr marL="90000" marR="90000" marT="2689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5350" algn="l"/>
                          <a:tab pos="1344613" algn="l"/>
                          <a:tab pos="1793875" algn="l"/>
                          <a:tab pos="2243138" algn="l"/>
                          <a:tab pos="2692400" algn="l"/>
                          <a:tab pos="3141663" algn="l"/>
                          <a:tab pos="3590925" algn="l"/>
                          <a:tab pos="4040188" algn="l"/>
                          <a:tab pos="4489450" algn="l"/>
                          <a:tab pos="4938713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10,6%</a:t>
                      </a:r>
                    </a:p>
                  </a:txBody>
                  <a:tcPr marL="90000" marR="90000" marT="2689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1817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/>
              <a:t>Stopa bezrobocia </a:t>
            </a:r>
            <a:r>
              <a:rPr lang="pl-PL" altLang="pl-PL" sz="2000" b="1" i="1" dirty="0" smtClean="0"/>
              <a:t>(stosunek osób bezrobotnych do ludności aktywnej zawodowo)</a:t>
            </a:r>
            <a:r>
              <a:rPr lang="pl-PL" altLang="pl-PL" sz="2000" dirty="0" smtClean="0"/>
              <a:t> na obszarze kraju, terenie Powiatu Kołobrzeskiego oraz Województwa Zachodniopomorskiego</a:t>
            </a:r>
            <a:r>
              <a:rPr lang="pl-PL" altLang="pl-PL" sz="2000" b="1" dirty="0" smtClean="0"/>
              <a:t>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listopad 2016 r.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201509"/>
              </p:ext>
            </p:extLst>
          </p:nvPr>
        </p:nvGraphicFramePr>
        <p:xfrm>
          <a:off x="900113" y="1557338"/>
          <a:ext cx="7632700" cy="3062289"/>
        </p:xfrm>
        <a:graphic>
          <a:graphicData uri="http://schemas.openxmlformats.org/drawingml/2006/table">
            <a:tbl>
              <a:tblPr/>
              <a:tblGrid>
                <a:gridCol w="2051050"/>
                <a:gridCol w="1765300"/>
                <a:gridCol w="1943100"/>
                <a:gridCol w="1873250"/>
              </a:tblGrid>
              <a:tr h="100806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listopad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9,3%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(2525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9,6%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listopad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( 2140 osoby)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8,2%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1817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-663575"/>
            <a:ext cx="8158163" cy="15716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800" b="1" smtClean="0"/>
              <a:t>Liczba zarejestrowanych osób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9600" cy="4525963"/>
          </a:xfrm>
        </p:spPr>
        <p:txBody>
          <a:bodyPr/>
          <a:lstStyle/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u="sng" dirty="0" smtClean="0"/>
              <a:t>na dzień 30.11.2016 r</a:t>
            </a:r>
            <a:r>
              <a:rPr lang="pl-PL" altLang="pl-PL" sz="2400" dirty="0" smtClean="0"/>
              <a:t>. zarejestrowanych było </a:t>
            </a:r>
            <a:r>
              <a:rPr lang="pl-PL" altLang="pl-PL" sz="2400" b="1" dirty="0" smtClean="0"/>
              <a:t>2.140 </a:t>
            </a: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>
                <a:solidFill>
                  <a:schemeClr val="tx1"/>
                </a:solidFill>
              </a:rPr>
              <a:t>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  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osób, w tym 1.163 kobiety 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    dla porównania: 30.11.2015 r. zarejestrowanych było </a:t>
            </a:r>
            <a:r>
              <a:rPr lang="pl-PL" altLang="pl-PL" sz="2400" dirty="0">
                <a:solidFill>
                  <a:schemeClr val="tx1"/>
                </a:solidFill>
              </a:rPr>
              <a:t>2525 osób – </a:t>
            </a:r>
            <a:r>
              <a:rPr lang="pl-PL" altLang="pl-PL" sz="2400" b="1" dirty="0">
                <a:solidFill>
                  <a:schemeClr val="tx1"/>
                </a:solidFill>
              </a:rPr>
              <a:t>nastąpił spadek o 385 osób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b="1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>1779</a:t>
            </a:r>
            <a:r>
              <a:rPr lang="pl-PL" altLang="pl-PL" sz="2400" dirty="0" smtClean="0">
                <a:solidFill>
                  <a:schemeClr val="tx1"/>
                </a:solidFill>
              </a:rPr>
              <a:t> osób, tj. 83% ogółu stanowiły osoby poprzednio pracujące,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84</a:t>
            </a:r>
            <a:r>
              <a:rPr lang="pl-PL" altLang="pl-PL" sz="2400" dirty="0" smtClean="0">
                <a:solidFill>
                  <a:schemeClr val="tx1"/>
                </a:solidFill>
              </a:rPr>
              <a:t> osoby w tej grupie to osoby zwolnione             z przyczyn dotyczących zakładu pracy;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>108</a:t>
            </a:r>
            <a:r>
              <a:rPr lang="pl-PL" altLang="pl-PL" sz="2400" dirty="0" smtClean="0">
                <a:solidFill>
                  <a:schemeClr val="tx1"/>
                </a:solidFill>
              </a:rPr>
              <a:t> osób (5% ogółu) stanowiły osoby niepełnosprawne;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9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-242888"/>
            <a:ext cx="8229600" cy="1368426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>
                <a:solidFill>
                  <a:schemeClr val="tx1"/>
                </a:solidFill>
              </a:rPr>
              <a:t>Bezrobotni będący w szczególnej sytuacji na rynku pracy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543550"/>
          </a:xfrm>
        </p:spPr>
        <p:txBody>
          <a:bodyPr/>
          <a:lstStyle/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1) </a:t>
            </a:r>
            <a:r>
              <a:rPr lang="pl-PL" altLang="pl-PL" sz="1800" dirty="0" smtClean="0"/>
              <a:t>do 30 roku życia – 520 osób </a:t>
            </a:r>
            <a:r>
              <a:rPr lang="pl-PL" altLang="pl-PL" sz="1800" dirty="0"/>
              <a:t>z ogółu osób bezrobotnych</a:t>
            </a:r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2) długotrwale bezrobotni – </a:t>
            </a:r>
            <a:r>
              <a:rPr lang="pl-PL" altLang="pl-PL" sz="1800" dirty="0" smtClean="0"/>
              <a:t>904 osoby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3) powyżej 50 roku życia – </a:t>
            </a:r>
            <a:r>
              <a:rPr lang="pl-PL" altLang="pl-PL" sz="1800" dirty="0" smtClean="0"/>
              <a:t>712 osób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4) </a:t>
            </a:r>
            <a:r>
              <a:rPr lang="pl-PL" altLang="pl-PL" sz="1800" dirty="0" smtClean="0"/>
              <a:t>posiadający co najmniej jedno dziecko do 6 roku życia – 377 osób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5) n</a:t>
            </a:r>
            <a:r>
              <a:rPr lang="pl-PL" altLang="pl-PL" sz="1800" dirty="0" smtClean="0"/>
              <a:t>iepełnosprawni - 108 osób </a:t>
            </a:r>
            <a:endParaRPr lang="pl-PL" altLang="pl-PL" sz="1800" dirty="0"/>
          </a:p>
          <a:p>
            <a:pPr marL="0" indent="0" eaLnBrk="1" hangingPunct="1"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1800" dirty="0"/>
          </a:p>
        </p:txBody>
      </p:sp>
      <p:sp>
        <p:nvSpPr>
          <p:cNvPr id="8381" name="Rectangle 3"/>
          <p:cNvSpPr>
            <a:spLocks noChangeArrowheads="1"/>
          </p:cNvSpPr>
          <p:nvPr/>
        </p:nvSpPr>
        <p:spPr bwMode="auto">
          <a:xfrm>
            <a:off x="0" y="2109788"/>
            <a:ext cx="9144000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/>
          </a:p>
        </p:txBody>
      </p:sp>
      <p:graphicFrame>
        <p:nvGraphicFramePr>
          <p:cNvPr id="8378" name="Object 1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435376"/>
              </p:ext>
            </p:extLst>
          </p:nvPr>
        </p:nvGraphicFramePr>
        <p:xfrm>
          <a:off x="1462410" y="2708920"/>
          <a:ext cx="6219180" cy="4466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7" name="Wykres" r:id="rId4" imgW="4581436" imgH="3295619" progId="MSGraph.Chart.8">
                  <p:embed followColorScheme="full"/>
                </p:oleObj>
              </mc:Choice>
              <mc:Fallback>
                <p:oleObj name="Wykres" r:id="rId4" imgW="4581436" imgH="3295619" progId="MSGraph.Chart.8">
                  <p:embed followColorScheme="full"/>
                  <p:pic>
                    <p:nvPicPr>
                      <p:cNvPr id="0" name="Picture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410" y="2708920"/>
                        <a:ext cx="6219180" cy="446689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5863</TotalTime>
  <Words>1115</Words>
  <Application>Microsoft Office PowerPoint</Application>
  <PresentationFormat>Pokaz na ekranie (4:3)</PresentationFormat>
  <Paragraphs>262</Paragraphs>
  <Slides>21</Slides>
  <Notes>15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21</vt:i4>
      </vt:variant>
    </vt:vector>
  </HeadingPairs>
  <TitlesOfParts>
    <vt:vector size="24" baseType="lpstr">
      <vt:lpstr>Projekt domyślny</vt:lpstr>
      <vt:lpstr>Microsoft Word Picture</vt:lpstr>
      <vt:lpstr>Wykres</vt:lpstr>
      <vt:lpstr>Powiatowy Urząd Pracy  w Kołobrzegu</vt:lpstr>
      <vt:lpstr>Stopa bezrobocia (stosunek osób bezrobotnych do ludności aktywnej zawodowo) na obszarze kraju, terenie Powiatu Kołobrzeskiego oraz Województwa Zachodniopomorskiego  styczeń - luty 2016 r.</vt:lpstr>
      <vt:lpstr>Stopa bezrobocia (stosunek osób bezrobotnych do ludności aktywnej zawodowo) na obszarze kraju, terenie Powiatu Kołobrzeskiego oraz Województwa Zachodniopomorskiego  marzec – kwiecień 2016 r.</vt:lpstr>
      <vt:lpstr>Stopa bezrobocia (stosunek osób bezrobotnych do ludności aktywnej zawodowo) na obszarze kraju, terenie Powiatu Kołobrzeskiego oraz Województwa Zachodniopomorskiego  maj - czerwiec 2016 r.</vt:lpstr>
      <vt:lpstr>Stopa bezrobocia (stosunek osób bezrobotnych do ludności aktywnej zawodowo) na obszarze kraju, terenie Powiatu Kołobrzeskiego oraz Województwa Zachodniopomorskiego  lipiec - sierpień 2016 r.</vt:lpstr>
      <vt:lpstr>Stopa bezrobocia (stosunek osób bezrobotnych do ludności aktywnej zawodowo) na obszarze kraju, terenie Powiatu Kołobrzeskiego oraz Województwa Zachodniopomorskiego  wrzesień - październik 2016 r.</vt:lpstr>
      <vt:lpstr>Stopa bezrobocia (stosunek osób bezrobotnych do ludności aktywnej zawodowo) na obszarze kraju, terenie Powiatu Kołobrzeskiego oraz Województwa Zachodniopomorskiego  listopad 2016 r.</vt:lpstr>
      <vt:lpstr>    Liczba zarejestrowanych osób</vt:lpstr>
      <vt:lpstr>Bezrobotni będący w szczególnej sytuacji na rynku pracy</vt:lpstr>
      <vt:lpstr>Ilość osób w podziale na poszczególne profile pomocy</vt:lpstr>
      <vt:lpstr>Współpraca z pracodawcami </vt:lpstr>
      <vt:lpstr>Współpraca z pracodawcami - c.d.</vt:lpstr>
      <vt:lpstr>Współpraca z pracodawcami - c.d. </vt:lpstr>
      <vt:lpstr>Współpraca z pracodawcami - c.d.</vt:lpstr>
      <vt:lpstr> Współpraca z pracodawcami - c.d.</vt:lpstr>
      <vt:lpstr>Podjęcia pracy</vt:lpstr>
      <vt:lpstr>W ramach poradnictwa zawodowego grupowego Powiatowy Urząd Pracy w Kołobrzegu przeprowadził od stycznia do listopada 2016 r.</vt:lpstr>
      <vt:lpstr>W ramach poradnictwa zawodowego grupowego  Powiatowy Urząd Pracy w Kołobrzegu przeprowadził od stycznia do listopada 2016 r.</vt:lpstr>
      <vt:lpstr>Środki przeznaczone na aktywizację osób bezrobotnych w 2016 r.</vt:lpstr>
      <vt:lpstr>Pozostałe środki wydatkowane przez PUP                w Kołobrzegu w okresie  od 01.01.2016 do 30.11.2016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Powiatowy Urząd Pracy  w Kołobrzegu</dc:title>
  <dc:creator>PUP K-G</dc:creator>
  <cp:lastModifiedBy>Dell</cp:lastModifiedBy>
  <cp:revision>482</cp:revision>
  <cp:lastPrinted>2016-04-18T05:51:03Z</cp:lastPrinted>
  <dcterms:created xsi:type="dcterms:W3CDTF">2009-09-25T08:36:06Z</dcterms:created>
  <dcterms:modified xsi:type="dcterms:W3CDTF">2016-12-21T08:15:15Z</dcterms:modified>
</cp:coreProperties>
</file>