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318" r:id="rId4"/>
    <p:sldId id="319" r:id="rId5"/>
    <p:sldId id="320" r:id="rId6"/>
    <p:sldId id="259" r:id="rId7"/>
    <p:sldId id="261" r:id="rId8"/>
    <p:sldId id="293" r:id="rId9"/>
    <p:sldId id="264" r:id="rId10"/>
    <p:sldId id="265" r:id="rId11"/>
    <p:sldId id="294" r:id="rId12"/>
    <p:sldId id="306" r:id="rId13"/>
    <p:sldId id="307" r:id="rId14"/>
    <p:sldId id="266" r:id="rId15"/>
    <p:sldId id="302" r:id="rId16"/>
    <p:sldId id="303" r:id="rId17"/>
    <p:sldId id="268" r:id="rId18"/>
    <p:sldId id="270" r:id="rId19"/>
    <p:sldId id="271" r:id="rId20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22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5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4B1DEED1-1BC9-449F-9BAD-1E3A3372C6D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10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31.08.2016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9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28575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 smtClean="0">
                <a:solidFill>
                  <a:schemeClr val="tx1"/>
                </a:solidFill>
              </a:rPr>
              <a:t>  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>
                <a:solidFill>
                  <a:schemeClr val="tx1"/>
                </a:solidFill>
              </a:rPr>
              <a:t> </a:t>
            </a:r>
            <a:r>
              <a:rPr lang="pl-PL" altLang="pl-PL" dirty="0" smtClean="0">
                <a:solidFill>
                  <a:schemeClr val="tx1"/>
                </a:solidFill>
              </a:rPr>
              <a:t>  Od stycznia 2016 r. zorganizowaliśmy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b="1" dirty="0">
                <a:solidFill>
                  <a:schemeClr val="tx1"/>
                </a:solidFill>
              </a:rPr>
              <a:t> </a:t>
            </a:r>
            <a:r>
              <a:rPr lang="pl-PL" altLang="pl-PL" b="1" dirty="0" smtClean="0">
                <a:solidFill>
                  <a:schemeClr val="tx1"/>
                </a:solidFill>
              </a:rPr>
              <a:t>   </a:t>
            </a:r>
            <a:r>
              <a:rPr lang="pl-PL" altLang="pl-PL" b="1" u="sng" dirty="0" smtClean="0">
                <a:solidFill>
                  <a:schemeClr val="tx1"/>
                </a:solidFill>
              </a:rPr>
              <a:t>6 giełd 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asystentka stomatologiczna,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kelner,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pracownik ochrony,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racownik przygotowujący posiłki fast-food,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racownik obróbki ryb,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sprzątacz hal produkcyjnych,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smtClean="0"/>
              <a:t>Współpraca z pracodawcami - c.d.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48130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endParaRPr lang="pl-PL" sz="2800" dirty="0" smtClean="0"/>
          </a:p>
          <a:p>
            <a:pPr marL="0" indent="0" eaLnBrk="1" hangingPunct="1"/>
            <a:r>
              <a:rPr lang="pl-PL" sz="2800" dirty="0" smtClean="0"/>
              <a:t>Łącznie na  giełdy:  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było zaproszonych </a:t>
            </a:r>
            <a:r>
              <a:rPr lang="pl-PL" sz="2800" b="1" dirty="0"/>
              <a:t>174 </a:t>
            </a:r>
            <a:r>
              <a:rPr lang="pl-PL" sz="2800" b="1" dirty="0" smtClean="0"/>
              <a:t>osoby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stawiło się </a:t>
            </a:r>
            <a:r>
              <a:rPr lang="pl-PL" sz="2800" b="1" dirty="0" smtClean="0"/>
              <a:t>107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nie stawiło się </a:t>
            </a:r>
            <a:r>
              <a:rPr lang="pl-PL" sz="2800" b="1" dirty="0" smtClean="0"/>
              <a:t>67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odmowy podjęcia pracy </a:t>
            </a:r>
            <a:r>
              <a:rPr lang="pl-PL" sz="2800" b="1" dirty="0" smtClean="0"/>
              <a:t>21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>
                <a:solidFill>
                  <a:schemeClr val="tx1"/>
                </a:solidFill>
              </a:rPr>
              <a:t> pracę podjęły </a:t>
            </a:r>
            <a:r>
              <a:rPr lang="pl-PL" sz="2800" b="1" dirty="0" smtClean="0">
                <a:solidFill>
                  <a:schemeClr val="tx1"/>
                </a:solidFill>
              </a:rPr>
              <a:t>3 osoby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pl-PL" sz="2800" dirty="0" smtClean="0"/>
              <a:t>Od 01.01.2016 r. </a:t>
            </a:r>
            <a:r>
              <a:rPr lang="pl-PL" sz="2800" dirty="0"/>
              <a:t>d</a:t>
            </a:r>
            <a:r>
              <a:rPr lang="pl-PL" sz="2800" dirty="0" smtClean="0"/>
              <a:t>o 31.08.2016 r. do Powiatowego Urzędu Pracy w Kołobrzegu wpłynęło </a:t>
            </a:r>
            <a:r>
              <a:rPr lang="pl-PL" sz="2800" b="1" dirty="0" smtClean="0"/>
              <a:t>1283 </a:t>
            </a:r>
            <a:r>
              <a:rPr lang="pl-PL" sz="2800" dirty="0" smtClean="0"/>
              <a:t>oświadczenia o zamiarze powierzenia wykonywania pracy obywatelowi Republiki Armenii, Republiki Białorusi, Republiki Gruzji, Republiki Mołdowy, Federacji Rosyjskiej lub Ukrainy. </a:t>
            </a:r>
            <a:endParaRPr lang="pl-PL" sz="2800" u="sng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/>
            </a:r>
            <a:br>
              <a:rPr lang="pl-PL" smtClean="0"/>
            </a:br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pl-PL" sz="2800" dirty="0" smtClean="0"/>
              <a:t>   Od </a:t>
            </a:r>
            <a:r>
              <a:rPr lang="pl-PL" sz="2800" dirty="0"/>
              <a:t>stycznia do </a:t>
            </a:r>
            <a:r>
              <a:rPr lang="pl-PL" sz="2800" dirty="0" smtClean="0"/>
              <a:t>marca 2016 r</a:t>
            </a:r>
            <a:r>
              <a:rPr lang="pl-PL" sz="2800" dirty="0"/>
              <a:t>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endParaRPr lang="pl-PL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 smtClean="0"/>
              <a:t>wydał </a:t>
            </a:r>
            <a:r>
              <a:rPr lang="pl-PL" sz="2800" b="1" dirty="0" smtClean="0"/>
              <a:t>31</a:t>
            </a:r>
            <a:r>
              <a:rPr lang="pl-PL" sz="2800" dirty="0" smtClean="0"/>
              <a:t> Informacji </a:t>
            </a:r>
            <a:r>
              <a:rPr lang="pl-PL" sz="2800" dirty="0"/>
              <a:t>Starosty nt. możliwości </a:t>
            </a:r>
            <a:r>
              <a:rPr lang="pl-PL" sz="2800" dirty="0" smtClean="0"/>
              <a:t>   zaspokojenia </a:t>
            </a:r>
            <a:r>
              <a:rPr lang="pl-PL" sz="2800" dirty="0"/>
              <a:t>potrzeb </a:t>
            </a:r>
            <a:r>
              <a:rPr lang="pl-PL" sz="2800" dirty="0" smtClean="0"/>
              <a:t>kadrowych </a:t>
            </a:r>
            <a:r>
              <a:rPr lang="pl-PL" sz="2800" dirty="0"/>
              <a:t>podmiotu </a:t>
            </a:r>
            <a:r>
              <a:rPr lang="pl-PL" sz="2800" dirty="0" smtClean="0"/>
              <a:t>powierzającego	wykonanie	pracy cudzoziemcowi </a:t>
            </a:r>
            <a:r>
              <a:rPr lang="pl-PL" sz="2800" dirty="0"/>
              <a:t>w oparciu o rejestr osób bezrobotnych i </a:t>
            </a:r>
            <a:r>
              <a:rPr lang="pl-PL" sz="2800" dirty="0" smtClean="0"/>
              <a:t>poszukujących pracy.</a:t>
            </a:r>
            <a:endParaRPr lang="pl-PL" sz="2800" dirty="0"/>
          </a:p>
          <a:p>
            <a:pPr algn="just">
              <a:defRPr/>
            </a:pPr>
            <a:endParaRPr lang="pl-PL" sz="2800" dirty="0" smtClean="0"/>
          </a:p>
          <a:p>
            <a:pPr algn="just">
              <a:defRPr/>
            </a:pPr>
            <a:endParaRPr lang="pl-PL" sz="2800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Do 31.08.2016 r.  w Powiecie Kołobrzeskim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>
                <a:solidFill>
                  <a:schemeClr val="tx1"/>
                </a:solidFill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</a:rPr>
              <a:t>  pracę podjęło osób bezrobotnych,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>
                <a:solidFill>
                  <a:schemeClr val="tx1"/>
                </a:solidFill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</a:rPr>
              <a:t> 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1382 osoby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smtClean="0">
                <a:solidFill>
                  <a:schemeClr val="tx1"/>
                </a:solidFill>
              </a:rPr>
              <a:t>– 341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Powiatowy Urząd Pracy w Kołobrzegu przeprowadził od stycznia do września 2016 r.</a:t>
            </a:r>
          </a:p>
        </p:txBody>
      </p:sp>
      <p:sp>
        <p:nvSpPr>
          <p:cNvPr id="5529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dirty="0" smtClean="0"/>
              <a:t>Grupowe porady zawodowe</a:t>
            </a:r>
            <a:r>
              <a:rPr lang="pl-PL" sz="2400" b="1" dirty="0" smtClean="0"/>
              <a:t> -  12 spotkań:</a:t>
            </a:r>
          </a:p>
          <a:p>
            <a:r>
              <a:rPr lang="pl-PL" sz="2400" dirty="0" smtClean="0"/>
              <a:t>- „Dokumenty aplikacyjne kluczem do sukcesu na rynku pracy”</a:t>
            </a:r>
          </a:p>
          <a:p>
            <a:r>
              <a:rPr lang="pl-PL" sz="2400" dirty="0" smtClean="0"/>
              <a:t>- „Moje dokumenty aplikacyjne moją wizytówką – życiorys </a:t>
            </a:r>
            <a:br>
              <a:rPr lang="pl-PL" sz="2400" dirty="0" smtClean="0"/>
            </a:br>
            <a:r>
              <a:rPr lang="pl-PL" sz="2400" dirty="0" smtClean="0"/>
              <a:t>i list motywacyjny kluczem do sukcesu w znalezieniu pracy”</a:t>
            </a:r>
          </a:p>
          <a:p>
            <a:r>
              <a:rPr lang="pl-PL" sz="2400" dirty="0" smtClean="0"/>
              <a:t>- „Jak przygotować się i odnieść sukces na rozmowie kwalifikacyjnej” </a:t>
            </a:r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 Powiatowy Urząd Pracy w Kołobrzegu przeprowadził od stycznia do września 2016 r.</a:t>
            </a:r>
          </a:p>
        </p:txBody>
      </p:sp>
      <p:sp>
        <p:nvSpPr>
          <p:cNvPr id="56322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628775"/>
            <a:ext cx="8224837" cy="4521200"/>
          </a:xfrm>
        </p:spPr>
        <p:txBody>
          <a:bodyPr/>
          <a:lstStyle/>
          <a:p>
            <a:r>
              <a:rPr lang="pl-PL" sz="2400" b="1" u="sng" dirty="0" smtClean="0"/>
              <a:t>Grupowe informacje zawodowe </a:t>
            </a:r>
            <a:r>
              <a:rPr lang="pl-PL" sz="2400" b="1" dirty="0" smtClean="0"/>
              <a:t>– 13 spotkań</a:t>
            </a:r>
          </a:p>
          <a:p>
            <a:pPr algn="just"/>
            <a:r>
              <a:rPr lang="pl-PL" sz="2400" dirty="0" smtClean="0"/>
              <a:t>  „Usługi i instrumenty rynku pracy służące aktywizacji zawodowej osób bezrobotnych”</a:t>
            </a:r>
          </a:p>
          <a:p>
            <a:pPr algn="just"/>
            <a:r>
              <a:rPr lang="pl-PL" sz="2400" dirty="0" smtClean="0"/>
              <a:t> „Usługi i instrumenty rynku pracy realizowane w 2016 r. przez Powiatowy Urząd Pracy w Kołobrzegu </a:t>
            </a:r>
            <a:br>
              <a:rPr lang="pl-PL" sz="2400" dirty="0" smtClean="0"/>
            </a:br>
            <a:r>
              <a:rPr lang="pl-PL" sz="2400" dirty="0" smtClean="0"/>
              <a:t>– informacja dla osób bezrobotnych i poszukujących pracy” </a:t>
            </a:r>
          </a:p>
          <a:p>
            <a:endParaRPr lang="pl-PL" sz="2400" b="1" u="sng" dirty="0" smtClean="0"/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2016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Łączna kwota przyznana dla Powiatu Kołobrzeskiego wynosi </a:t>
            </a:r>
            <a:r>
              <a:rPr lang="pl-PL" altLang="pl-PL" sz="2800" b="1" dirty="0" smtClean="0">
                <a:latin typeface="Book Antiqua" pitchFamily="18" charset="0"/>
              </a:rPr>
              <a:t>6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677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100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Kwota Funduszu Pracy przeznaczona na realizację zadań w zakresie przeciwdziałania bezrobociu i promocji zatrudnienia w 2016 r. wynosi (w tym na realizację art. 150f)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   4. 319.295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na zadania współfinansowane ze środków EFS (POWER - </a:t>
            </a:r>
            <a:r>
              <a:rPr lang="pl-PL" altLang="pl-PL" sz="2800" b="1" dirty="0" smtClean="0">
                <a:latin typeface="Book Antiqua" pitchFamily="18" charset="0"/>
              </a:rPr>
              <a:t>1.332.212</a:t>
            </a:r>
            <a:r>
              <a:rPr lang="pl-PL" altLang="pl-PL" sz="2800" dirty="0" smtClean="0">
                <a:latin typeface="Book Antiqua" pitchFamily="18" charset="0"/>
              </a:rPr>
              <a:t>,  RPO - </a:t>
            </a:r>
            <a:r>
              <a:rPr lang="pl-PL" altLang="pl-PL" sz="2800" b="1" dirty="0" smtClean="0">
                <a:latin typeface="Book Antiqua" pitchFamily="18" charset="0"/>
              </a:rPr>
              <a:t>1.025.593</a:t>
            </a:r>
            <a:r>
              <a:rPr lang="pl-PL" altLang="pl-PL" sz="2800" i="1" dirty="0" smtClean="0">
                <a:latin typeface="Book Antiqua" pitchFamily="18" charset="0"/>
              </a:rPr>
              <a:t>) </a:t>
            </a:r>
            <a:r>
              <a:rPr lang="pl-PL" altLang="pl-PL" sz="2800" dirty="0" smtClean="0">
                <a:latin typeface="Book Antiqua" pitchFamily="18" charset="0"/>
              </a:rPr>
              <a:t>przeznaczona została łączna kwota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2.357.805 zł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01.01.2016 do 31.08.2016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wypłaconych zasiłków –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3.448.086,88zł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</a:t>
            </a:r>
            <a:r>
              <a:rPr lang="pl-PL" altLang="pl-PL" sz="2800" dirty="0" smtClean="0">
                <a:solidFill>
                  <a:schemeClr val="tx1"/>
                </a:solidFill>
              </a:rPr>
              <a:t>.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028.458,69zł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146.841,45zł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2.242 </a:t>
            </a:r>
            <a:r>
              <a:rPr lang="pl-PL" altLang="pl-PL" sz="2800" dirty="0" smtClean="0">
                <a:solidFill>
                  <a:schemeClr val="tx1"/>
                </a:solidFill>
              </a:rPr>
              <a:t>osoby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www.pupkolobrzeg.pl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8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- luty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593948"/>
              </p:ext>
            </p:extLst>
          </p:nvPr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2015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(3512 osób)</a:t>
                      </a:r>
                      <a:r>
                        <a:rPr kumimoji="0" lang="pl-PL" altLang="pl-P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pl-PL" alt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11,9%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16,4%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(2852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(3475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(2922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marzec – kwiecień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128681"/>
              </p:ext>
            </p:extLst>
          </p:nvPr>
        </p:nvGraphicFramePr>
        <p:xfrm>
          <a:off x="900113" y="1443638"/>
          <a:ext cx="7632700" cy="4800156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(3291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marzec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(2745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(3076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(2510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0912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maj - czerwiec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540828"/>
              </p:ext>
            </p:extLst>
          </p:nvPr>
        </p:nvGraphicFramePr>
        <p:xfrm>
          <a:off x="900113" y="1557338"/>
          <a:ext cx="7632700" cy="5084995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(2780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14,3%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(2295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czerwiec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(2440 osób)</a:t>
                      </a:r>
                      <a:r>
                        <a:rPr kumimoji="0" lang="pl-PL" altLang="pl-PL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czerwiec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(2008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502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lipiec - sierpień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700244"/>
              </p:ext>
            </p:extLst>
          </p:nvPr>
        </p:nvGraphicFramePr>
        <p:xfrm>
          <a:off x="900113" y="1557338"/>
          <a:ext cx="7632700" cy="5084995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8,1%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(2173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13,2%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(1878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sierpień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7,9%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(2116 osób)</a:t>
                      </a:r>
                      <a:r>
                        <a:rPr kumimoji="0" lang="pl-PL" altLang="pl-PL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6,9%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(1843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8,5%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10,8%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502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31.08.2016 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/>
              <a:t>1843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osoby, w tym </a:t>
            </a:r>
            <a:r>
              <a:rPr lang="pl-PL" altLang="pl-PL" sz="2400" smtClean="0">
                <a:solidFill>
                  <a:schemeClr val="tx1"/>
                </a:solidFill>
              </a:rPr>
              <a:t>994 kobiety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31.08.2015 r. zarejestrowanych było 2116</a:t>
            </a:r>
            <a:r>
              <a:rPr lang="pl-PL" altLang="pl-PL" sz="2400" i="1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nastąpił spadek o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237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osób</a:t>
            </a:r>
            <a:r>
              <a:rPr lang="pl-PL" altLang="pl-PL" sz="2400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1494</a:t>
            </a:r>
            <a:r>
              <a:rPr lang="pl-PL" altLang="pl-PL" sz="2400" dirty="0" smtClean="0">
                <a:solidFill>
                  <a:schemeClr val="tx1"/>
                </a:solidFill>
              </a:rPr>
              <a:t> osoby, tj. 81%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80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126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(5% ogółu) stanowiły osoby niepełnosprawne; nastąpił spadek w stosunku do ubiegłego roku o 31 osób;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466 osób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862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– </a:t>
            </a:r>
            <a:r>
              <a:rPr lang="pl-PL" altLang="pl-PL" sz="1800" dirty="0" smtClean="0"/>
              <a:t>601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371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- 95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351409"/>
              </p:ext>
            </p:extLst>
          </p:nvPr>
        </p:nvGraphicFramePr>
        <p:xfrm>
          <a:off x="1462410" y="2708920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1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410" y="2708920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Na dzień 31.08.2016 zarejestrowane osoby ze statusem bezrobotnego, o ustalonym profilu: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dirty="0"/>
              <a:t> </a:t>
            </a:r>
            <a:r>
              <a:rPr lang="pl-PL" dirty="0" smtClean="0"/>
              <a:t>43 </a:t>
            </a:r>
            <a:r>
              <a:rPr lang="pl-PL" b="1" dirty="0" smtClean="0"/>
              <a:t>osoby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907 </a:t>
            </a:r>
            <a:r>
              <a:rPr lang="pl-PL" b="1" dirty="0" smtClean="0"/>
              <a:t>osób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</a:t>
            </a:r>
            <a:r>
              <a:rPr lang="pl-PL" dirty="0"/>
              <a:t>– </a:t>
            </a:r>
            <a:r>
              <a:rPr lang="pl-PL" dirty="0" smtClean="0"/>
              <a:t>744 </a:t>
            </a:r>
            <a:r>
              <a:rPr lang="pl-PL" b="1" dirty="0" smtClean="0"/>
              <a:t>osoby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Od 01.01.2016 r. do Powiatowego Urzędu Pracy w  Kołobrzegu </a:t>
            </a:r>
            <a:r>
              <a:rPr lang="pl-PL" altLang="pl-PL" sz="2800" dirty="0" smtClean="0">
                <a:solidFill>
                  <a:schemeClr val="tx1"/>
                </a:solidFill>
              </a:rPr>
              <a:t>wpłynęły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1323 oferty pracy</a:t>
            </a:r>
            <a:r>
              <a:rPr lang="pl-PL" altLang="pl-PL" sz="2800" dirty="0" smtClean="0">
                <a:solidFill>
                  <a:schemeClr val="tx1"/>
                </a:solidFill>
              </a:rPr>
              <a:t>. Najwięcej wolnych miejsc pracy wykazano w takich zawodach jak:</a:t>
            </a:r>
            <a:r>
              <a:rPr lang="pl-PL" altLang="pl-PL" sz="2800" dirty="0" smtClean="0">
                <a:solidFill>
                  <a:schemeClr val="accent2"/>
                </a:solidFill>
              </a:rPr>
              <a:t>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pomoc kuchenna,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</a:rPr>
              <a:t>elner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okojowa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r</a:t>
            </a:r>
            <a:r>
              <a:rPr lang="pl-PL" altLang="pl-PL" sz="2400" dirty="0" smtClean="0">
                <a:solidFill>
                  <a:schemeClr val="tx1"/>
                </a:solidFill>
              </a:rPr>
              <a:t>ecepcjonista pokojowy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sprzedawca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salowa/sprzątająca,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f</a:t>
            </a:r>
            <a:r>
              <a:rPr lang="pl-PL" altLang="pl-PL" sz="2400" dirty="0" smtClean="0">
                <a:solidFill>
                  <a:schemeClr val="tx1"/>
                </a:solidFill>
              </a:rPr>
              <a:t>izjoterapeuta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pomocniczy robotnik budowlany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5812</TotalTime>
  <Words>961</Words>
  <Application>Microsoft Office PowerPoint</Application>
  <PresentationFormat>Pokaz na ekranie (4:3)</PresentationFormat>
  <Paragraphs>214</Paragraphs>
  <Slides>19</Slides>
  <Notes>13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19</vt:i4>
      </vt:variant>
    </vt:vector>
  </HeadingPairs>
  <TitlesOfParts>
    <vt:vector size="22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- luty 2016 r.</vt:lpstr>
      <vt:lpstr>Stopa bezrobocia (stosunek osób bezrobotnych do ludności aktywnej zawodowo) na obszarze kraju, terenie Powiatu Kołobrzeskiego oraz Województwa Zachodniopomorskiego  marzec – kwiecień 2016 r.</vt:lpstr>
      <vt:lpstr>Stopa bezrobocia (stosunek osób bezrobotnych do ludności aktywnej zawodowo) na obszarze kraju, terenie Powiatu Kołobrzeskiego oraz Województwa Zachodniopomorskiego  maj - czerwiec 2016 r.</vt:lpstr>
      <vt:lpstr>Stopa bezrobocia (stosunek osób bezrobotnych do ludności aktywnej zawodowo) na obszarze kraju, terenie Powiatu Kołobrzeskiego oraz Województwa Zachodniopomorskiego  lipiec - sierpień 2016 r.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Współpraca z pracodawcami - c.d. </vt:lpstr>
      <vt:lpstr>Współpraca z pracodawcami - c.d.</vt:lpstr>
      <vt:lpstr> Współpraca z pracodawcami - c.d.</vt:lpstr>
      <vt:lpstr>Podjęcia pracy</vt:lpstr>
      <vt:lpstr>W ramach poradnictwa zawodowego grupowego Powiatowy Urząd Pracy w Kołobrzegu przeprowadził od stycznia do września 2016 r.</vt:lpstr>
      <vt:lpstr>W ramach poradnictwa zawodowego grupowego  Powiatowy Urząd Pracy w Kołobrzegu przeprowadził od stycznia do września 2016 r.</vt:lpstr>
      <vt:lpstr>Środki przeznaczone na aktywizację osób bezrobotnych w 2016 r.</vt:lpstr>
      <vt:lpstr>Pozostałe środki wydatkowane przez PUP                w Kołobrzegu w okresie  od 01.01.2016 do 31.08.2016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467</cp:revision>
  <cp:lastPrinted>2016-04-18T05:51:03Z</cp:lastPrinted>
  <dcterms:created xsi:type="dcterms:W3CDTF">2009-09-25T08:36:06Z</dcterms:created>
  <dcterms:modified xsi:type="dcterms:W3CDTF">2016-09-26T07:03:17Z</dcterms:modified>
</cp:coreProperties>
</file>