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18" r:id="rId4"/>
    <p:sldId id="259" r:id="rId5"/>
    <p:sldId id="261" r:id="rId6"/>
    <p:sldId id="293" r:id="rId7"/>
    <p:sldId id="264" r:id="rId8"/>
    <p:sldId id="265" r:id="rId9"/>
    <p:sldId id="294" r:id="rId10"/>
    <p:sldId id="306" r:id="rId11"/>
    <p:sldId id="307" r:id="rId12"/>
    <p:sldId id="266" r:id="rId13"/>
    <p:sldId id="302" r:id="rId14"/>
    <p:sldId id="303" r:id="rId15"/>
    <p:sldId id="316" r:id="rId16"/>
    <p:sldId id="268" r:id="rId17"/>
    <p:sldId id="270" r:id="rId18"/>
    <p:sldId id="271" r:id="rId19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31.03.2016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pl-PL" sz="2800" dirty="0" smtClean="0"/>
              <a:t>Od 01.01.2016 r. </a:t>
            </a:r>
            <a:r>
              <a:rPr lang="pl-PL" sz="2800" dirty="0"/>
              <a:t>d</a:t>
            </a:r>
            <a:r>
              <a:rPr lang="pl-PL" sz="2800" dirty="0" smtClean="0"/>
              <a:t>o 31.03.2016 r.</a:t>
            </a:r>
          </a:p>
          <a:p>
            <a:pPr marL="0" indent="0" algn="ctr"/>
            <a:r>
              <a:rPr lang="pl-PL" sz="2800" dirty="0" smtClean="0"/>
              <a:t>do Powiatowego Urzędu Pracy </a:t>
            </a:r>
            <a:br>
              <a:rPr lang="pl-PL" sz="2800" dirty="0" smtClean="0"/>
            </a:br>
            <a:r>
              <a:rPr lang="pl-PL" sz="2800" dirty="0" smtClean="0"/>
              <a:t>w Kołobrzegu </a:t>
            </a:r>
          </a:p>
          <a:p>
            <a:pPr marL="0" indent="0" algn="ctr"/>
            <a:r>
              <a:rPr lang="pl-PL" sz="2800" dirty="0" smtClean="0"/>
              <a:t>wpłynęło </a:t>
            </a:r>
            <a:r>
              <a:rPr lang="pl-PL" sz="2800" b="1" smtClean="0"/>
              <a:t>330</a:t>
            </a:r>
            <a:r>
              <a:rPr lang="pl-PL" sz="2800" smtClean="0"/>
              <a:t> oświadczeń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zamiarze powierzenia wykonywania pracy obywatelowi Republiki Armenii, Republiki Białoruś, Republiki Gruzji, Republiki Mołdowy, Federacji Rosyjskiej lub Ukrainy. </a:t>
            </a:r>
            <a:endParaRPr lang="pl-PL" sz="2800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marca 2016 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 smtClean="0"/>
              <a:t>9</a:t>
            </a:r>
            <a:r>
              <a:rPr lang="pl-PL" sz="2800" dirty="0" smtClean="0"/>
              <a:t> Informacji </a:t>
            </a:r>
            <a:r>
              <a:rPr lang="pl-PL" sz="2800" dirty="0"/>
              <a:t>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Do 31.03.2016 r.  w Powiecie Kołobrzeskim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pracę podjęło osób bezrobotnych,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538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51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marca 2016 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Grupowe porady zawodowe</a:t>
            </a:r>
            <a:r>
              <a:rPr lang="pl-PL" sz="2400" b="1" dirty="0" smtClean="0"/>
              <a:t> -  5 spotkań:</a:t>
            </a:r>
          </a:p>
          <a:p>
            <a:r>
              <a:rPr lang="pl-PL" sz="2400" dirty="0" smtClean="0"/>
              <a:t>- „Dokumenty aplikacyjne kluczem do sukcesu na rynku pracy”</a:t>
            </a:r>
          </a:p>
          <a:p>
            <a:r>
              <a:rPr lang="pl-PL" sz="2400" dirty="0" smtClean="0"/>
              <a:t>- „Moje dokumenty aplikacyjne moją wizytówką – życiorys </a:t>
            </a:r>
            <a:br>
              <a:rPr lang="pl-PL" sz="2400" dirty="0" smtClean="0"/>
            </a:br>
            <a:r>
              <a:rPr lang="pl-PL" sz="2400" dirty="0" smtClean="0"/>
              <a:t>i list motywacyjny kluczem do sukcesu w znalezieniu pracy”</a:t>
            </a:r>
          </a:p>
          <a:p>
            <a:r>
              <a:rPr lang="pl-PL" sz="2400" dirty="0" smtClean="0"/>
              <a:t>- „Jak przygotować się i odnieść sukces na rozmowie kwalifikacyjnej”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 Powiatowy Urząd Pracy w Kołobrzegu przeprowadził od stycznia do marca 2016 r.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1200"/>
          </a:xfrm>
        </p:spPr>
        <p:txBody>
          <a:bodyPr/>
          <a:lstStyle/>
          <a:p>
            <a:r>
              <a:rPr lang="pl-PL" sz="2400" b="1" u="sng" dirty="0" smtClean="0"/>
              <a:t>Grupowe informacje zawodowe </a:t>
            </a:r>
            <a:r>
              <a:rPr lang="pl-PL" sz="2400" b="1" dirty="0" smtClean="0"/>
              <a:t>– 2 spotkania </a:t>
            </a:r>
          </a:p>
          <a:p>
            <a:pPr algn="just"/>
            <a:r>
              <a:rPr lang="pl-PL" sz="2400" dirty="0" smtClean="0"/>
              <a:t>  „Usługi i instrumenty rynku pracy służące aktywizacji zawodowej osób bezrobotnych”</a:t>
            </a:r>
          </a:p>
          <a:p>
            <a:pPr algn="just"/>
            <a:r>
              <a:rPr lang="pl-PL" sz="2400" dirty="0" smtClean="0"/>
              <a:t> „Usługi i instrumenty rynku pracy realizowane w 2016 r. przez Powiatowy Urząd Pracy w Kołobrzegu </a:t>
            </a:r>
            <a:br>
              <a:rPr lang="pl-PL" sz="2400" dirty="0" smtClean="0"/>
            </a:br>
            <a:r>
              <a:rPr lang="pl-PL" sz="2400" dirty="0" smtClean="0"/>
              <a:t>– informacja dla osób bezrobotnych i poszukujących pracy” </a:t>
            </a:r>
          </a:p>
          <a:p>
            <a:endParaRPr lang="pl-PL" sz="2400" b="1" u="sng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2"/>
          <p:cNvSpPr>
            <a:spLocks noGrp="1"/>
          </p:cNvSpPr>
          <p:nvPr>
            <p:ph idx="1"/>
          </p:nvPr>
        </p:nvSpPr>
        <p:spPr>
          <a:xfrm>
            <a:off x="468313" y="404813"/>
            <a:ext cx="8224837" cy="4521200"/>
          </a:xfrm>
        </p:spPr>
        <p:txBody>
          <a:bodyPr/>
          <a:lstStyle/>
          <a:p>
            <a:pPr algn="ctr" eaLnBrk="1" hangingPunct="1"/>
            <a:r>
              <a:rPr lang="pl-PL" dirty="0" smtClean="0"/>
              <a:t>   </a:t>
            </a:r>
            <a:r>
              <a:rPr lang="pl-PL" b="1" dirty="0" smtClean="0"/>
              <a:t>11 marca 2016 r. </a:t>
            </a:r>
          </a:p>
          <a:p>
            <a:pPr algn="ctr" eaLnBrk="1" hangingPunct="1"/>
            <a:r>
              <a:rPr lang="pl-PL" dirty="0" smtClean="0"/>
              <a:t>Powiatowy Urząd Pracy w Kołobrzegu zorganizował</a:t>
            </a:r>
            <a:r>
              <a:rPr lang="pl-PL" b="1" dirty="0" smtClean="0"/>
              <a:t> Targi Pracy</a:t>
            </a:r>
            <a:r>
              <a:rPr lang="pl-PL" dirty="0" smtClean="0"/>
              <a:t>, </a:t>
            </a:r>
          </a:p>
          <a:p>
            <a:pPr algn="ctr" eaLnBrk="1" hangingPunct="1"/>
            <a:r>
              <a:rPr lang="pl-PL" dirty="0" smtClean="0"/>
              <a:t>w których udział wzięło:</a:t>
            </a:r>
          </a:p>
          <a:p>
            <a:pPr eaLnBrk="1" hangingPunct="1">
              <a:buFontTx/>
              <a:buChar char="-"/>
            </a:pPr>
            <a:r>
              <a:rPr lang="pl-PL" dirty="0" smtClean="0"/>
              <a:t>  </a:t>
            </a:r>
            <a:r>
              <a:rPr lang="pl-PL" sz="2800" dirty="0" smtClean="0"/>
              <a:t>ponad </a:t>
            </a:r>
            <a:r>
              <a:rPr lang="pl-PL" sz="2800" b="1" dirty="0"/>
              <a:t>7</a:t>
            </a:r>
            <a:r>
              <a:rPr lang="pl-PL" sz="2800" b="1" dirty="0" smtClean="0"/>
              <a:t>0 wystawców </a:t>
            </a:r>
            <a:r>
              <a:rPr lang="pl-PL" sz="2800" dirty="0" smtClean="0"/>
              <a:t>(pracodawcy)</a:t>
            </a:r>
          </a:p>
          <a:p>
            <a:pPr eaLnBrk="1" hangingPunct="1">
              <a:buFontTx/>
              <a:buChar char="-"/>
            </a:pPr>
            <a:r>
              <a:rPr lang="pl-PL" sz="2800" dirty="0" smtClean="0"/>
              <a:t>  ok. </a:t>
            </a:r>
            <a:r>
              <a:rPr lang="pl-PL" sz="2800" b="1" dirty="0" smtClean="0"/>
              <a:t>700 odwiedzających</a:t>
            </a:r>
          </a:p>
          <a:p>
            <a:pPr eaLnBrk="1" hangingPunct="1">
              <a:buFontTx/>
              <a:buChar char="-"/>
            </a:pPr>
            <a:r>
              <a:rPr lang="pl-PL" sz="2800" b="1" dirty="0" smtClean="0"/>
              <a:t>  </a:t>
            </a:r>
            <a:r>
              <a:rPr lang="pl-PL" sz="2800" dirty="0" smtClean="0"/>
              <a:t>na Targi Pracy </a:t>
            </a:r>
            <a:r>
              <a:rPr lang="pl-PL" sz="2800" b="1" dirty="0" smtClean="0"/>
              <a:t>skierowano 744 osoby, </a:t>
            </a:r>
          </a:p>
          <a:p>
            <a:pPr eaLnBrk="1" hangingPunct="1">
              <a:buFontTx/>
              <a:buChar char="-"/>
            </a:pPr>
            <a:r>
              <a:rPr lang="pl-PL" sz="2800" b="1" dirty="0" smtClean="0"/>
              <a:t>  </a:t>
            </a:r>
            <a:r>
              <a:rPr lang="pl-PL" sz="2800" dirty="0" smtClean="0"/>
              <a:t>zgłosiły się </a:t>
            </a:r>
            <a:r>
              <a:rPr lang="pl-PL" sz="2800" b="1" dirty="0" smtClean="0"/>
              <a:t>473 osoby, </a:t>
            </a:r>
          </a:p>
          <a:p>
            <a:pPr eaLnBrk="1" hangingPunct="1">
              <a:buFontTx/>
              <a:buChar char="-"/>
            </a:pPr>
            <a:r>
              <a:rPr lang="pl-PL" sz="2800" b="1" dirty="0" smtClean="0"/>
              <a:t>  </a:t>
            </a:r>
            <a:r>
              <a:rPr lang="pl-PL" sz="2800" dirty="0" smtClean="0"/>
              <a:t>nie stawiło się </a:t>
            </a:r>
            <a:r>
              <a:rPr lang="pl-PL" sz="2800" b="1" dirty="0" smtClean="0"/>
              <a:t>271osób.</a:t>
            </a:r>
          </a:p>
        </p:txBody>
      </p:sp>
    </p:spTree>
    <p:extLst>
      <p:ext uri="{BB962C8B-B14F-4D97-AF65-F5344CB8AC3E}">
        <p14:creationId xmlns:p14="http://schemas.microsoft.com/office/powerpoint/2010/main" val="204941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2016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6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677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100,00zł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2016 r. wynosi (w tym na realizację art. 150f)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4. 319.295,00zł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1.332.212,00, RPO 1.025.593,00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2.357.805,00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01.01.2016 do 31.03.2016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1.513.336,06zł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Wojewody/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409.411,86zł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102.979,82zł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2447 </a:t>
            </a:r>
            <a:r>
              <a:rPr lang="pl-PL" altLang="pl-PL" sz="2800" dirty="0" smtClean="0">
                <a:solidFill>
                  <a:schemeClr val="tx1"/>
                </a:solidFill>
              </a:rPr>
              <a:t>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www.pupkolobrzeg.pl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8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luty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31781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(3512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(2852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(3475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(2922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marzec</a:t>
            </a:r>
            <a:r>
              <a:rPr lang="pl-PL" altLang="pl-PL" sz="2000" b="1" dirty="0" smtClean="0"/>
              <a:t> </a:t>
            </a:r>
            <a:r>
              <a:rPr lang="pl-PL" altLang="pl-PL" sz="2000" b="1" dirty="0" smtClean="0"/>
              <a:t>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79621"/>
              </p:ext>
            </p:extLst>
          </p:nvPr>
        </p:nvGraphicFramePr>
        <p:xfrm>
          <a:off x="900113" y="1557338"/>
          <a:ext cx="7632700" cy="3062289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2015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(3291 osób)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15,7%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9,9%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(2745 osób) </a:t>
                      </a:r>
                      <a:endParaRPr kumimoji="0" lang="pl-PL" altLang="pl-PL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10,0%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13,3%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31.03.2016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2745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1377 kobiet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31.03.2015 r. zarejestrowanych było </a:t>
            </a:r>
            <a:r>
              <a:rPr lang="pl-PL" altLang="pl-PL" sz="2400" dirty="0">
                <a:solidFill>
                  <a:schemeClr val="tx1"/>
                </a:solidFill>
              </a:rPr>
              <a:t>3291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nastąpił spadek o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546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osób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2260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osób, tj. 82%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128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126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(5% ogółu) stanowiły osoby niepełnosprawne; nastąpił spadek w stosunku do ubiegłego roku o 28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744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1109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866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446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- 126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52577"/>
              </p:ext>
            </p:extLst>
          </p:nvPr>
        </p:nvGraphicFramePr>
        <p:xfrm>
          <a:off x="812800" y="3111500"/>
          <a:ext cx="5499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111500"/>
                        <a:ext cx="54991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</a:t>
            </a:r>
            <a:r>
              <a:rPr lang="pl-PL" sz="2000" smtClean="0"/>
              <a:t>dzień 31.03.2016 </a:t>
            </a:r>
            <a:r>
              <a:rPr lang="pl-PL" sz="2000" dirty="0" smtClean="0"/>
              <a:t>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89 </a:t>
            </a:r>
            <a:r>
              <a:rPr lang="pl-PL" b="1" dirty="0" smtClean="0"/>
              <a:t>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1563 </a:t>
            </a:r>
            <a:r>
              <a:rPr lang="pl-PL" b="1" dirty="0" smtClean="0"/>
              <a:t>osoby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– 1048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01.01.2016 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238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przetwórstwa ryb,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kasjer,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</a:rPr>
              <a:t>ucharz,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omoc kuchenna,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ochrony,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salowa/sprzątająca,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murarz/tynkarz.</a:t>
            </a: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2016 r. zorganizowaliśmy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</a:rPr>
              <a:t>   </a:t>
            </a:r>
            <a:r>
              <a:rPr lang="pl-PL" altLang="pl-PL" b="1" u="sng" dirty="0" smtClean="0">
                <a:solidFill>
                  <a:schemeClr val="tx1"/>
                </a:solidFill>
              </a:rPr>
              <a:t>2</a:t>
            </a:r>
            <a:r>
              <a:rPr lang="pl-PL" altLang="pl-PL" b="1" u="sng" dirty="0">
                <a:solidFill>
                  <a:schemeClr val="tx1"/>
                </a:solidFill>
              </a:rPr>
              <a:t> </a:t>
            </a:r>
            <a:r>
              <a:rPr lang="pl-PL" altLang="pl-PL" b="1" u="sng" dirty="0" smtClean="0">
                <a:solidFill>
                  <a:schemeClr val="tx1"/>
                </a:solidFill>
              </a:rPr>
              <a:t>giełdy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asystentka stomatologiczna,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było zaproszonych </a:t>
            </a:r>
            <a:r>
              <a:rPr lang="pl-PL" sz="2800" b="1" dirty="0" smtClean="0"/>
              <a:t>35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stawiło się </a:t>
            </a:r>
            <a:r>
              <a:rPr lang="pl-PL" sz="2800" b="1" dirty="0" smtClean="0"/>
              <a:t>25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nie stawiło się </a:t>
            </a:r>
            <a:r>
              <a:rPr lang="pl-PL" sz="2800" b="1" dirty="0" smtClean="0"/>
              <a:t>10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odmowy podjęcia pracy </a:t>
            </a:r>
            <a:r>
              <a:rPr lang="pl-PL" sz="2800" b="1" dirty="0" smtClean="0"/>
              <a:t>2</a:t>
            </a:r>
            <a:r>
              <a:rPr lang="pl-PL" sz="2800" dirty="0" smtClean="0"/>
              <a:t> </a:t>
            </a:r>
            <a:r>
              <a:rPr lang="pl-PL" sz="2800" b="1" dirty="0" smtClean="0"/>
              <a:t>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pracę podjęły </a:t>
            </a:r>
            <a:r>
              <a:rPr lang="pl-PL" sz="2800" b="1" dirty="0" smtClean="0"/>
              <a:t>2</a:t>
            </a:r>
            <a:r>
              <a:rPr lang="pl-PL" sz="2800" dirty="0" smtClean="0"/>
              <a:t> </a:t>
            </a:r>
            <a:r>
              <a:rPr lang="pl-PL" sz="2800" b="1" dirty="0" smtClean="0"/>
              <a:t>osoby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5655</TotalTime>
  <Words>786</Words>
  <Application>Microsoft Office PowerPoint</Application>
  <PresentationFormat>Pokaz na ekranie (4:3)</PresentationFormat>
  <Paragraphs>147</Paragraphs>
  <Slides>18</Slides>
  <Notes>11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luty 2016 r.</vt:lpstr>
      <vt:lpstr>Stopa bezrobocia (stosunek osób bezrobotnych do ludności aktywnej zawodowo) na obszarze kraju, terenie Powiatu Kołobrzeskiego oraz Województwa Zachodniopomorskiego  marzec 2016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W ramach poradnictwa zawodowego grupowego Powiatowy Urząd Pracy w Kołobrzegu przeprowadził od stycznia do marca 2016 r.</vt:lpstr>
      <vt:lpstr>W ramach poradnictwa zawodowego grupowego  Powiatowy Urząd Pracy w Kołobrzegu przeprowadził od stycznia do marca 2016 r.</vt:lpstr>
      <vt:lpstr>Prezentacja programu PowerPoint</vt:lpstr>
      <vt:lpstr>Środki przeznaczone na aktywizację osób bezrobotnych w 2016 r.</vt:lpstr>
      <vt:lpstr>Pozostałe środki wydatkowane przez PUP                w Kołobrzegu w okresie  od 01.01.2016 do 31.03.2016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432</cp:revision>
  <cp:lastPrinted>2016-04-18T05:51:03Z</cp:lastPrinted>
  <dcterms:created xsi:type="dcterms:W3CDTF">2009-09-25T08:36:06Z</dcterms:created>
  <dcterms:modified xsi:type="dcterms:W3CDTF">2016-04-26T07:52:56Z</dcterms:modified>
</cp:coreProperties>
</file>