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318" r:id="rId4"/>
    <p:sldId id="259" r:id="rId5"/>
    <p:sldId id="261" r:id="rId6"/>
    <p:sldId id="293" r:id="rId7"/>
    <p:sldId id="264" r:id="rId8"/>
    <p:sldId id="265" r:id="rId9"/>
    <p:sldId id="294" r:id="rId10"/>
    <p:sldId id="306" r:id="rId11"/>
    <p:sldId id="307" r:id="rId12"/>
    <p:sldId id="266" r:id="rId13"/>
    <p:sldId id="302" r:id="rId14"/>
    <p:sldId id="303" r:id="rId15"/>
    <p:sldId id="316" r:id="rId16"/>
    <p:sldId id="268" r:id="rId17"/>
    <p:sldId id="270" r:id="rId18"/>
    <p:sldId id="271" r:id="rId19"/>
  </p:sldIdLst>
  <p:sldSz cx="9144000" cy="6858000" type="screen4x3"/>
  <p:notesSz cx="6761163" cy="9942513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1pPr>
    <a:lvl2pPr marL="742950" indent="-28575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2pPr>
    <a:lvl3pPr marL="1143000" indent="-22860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3pPr>
    <a:lvl4pPr marL="1600200" indent="-22860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4pPr>
    <a:lvl5pPr marL="2057400" indent="-22860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36" y="-7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919"/>
        <p:guide pos="220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0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none" lIns="92930" tIns="46465" rIns="92930" bIns="46465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l-PL" dirty="0">
              <a:cs typeface="+mn-cs"/>
            </a:endParaRPr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0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none" lIns="92930" tIns="46465" rIns="92930" bIns="46465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l-PL" dirty="0">
              <a:cs typeface="+mn-cs"/>
            </a:endParaRPr>
          </a:p>
        </p:txBody>
      </p:sp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0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none" lIns="92930" tIns="46465" rIns="92930" bIns="46465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l-PL" dirty="0">
              <a:cs typeface="+mn-cs"/>
            </a:endParaRP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3829050" y="0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t" anchorCtr="0" compatLnSpc="1">
            <a:prstTxWarp prst="textNoShape">
              <a:avLst/>
            </a:prstTxWarp>
          </a:bodyPr>
          <a:lstStyle>
            <a:lvl1pPr algn="r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6391" name="Rectangle 6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896938" y="746125"/>
            <a:ext cx="4960937" cy="372268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5" name="Rectangle 7"/>
          <p:cNvSpPr>
            <a:spLocks noGrp="1" noChangeArrowheads="1"/>
          </p:cNvSpPr>
          <p:nvPr>
            <p:ph type="body"/>
          </p:nvPr>
        </p:nvSpPr>
        <p:spPr bwMode="auto">
          <a:xfrm>
            <a:off x="676275" y="4722813"/>
            <a:ext cx="5402263" cy="44704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t" anchorCtr="0" compatLnSpc="1">
            <a:prstTxWarp prst="textNoShape">
              <a:avLst/>
            </a:prstTxWarp>
          </a:bodyPr>
          <a:lstStyle/>
          <a:p>
            <a:pPr lvl="0"/>
            <a:endParaRPr lang="pl-PL" altLang="pl-PL" noProof="0" smtClean="0"/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ftr"/>
          </p:nvPr>
        </p:nvSpPr>
        <p:spPr bwMode="auto">
          <a:xfrm>
            <a:off x="0" y="9444038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b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sldNum"/>
          </p:nvPr>
        </p:nvSpPr>
        <p:spPr bwMode="auto">
          <a:xfrm>
            <a:off x="3829050" y="9444038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b" anchorCtr="0" compatLnSpc="1">
            <a:prstTxWarp prst="textNoShape">
              <a:avLst/>
            </a:prstTxWarp>
          </a:bodyPr>
          <a:lstStyle>
            <a:lvl1pPr algn="r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fld id="{7D6835D3-48D0-4F51-A0DF-8805ABBDD5DC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5930745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F8CDD277-6BEC-479C-B061-90B536B9FBA9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19459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194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AC12E76D-B064-4B3E-A08F-0DA32136008E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17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61443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614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58FBAC74-5B84-47D9-B42E-F3034893221E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18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6451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6451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CE1795D8-B36D-4B9E-BAD2-0C68A6C5A4D5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2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2150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215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CE1795D8-B36D-4B9E-BAD2-0C68A6C5A4D5}" type="slidenum">
              <a:rPr lang="pl-PL" altLang="pl-PL" smtClean="0">
                <a:solidFill>
                  <a:prstClr val="white"/>
                </a:solidFill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3</a:t>
            </a:fld>
            <a:endParaRPr lang="pl-PL" altLang="pl-PL" smtClean="0">
              <a:solidFill>
                <a:prstClr val="white"/>
              </a:solidFill>
            </a:endParaRPr>
          </a:p>
        </p:txBody>
      </p:sp>
      <p:sp>
        <p:nvSpPr>
          <p:cNvPr id="2150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215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9C271C10-389C-45F9-A69A-44594B967EF5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4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3379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337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A1A0E2FE-4957-4E3B-A869-3DC43314AA3C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5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3686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3686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6990D031-C921-4F37-A624-D642D70C122A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7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4403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4403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4B1DEED1-1BC9-449F-9BAD-1E3A3372C6D4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8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4710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471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E3209786-41B5-441F-8916-7E843CD4F7FB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12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5222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5222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A8CF12A0-9B60-4F67-9653-91819D539BA5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16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5939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593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B33AC5-2569-44D9-862F-CD68569EFE30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390DFB-CDD7-47F5-9D1A-ECDADD01E17B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6225" y="128588"/>
            <a:ext cx="2055813" cy="5992812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6625" cy="5992812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F5318-3C03-41D4-906A-740915F3FE8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43351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F5037-8C5F-435E-AD5E-5C005ECC66F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ytuł, tekst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43351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5425" cy="452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77BD0-3294-4055-89C8-FD0A15DF6323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ytuł i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43351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abeli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4838" cy="4521200"/>
          </a:xfrm>
        </p:spPr>
        <p:txBody>
          <a:bodyPr/>
          <a:lstStyle/>
          <a:p>
            <a:pPr lvl="0"/>
            <a:endParaRPr lang="pl-PL" noProof="0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2DACA9-42C1-41E0-BA0A-FB22ACBD34B2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67EBC3-1D97-4BD2-993C-E3FFFAC42AB3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BE7E2D-B28F-4924-9844-1D8EF9842F3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5425" cy="452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C1D7EC-EBF2-48A7-9341-2F78085C9D3B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4A42B-4C3B-4D44-814B-0E9172F657DF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56BAD-828E-4568-B49A-1625CE0FD80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66FA9C-BD98-4193-8784-FA3C4B3D7883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4F6EB-7126-414B-831D-E679C012E678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E958A1-5399-4C01-9AB0-C485D89D6555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24838" cy="143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l-PL" smtClean="0"/>
              <a:t>Kliknij, aby edytować format tekstu tytułu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4838" cy="452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l-PL" smtClean="0"/>
              <a:t>Kliknij, aby edytować format tekstu konspektu</a:t>
            </a:r>
          </a:p>
          <a:p>
            <a:pPr lvl="1"/>
            <a:r>
              <a:rPr lang="en-GB" altLang="pl-PL" smtClean="0"/>
              <a:t>Drugi poziom konspektu</a:t>
            </a:r>
          </a:p>
          <a:p>
            <a:pPr lvl="2"/>
            <a:r>
              <a:rPr lang="en-GB" altLang="pl-PL" smtClean="0"/>
              <a:t>Trzeci poziom konspektu</a:t>
            </a:r>
          </a:p>
          <a:p>
            <a:pPr lvl="3"/>
            <a:r>
              <a:rPr lang="en-GB" altLang="pl-PL" smtClean="0"/>
              <a:t>Czwarty poziom konspektu</a:t>
            </a:r>
          </a:p>
          <a:p>
            <a:pPr lvl="4"/>
            <a:r>
              <a:rPr lang="en-GB" altLang="pl-PL" smtClean="0"/>
              <a:t>Piąty poziom konspektu</a:t>
            </a:r>
          </a:p>
          <a:p>
            <a:pPr lvl="4"/>
            <a:r>
              <a:rPr lang="en-GB" altLang="pl-PL" smtClean="0"/>
              <a:t>Szósty poziom konspektu</a:t>
            </a:r>
          </a:p>
          <a:p>
            <a:pPr lvl="4"/>
            <a:r>
              <a:rPr lang="en-GB" altLang="pl-PL" smtClean="0"/>
              <a:t>Siódmy poziom konspektu</a:t>
            </a:r>
          </a:p>
          <a:p>
            <a:pPr lvl="4"/>
            <a:r>
              <a:rPr lang="en-GB" altLang="pl-PL" smtClean="0"/>
              <a:t>Ósmy poziom konspektu</a:t>
            </a:r>
          </a:p>
          <a:p>
            <a:pPr lvl="4"/>
            <a:r>
              <a:rPr lang="en-GB" altLang="pl-PL" smtClean="0"/>
              <a:t>Dziewiąty poziom konspektu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28838" cy="4714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28838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0838" cy="4714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28838" cy="4714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fld id="{7E4F010E-44B5-43E2-80E7-2F97CB510E4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3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0" name="Rectangle 1"/>
          <p:cNvSpPr>
            <a:spLocks noGrp="1" noChangeArrowheads="1"/>
          </p:cNvSpPr>
          <p:nvPr>
            <p:ph type="title"/>
          </p:nvPr>
        </p:nvSpPr>
        <p:spPr>
          <a:xfrm>
            <a:off x="715963" y="692150"/>
            <a:ext cx="7024687" cy="1584325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b="1" smtClean="0">
                <a:latin typeface="Book Antiqua" pitchFamily="18" charset="0"/>
              </a:rPr>
              <a:t>Powiatowy Urząd Pracy </a:t>
            </a:r>
            <a:br>
              <a:rPr lang="pl-PL" altLang="pl-PL" b="1" smtClean="0">
                <a:latin typeface="Book Antiqua" pitchFamily="18" charset="0"/>
              </a:rPr>
            </a:br>
            <a:r>
              <a:rPr lang="pl-PL" altLang="pl-PL" b="1" smtClean="0">
                <a:latin typeface="Book Antiqua" pitchFamily="18" charset="0"/>
              </a:rPr>
              <a:t>w Kołobrzegu</a:t>
            </a:r>
          </a:p>
        </p:txBody>
      </p:sp>
      <p:sp>
        <p:nvSpPr>
          <p:cNvPr id="3251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1042988" y="4724400"/>
            <a:ext cx="6337300" cy="936625"/>
          </a:xfrm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spcBef>
                <a:spcPts val="600"/>
              </a:spcBef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pl-PL" altLang="pl-PL" sz="2400" b="1" dirty="0" smtClean="0">
                <a:latin typeface="Book Antiqua" pitchFamily="18" charset="0"/>
              </a:rPr>
              <a:t>Sytuacja na kołobrzeskim rynku pracy </a:t>
            </a:r>
          </a:p>
          <a:p>
            <a:pPr marL="0" indent="0" algn="ctr" eaLnBrk="1" hangingPunct="1">
              <a:lnSpc>
                <a:spcPct val="90000"/>
              </a:lnSpc>
              <a:spcBef>
                <a:spcPts val="600"/>
              </a:spcBef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pl-PL" altLang="pl-PL" sz="2400" b="1" dirty="0" smtClean="0">
                <a:latin typeface="Book Antiqua" pitchFamily="18" charset="0"/>
              </a:rPr>
              <a:t>Stan na dzień 31.03.2016 r.</a:t>
            </a:r>
          </a:p>
        </p:txBody>
      </p:sp>
      <p:graphicFrame>
        <p:nvGraphicFramePr>
          <p:cNvPr id="3249" name="Object 177"/>
          <p:cNvGraphicFramePr>
            <a:graphicFrameLocks noChangeAspect="1"/>
          </p:cNvGraphicFramePr>
          <p:nvPr/>
        </p:nvGraphicFramePr>
        <p:xfrm>
          <a:off x="3708400" y="2636838"/>
          <a:ext cx="1512888" cy="1004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69" r:id="rId4" imgW="1372361" imgH="914400" progId="Word.Picture.8">
                  <p:embed/>
                </p:oleObj>
              </mc:Choice>
              <mc:Fallback>
                <p:oleObj r:id="rId4" imgW="1372361" imgH="914400" progId="Word.Picture.8">
                  <p:embed/>
                  <p:pic>
                    <p:nvPicPr>
                      <p:cNvPr id="0" name="Picture 17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8400" y="2636838"/>
                        <a:ext cx="1512888" cy="10048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b="1" smtClean="0"/>
              <a:t>Współpraca z pracodawcami - c.d.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/>
            <a:r>
              <a:rPr lang="pl-PL" sz="2800" dirty="0" smtClean="0"/>
              <a:t>Od 01.01.2016 r. </a:t>
            </a:r>
            <a:r>
              <a:rPr lang="pl-PL" sz="2800" dirty="0"/>
              <a:t>d</a:t>
            </a:r>
            <a:r>
              <a:rPr lang="pl-PL" sz="2800" dirty="0" smtClean="0"/>
              <a:t>o 31.03.2016 r.</a:t>
            </a:r>
          </a:p>
          <a:p>
            <a:pPr marL="0" indent="0" algn="ctr"/>
            <a:r>
              <a:rPr lang="pl-PL" sz="2800" dirty="0" smtClean="0"/>
              <a:t>do Powiatowego Urzędu Pracy </a:t>
            </a:r>
            <a:br>
              <a:rPr lang="pl-PL" sz="2800" dirty="0" smtClean="0"/>
            </a:br>
            <a:r>
              <a:rPr lang="pl-PL" sz="2800" dirty="0" smtClean="0"/>
              <a:t>w Kołobrzegu </a:t>
            </a:r>
          </a:p>
          <a:p>
            <a:pPr marL="0" indent="0" algn="ctr"/>
            <a:r>
              <a:rPr lang="pl-PL" sz="2800" dirty="0" smtClean="0"/>
              <a:t>wpłynęło </a:t>
            </a:r>
            <a:r>
              <a:rPr lang="pl-PL" sz="2800" b="1" smtClean="0"/>
              <a:t>330</a:t>
            </a:r>
            <a:r>
              <a:rPr lang="pl-PL" sz="2800" smtClean="0"/>
              <a:t> oświadczeń</a:t>
            </a:r>
            <a:r>
              <a:rPr lang="pl-PL" sz="2800" dirty="0" smtClean="0"/>
              <a:t/>
            </a:r>
            <a:br>
              <a:rPr lang="pl-PL" sz="2800" dirty="0" smtClean="0"/>
            </a:br>
            <a:r>
              <a:rPr lang="pl-PL" sz="2800" dirty="0" smtClean="0"/>
              <a:t>o zamiarze powierzenia wykonywania pracy obywatelowi Republiki Armenii, Republiki Białoruś, Republiki Gruzji, Republiki Mołdowy, Federacji Rosyjskiej lub Ukrainy. </a:t>
            </a:r>
            <a:endParaRPr lang="pl-PL" sz="2800" u="sng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/>
            </a:r>
            <a:br>
              <a:rPr lang="pl-PL" smtClean="0"/>
            </a:br>
            <a:r>
              <a:rPr lang="pl-PL" sz="2800" b="1" smtClean="0"/>
              <a:t>Współpraca z pracodawcami - c.d.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defRPr/>
            </a:pPr>
            <a:r>
              <a:rPr lang="pl-PL" sz="2800" dirty="0" smtClean="0"/>
              <a:t>   Od </a:t>
            </a:r>
            <a:r>
              <a:rPr lang="pl-PL" sz="2800" dirty="0"/>
              <a:t>stycznia do </a:t>
            </a:r>
            <a:r>
              <a:rPr lang="pl-PL" sz="2800" dirty="0" smtClean="0"/>
              <a:t>marca 2016 r</a:t>
            </a:r>
            <a:r>
              <a:rPr lang="pl-PL" sz="2800" dirty="0"/>
              <a:t>. </a:t>
            </a:r>
            <a:r>
              <a:rPr lang="pl-PL" sz="2800" dirty="0" smtClean="0"/>
              <a:t>Powiatowy</a:t>
            </a:r>
            <a:r>
              <a:rPr lang="pl-PL" sz="2800" dirty="0"/>
              <a:t> </a:t>
            </a:r>
            <a:r>
              <a:rPr lang="pl-PL" sz="2800" dirty="0" smtClean="0"/>
              <a:t>Urząd Pracy </a:t>
            </a:r>
            <a:r>
              <a:rPr lang="pl-PL" sz="2800" dirty="0"/>
              <a:t>w Kołobrzegu </a:t>
            </a:r>
            <a:endParaRPr lang="pl-PL" sz="2800" dirty="0" smtClean="0"/>
          </a:p>
          <a:p>
            <a:pPr marL="457200" indent="-457200" algn="just">
              <a:buFont typeface="Arial" panose="020B0604020202020204" pitchFamily="34" charset="0"/>
              <a:buChar char="•"/>
              <a:defRPr/>
            </a:pPr>
            <a:r>
              <a:rPr lang="pl-PL" sz="2800" dirty="0" smtClean="0"/>
              <a:t>wydał </a:t>
            </a:r>
            <a:r>
              <a:rPr lang="pl-PL" sz="2800" b="1" dirty="0" smtClean="0"/>
              <a:t>9</a:t>
            </a:r>
            <a:r>
              <a:rPr lang="pl-PL" sz="2800" dirty="0" smtClean="0"/>
              <a:t> Informacji </a:t>
            </a:r>
            <a:r>
              <a:rPr lang="pl-PL" sz="2800" dirty="0"/>
              <a:t>Starosty nt. możliwości </a:t>
            </a:r>
            <a:r>
              <a:rPr lang="pl-PL" sz="2800" dirty="0" smtClean="0"/>
              <a:t>   zaspokojenia </a:t>
            </a:r>
            <a:r>
              <a:rPr lang="pl-PL" sz="2800" dirty="0"/>
              <a:t>potrzeb </a:t>
            </a:r>
            <a:r>
              <a:rPr lang="pl-PL" sz="2800" dirty="0" smtClean="0"/>
              <a:t>kadrowych </a:t>
            </a:r>
            <a:r>
              <a:rPr lang="pl-PL" sz="2800" dirty="0"/>
              <a:t>podmiotu </a:t>
            </a:r>
            <a:r>
              <a:rPr lang="pl-PL" sz="2800" dirty="0" smtClean="0"/>
              <a:t>powierzającego	wykonanie	pracy cudzoziemcowi </a:t>
            </a:r>
            <a:r>
              <a:rPr lang="pl-PL" sz="2800" dirty="0"/>
              <a:t>w oparciu o rejestr osób bezrobotnych i </a:t>
            </a:r>
            <a:r>
              <a:rPr lang="pl-PL" sz="2800" dirty="0" smtClean="0"/>
              <a:t>poszukujących pracy.</a:t>
            </a:r>
            <a:endParaRPr lang="pl-PL" sz="2800" dirty="0"/>
          </a:p>
          <a:p>
            <a:pPr algn="just">
              <a:defRPr/>
            </a:pPr>
            <a:endParaRPr lang="pl-PL" sz="2800" dirty="0" smtClean="0"/>
          </a:p>
          <a:p>
            <a:pPr algn="just">
              <a:defRPr/>
            </a:pPr>
            <a:endParaRPr lang="pl-PL" sz="2800" dirty="0"/>
          </a:p>
          <a:p>
            <a:pPr>
              <a:defRPr/>
            </a:pPr>
            <a:endParaRPr lang="pl-PL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b="1" smtClean="0"/>
              <a:t>Podjęcia pracy</a:t>
            </a:r>
          </a:p>
        </p:txBody>
      </p:sp>
      <p:sp>
        <p:nvSpPr>
          <p:cNvPr id="419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1557338"/>
            <a:ext cx="8101013" cy="4535487"/>
          </a:xfrm>
        </p:spPr>
        <p:txBody>
          <a:bodyPr/>
          <a:lstStyle/>
          <a:p>
            <a:pPr marL="0" indent="0" eaLnBrk="1" hangingPunct="1">
              <a:spcBef>
                <a:spcPts val="7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   Do 31.03.2016 r.  w Powiecie Kołobrzeskim </a:t>
            </a:r>
          </a:p>
          <a:p>
            <a:pPr marL="0" indent="0" eaLnBrk="1" hangingPunct="1">
              <a:spcBef>
                <a:spcPts val="7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>
                <a:solidFill>
                  <a:schemeClr val="tx1"/>
                </a:solidFill>
              </a:rPr>
              <a:t> </a:t>
            </a:r>
            <a:r>
              <a:rPr lang="pl-PL" altLang="pl-PL" sz="2800" dirty="0" smtClean="0">
                <a:solidFill>
                  <a:schemeClr val="tx1"/>
                </a:solidFill>
              </a:rPr>
              <a:t>  pracę podjęło osób bezrobotnych, </a:t>
            </a:r>
          </a:p>
          <a:p>
            <a:pPr marL="0" indent="0" eaLnBrk="1" hangingPunct="1">
              <a:spcBef>
                <a:spcPts val="7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>
                <a:solidFill>
                  <a:schemeClr val="tx1"/>
                </a:solidFill>
              </a:rPr>
              <a:t> </a:t>
            </a:r>
            <a:r>
              <a:rPr lang="pl-PL" altLang="pl-PL" sz="2800" dirty="0" smtClean="0">
                <a:solidFill>
                  <a:schemeClr val="tx1"/>
                </a:solidFill>
              </a:rPr>
              <a:t>  z czego:</a:t>
            </a:r>
          </a:p>
          <a:p>
            <a:pPr marL="338138" indent="-338138" eaLnBrk="1" hangingPunct="1">
              <a:lnSpc>
                <a:spcPct val="150000"/>
              </a:lnSpc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pracę niesubsydiowaną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– 538 osób</a:t>
            </a:r>
          </a:p>
          <a:p>
            <a:pPr marL="338138" indent="-338138" eaLnBrk="1" hangingPunct="1">
              <a:lnSpc>
                <a:spcPct val="150000"/>
              </a:lnSpc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pracę subsydiowaną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– 51 osób</a:t>
            </a:r>
          </a:p>
          <a:p>
            <a:pPr marL="338138" indent="-338138" eaLnBrk="1" hangingPunct="1">
              <a:spcBef>
                <a:spcPts val="7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       </a:t>
            </a:r>
          </a:p>
          <a:p>
            <a:pPr marL="338138" indent="-338138" eaLnBrk="1" hangingPunct="1">
              <a:spcBef>
                <a:spcPts val="7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pl-PL" altLang="pl-PL" sz="2800" dirty="0" smtClean="0">
              <a:solidFill>
                <a:schemeClr val="tx1"/>
              </a:solidFill>
            </a:endParaRPr>
          </a:p>
          <a:p>
            <a:pPr marL="338138" indent="-338138" eaLnBrk="1" hangingPunct="1">
              <a:spcBef>
                <a:spcPts val="7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pl-PL" altLang="pl-PL" sz="28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400" b="1" dirty="0" smtClean="0"/>
              <a:t>W ramach poradnictwa zawodowego grupowego Powiatowy Urząd Pracy w Kołobrzegu przeprowadził od stycznia do marca 2016 r.</a:t>
            </a:r>
          </a:p>
        </p:txBody>
      </p:sp>
      <p:sp>
        <p:nvSpPr>
          <p:cNvPr id="55298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sz="2400" b="1" u="sng" dirty="0" smtClean="0"/>
              <a:t>Grupowe porady zawodowe</a:t>
            </a:r>
            <a:r>
              <a:rPr lang="pl-PL" sz="2400" b="1" dirty="0" smtClean="0"/>
              <a:t> -  5 spotkań:</a:t>
            </a:r>
          </a:p>
          <a:p>
            <a:r>
              <a:rPr lang="pl-PL" sz="2400" dirty="0" smtClean="0"/>
              <a:t>- „Dokumenty aplikacyjne kluczem do sukcesu na rynku pracy”</a:t>
            </a:r>
          </a:p>
          <a:p>
            <a:r>
              <a:rPr lang="pl-PL" sz="2400" dirty="0" smtClean="0"/>
              <a:t>- „Moje dokumenty aplikacyjne moją wizytówką – życiorys </a:t>
            </a:r>
            <a:br>
              <a:rPr lang="pl-PL" sz="2400" dirty="0" smtClean="0"/>
            </a:br>
            <a:r>
              <a:rPr lang="pl-PL" sz="2400" dirty="0" smtClean="0"/>
              <a:t>i list motywacyjny kluczem do sukcesu w znalezieniu pracy”</a:t>
            </a:r>
          </a:p>
          <a:p>
            <a:r>
              <a:rPr lang="pl-PL" sz="2400" dirty="0" smtClean="0"/>
              <a:t>- „Jak przygotować się i odnieść sukces na rozmowie kwalifikacyjnej” </a:t>
            </a:r>
          </a:p>
          <a:p>
            <a:endParaRPr lang="pl-PL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400" b="1" dirty="0" smtClean="0"/>
              <a:t>W ramach poradnictwa zawodowego grupowego  Powiatowy Urząd Pracy w Kołobrzegu przeprowadził od stycznia do marca 2016 r.</a:t>
            </a:r>
          </a:p>
        </p:txBody>
      </p:sp>
      <p:sp>
        <p:nvSpPr>
          <p:cNvPr id="56322" name="Symbol zastępczy zawartości 2"/>
          <p:cNvSpPr>
            <a:spLocks noGrp="1"/>
          </p:cNvSpPr>
          <p:nvPr>
            <p:ph idx="1"/>
          </p:nvPr>
        </p:nvSpPr>
        <p:spPr>
          <a:xfrm>
            <a:off x="395288" y="1628775"/>
            <a:ext cx="8224837" cy="4521200"/>
          </a:xfrm>
        </p:spPr>
        <p:txBody>
          <a:bodyPr/>
          <a:lstStyle/>
          <a:p>
            <a:r>
              <a:rPr lang="pl-PL" sz="2400" b="1" u="sng" dirty="0" smtClean="0"/>
              <a:t>Grupowe informacje zawodowe </a:t>
            </a:r>
            <a:r>
              <a:rPr lang="pl-PL" sz="2400" b="1" dirty="0" smtClean="0"/>
              <a:t>– 2 spotkania </a:t>
            </a:r>
          </a:p>
          <a:p>
            <a:pPr algn="just"/>
            <a:r>
              <a:rPr lang="pl-PL" sz="2400" dirty="0" smtClean="0"/>
              <a:t>  „Usługi i instrumenty rynku pracy służące aktywizacji zawodowej osób bezrobotnych”</a:t>
            </a:r>
          </a:p>
          <a:p>
            <a:pPr algn="just"/>
            <a:r>
              <a:rPr lang="pl-PL" sz="2400" dirty="0" smtClean="0"/>
              <a:t> „Usługi i instrumenty rynku pracy realizowane w 2016 r. przez Powiatowy Urząd Pracy w Kołobrzegu </a:t>
            </a:r>
            <a:br>
              <a:rPr lang="pl-PL" sz="2400" dirty="0" smtClean="0"/>
            </a:br>
            <a:r>
              <a:rPr lang="pl-PL" sz="2400" dirty="0" smtClean="0"/>
              <a:t>– informacja dla osób bezrobotnych i poszukujących pracy” </a:t>
            </a:r>
          </a:p>
          <a:p>
            <a:endParaRPr lang="pl-PL" sz="2400" b="1" u="sng" dirty="0" smtClean="0"/>
          </a:p>
          <a:p>
            <a:endParaRPr lang="pl-PL" dirty="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Symbol zastępczy zawartości 2"/>
          <p:cNvSpPr>
            <a:spLocks noGrp="1"/>
          </p:cNvSpPr>
          <p:nvPr>
            <p:ph idx="1"/>
          </p:nvPr>
        </p:nvSpPr>
        <p:spPr>
          <a:xfrm>
            <a:off x="468313" y="404813"/>
            <a:ext cx="8224837" cy="4521200"/>
          </a:xfrm>
        </p:spPr>
        <p:txBody>
          <a:bodyPr/>
          <a:lstStyle/>
          <a:p>
            <a:pPr algn="ctr" eaLnBrk="1" hangingPunct="1"/>
            <a:r>
              <a:rPr lang="pl-PL" dirty="0" smtClean="0"/>
              <a:t>   </a:t>
            </a:r>
            <a:r>
              <a:rPr lang="pl-PL" b="1" dirty="0" smtClean="0"/>
              <a:t>11 marca 2016 r. </a:t>
            </a:r>
          </a:p>
          <a:p>
            <a:pPr algn="ctr" eaLnBrk="1" hangingPunct="1"/>
            <a:r>
              <a:rPr lang="pl-PL" dirty="0" smtClean="0"/>
              <a:t>Powiatowy Urząd Pracy w Kołobrzegu zorganizował</a:t>
            </a:r>
            <a:r>
              <a:rPr lang="pl-PL" b="1" dirty="0" smtClean="0"/>
              <a:t> Targi Pracy</a:t>
            </a:r>
            <a:r>
              <a:rPr lang="pl-PL" dirty="0" smtClean="0"/>
              <a:t>, </a:t>
            </a:r>
          </a:p>
          <a:p>
            <a:pPr algn="ctr" eaLnBrk="1" hangingPunct="1"/>
            <a:r>
              <a:rPr lang="pl-PL" dirty="0" smtClean="0"/>
              <a:t>w których udział wzięło:</a:t>
            </a:r>
          </a:p>
          <a:p>
            <a:pPr eaLnBrk="1" hangingPunct="1">
              <a:buFontTx/>
              <a:buChar char="-"/>
            </a:pPr>
            <a:r>
              <a:rPr lang="pl-PL" dirty="0" smtClean="0"/>
              <a:t>  </a:t>
            </a:r>
            <a:r>
              <a:rPr lang="pl-PL" sz="2800" dirty="0" smtClean="0"/>
              <a:t>ponad </a:t>
            </a:r>
            <a:r>
              <a:rPr lang="pl-PL" sz="2800" b="1" dirty="0"/>
              <a:t>7</a:t>
            </a:r>
            <a:r>
              <a:rPr lang="pl-PL" sz="2800" b="1" dirty="0" smtClean="0"/>
              <a:t>0 wystawców </a:t>
            </a:r>
            <a:r>
              <a:rPr lang="pl-PL" sz="2800" dirty="0" smtClean="0"/>
              <a:t>(pracodawcy)</a:t>
            </a:r>
          </a:p>
          <a:p>
            <a:pPr eaLnBrk="1" hangingPunct="1">
              <a:buFontTx/>
              <a:buChar char="-"/>
            </a:pPr>
            <a:r>
              <a:rPr lang="pl-PL" sz="2800" dirty="0" smtClean="0"/>
              <a:t>  ok. </a:t>
            </a:r>
            <a:r>
              <a:rPr lang="pl-PL" sz="2800" b="1" dirty="0" smtClean="0"/>
              <a:t>700 odwiedzających</a:t>
            </a:r>
          </a:p>
          <a:p>
            <a:pPr eaLnBrk="1" hangingPunct="1">
              <a:buFontTx/>
              <a:buChar char="-"/>
            </a:pPr>
            <a:r>
              <a:rPr lang="pl-PL" sz="2800" b="1" dirty="0" smtClean="0"/>
              <a:t>  </a:t>
            </a:r>
            <a:r>
              <a:rPr lang="pl-PL" sz="2800" dirty="0" smtClean="0"/>
              <a:t>na Targi Pracy </a:t>
            </a:r>
            <a:r>
              <a:rPr lang="pl-PL" sz="2800" b="1" dirty="0" smtClean="0"/>
              <a:t>skierowano 744 osoby, </a:t>
            </a:r>
          </a:p>
          <a:p>
            <a:pPr eaLnBrk="1" hangingPunct="1">
              <a:buFontTx/>
              <a:buChar char="-"/>
            </a:pPr>
            <a:r>
              <a:rPr lang="pl-PL" sz="2800" b="1" dirty="0" smtClean="0"/>
              <a:t>  </a:t>
            </a:r>
            <a:r>
              <a:rPr lang="pl-PL" sz="2800" dirty="0" smtClean="0"/>
              <a:t>zgłosiły się </a:t>
            </a:r>
            <a:r>
              <a:rPr lang="pl-PL" sz="2800" b="1" dirty="0" smtClean="0"/>
              <a:t>473 osoby, </a:t>
            </a:r>
          </a:p>
          <a:p>
            <a:pPr eaLnBrk="1" hangingPunct="1">
              <a:buFontTx/>
              <a:buChar char="-"/>
            </a:pPr>
            <a:r>
              <a:rPr lang="pl-PL" sz="2800" b="1" dirty="0" smtClean="0"/>
              <a:t>  </a:t>
            </a:r>
            <a:r>
              <a:rPr lang="pl-PL" sz="2800" dirty="0" smtClean="0"/>
              <a:t>nie stawiło się </a:t>
            </a:r>
            <a:r>
              <a:rPr lang="pl-PL" sz="2800" b="1" dirty="0" smtClean="0"/>
              <a:t>271osób.</a:t>
            </a:r>
          </a:p>
        </p:txBody>
      </p:sp>
    </p:spTree>
    <p:extLst>
      <p:ext uri="{BB962C8B-B14F-4D97-AF65-F5344CB8AC3E}">
        <p14:creationId xmlns:p14="http://schemas.microsoft.com/office/powerpoint/2010/main" val="20494141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marL="838200" indent="-833438" eaLnBrk="1" hangingPunct="1">
              <a:buClrTx/>
              <a:buFontTx/>
              <a:buNone/>
              <a:tabLst>
                <a:tab pos="838200" algn="l"/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10438" algn="l"/>
                <a:tab pos="8224838" algn="l"/>
                <a:tab pos="9139238" algn="l"/>
                <a:tab pos="10053638" algn="l"/>
                <a:tab pos="10329863" algn="l"/>
                <a:tab pos="10779125" algn="l"/>
                <a:tab pos="10780713" algn="l"/>
              </a:tabLst>
            </a:pPr>
            <a:r>
              <a:rPr lang="pl-PL" altLang="pl-PL" sz="2800" b="1" dirty="0" smtClean="0">
                <a:latin typeface="Book Antiqua" pitchFamily="18" charset="0"/>
              </a:rPr>
              <a:t>Środki przeznaczone na aktywizację osób bezrobotnych w 2016 r.</a:t>
            </a:r>
          </a:p>
        </p:txBody>
      </p:sp>
      <p:sp>
        <p:nvSpPr>
          <p:cNvPr id="440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68875"/>
          </a:xfrm>
        </p:spPr>
        <p:txBody>
          <a:bodyPr/>
          <a:lstStyle/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Font typeface="Book Antiqua" pitchFamily="18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latin typeface="Book Antiqua" pitchFamily="18" charset="0"/>
              </a:rPr>
              <a:t>    Łączna kwota przyznana dla Powiatu Kołobrzeskiego wynosi </a:t>
            </a:r>
            <a:r>
              <a:rPr lang="pl-PL" altLang="pl-PL" sz="2800" b="1" dirty="0" smtClean="0">
                <a:latin typeface="Book Antiqua" pitchFamily="18" charset="0"/>
              </a:rPr>
              <a:t>6</a:t>
            </a:r>
            <a:r>
              <a:rPr lang="pl-PL" altLang="pl-PL" sz="2800" b="1" dirty="0" smtClean="0"/>
              <a:t>.</a:t>
            </a:r>
            <a:r>
              <a:rPr lang="pl-PL" altLang="pl-PL" sz="2800" b="1" dirty="0" smtClean="0">
                <a:latin typeface="Book Antiqua" pitchFamily="18" charset="0"/>
              </a:rPr>
              <a:t>677</a:t>
            </a:r>
            <a:r>
              <a:rPr lang="pl-PL" altLang="pl-PL" sz="2800" b="1" dirty="0" smtClean="0"/>
              <a:t>.</a:t>
            </a:r>
            <a:r>
              <a:rPr lang="pl-PL" altLang="pl-PL" sz="2800" b="1" dirty="0" smtClean="0">
                <a:latin typeface="Book Antiqua" pitchFamily="18" charset="0"/>
              </a:rPr>
              <a:t>100,00zł</a:t>
            </a:r>
            <a:endParaRPr lang="pl-PL" altLang="pl-PL" sz="2800" dirty="0" smtClean="0">
              <a:latin typeface="Book Antiqua" pitchFamily="18" charset="0"/>
            </a:endParaRPr>
          </a:p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Font typeface="Book Antiqua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latin typeface="Book Antiqua" pitchFamily="18" charset="0"/>
              </a:rPr>
              <a:t>Kwota Funduszu Pracy przeznaczona na realizację zadań w zakresie przeciwdziałania bezrobociu i promocji zatrudnienia w 2016 r. wynosi (w tym na realizację art. 150f) </a:t>
            </a:r>
          </a:p>
          <a:p>
            <a:pPr marL="0" indent="0" eaLnBrk="1" hangingPunct="1">
              <a:lnSpc>
                <a:spcPct val="90000"/>
              </a:lnSpc>
              <a:spcBef>
                <a:spcPts val="7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b="1" dirty="0">
                <a:solidFill>
                  <a:schemeClr val="tx1"/>
                </a:solidFill>
                <a:latin typeface="Book Antiqua" pitchFamily="18" charset="0"/>
              </a:rPr>
              <a:t> </a:t>
            </a:r>
            <a:r>
              <a:rPr lang="pl-PL" altLang="pl-PL" sz="2800" b="1" dirty="0" smtClean="0">
                <a:solidFill>
                  <a:schemeClr val="tx1"/>
                </a:solidFill>
                <a:latin typeface="Book Antiqua" pitchFamily="18" charset="0"/>
              </a:rPr>
              <a:t>   4. 319.295,00zł</a:t>
            </a:r>
            <a:endParaRPr lang="pl-PL" altLang="pl-PL" sz="2800" dirty="0" smtClean="0">
              <a:latin typeface="Book Antiqua" pitchFamily="18" charset="0"/>
            </a:endParaRPr>
          </a:p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Font typeface="Book Antiqua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latin typeface="Book Antiqua" pitchFamily="18" charset="0"/>
              </a:rPr>
              <a:t>na zadania współfinansowane ze środków EFS (POWER 1.332.212,00, RPO 1.025.593,00</a:t>
            </a:r>
            <a:r>
              <a:rPr lang="pl-PL" altLang="pl-PL" sz="2800" i="1" dirty="0" smtClean="0">
                <a:latin typeface="Book Antiqua" pitchFamily="18" charset="0"/>
              </a:rPr>
              <a:t>) </a:t>
            </a:r>
            <a:r>
              <a:rPr lang="pl-PL" altLang="pl-PL" sz="2800" dirty="0" smtClean="0">
                <a:latin typeface="Book Antiqua" pitchFamily="18" charset="0"/>
              </a:rPr>
              <a:t>przeznaczona została łączna kwota </a:t>
            </a:r>
            <a:r>
              <a:rPr lang="pl-PL" altLang="pl-PL" sz="2800" b="1" dirty="0" smtClean="0">
                <a:solidFill>
                  <a:schemeClr val="tx1"/>
                </a:solidFill>
                <a:latin typeface="Book Antiqua" pitchFamily="18" charset="0"/>
              </a:rPr>
              <a:t>2.357.805,00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b="1" dirty="0" smtClean="0"/>
              <a:t>Pozostałe środki wydatkowane przez PUP                w Kołobrzegu w okresie </a:t>
            </a:r>
            <a:br>
              <a:rPr lang="pl-PL" altLang="pl-PL" sz="2800" b="1" dirty="0" smtClean="0"/>
            </a:br>
            <a:r>
              <a:rPr lang="pl-PL" altLang="pl-PL" sz="2800" b="1" dirty="0" smtClean="0"/>
              <a:t>od 01.01.2016 do 31.03.2016</a:t>
            </a:r>
          </a:p>
        </p:txBody>
      </p:sp>
      <p:sp>
        <p:nvSpPr>
          <p:cNvPr id="501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wysokość wypłaconych zasiłków – </a:t>
            </a:r>
          </a:p>
          <a:p>
            <a:pPr marL="0" indent="0" eaLnBrk="1" hangingPunct="1">
              <a:spcBef>
                <a:spcPts val="7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b="1" dirty="0">
                <a:solidFill>
                  <a:schemeClr val="tx1"/>
                </a:solidFill>
              </a:rPr>
              <a:t>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   1.513.336,06zł</a:t>
            </a:r>
            <a:endParaRPr lang="pl-PL" altLang="pl-PL" sz="2800" dirty="0" smtClean="0">
              <a:solidFill>
                <a:schemeClr val="tx1"/>
              </a:solidFill>
            </a:endParaRP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składka zdrowotna dla osób bez świadczeń, finansowana z budżetu Wojewody/ -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409.411,86zł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składka zdrowotna dla osób pobierających świadczenie –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102.979,82zł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przeciętna liczba bezrobotnych, za które opłacono składkę zdrowotną w miesiącu –   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2447 </a:t>
            </a:r>
            <a:r>
              <a:rPr lang="pl-PL" altLang="pl-PL" sz="2800" dirty="0" smtClean="0">
                <a:solidFill>
                  <a:schemeClr val="tx1"/>
                </a:solidFill>
              </a:rPr>
              <a:t>osoby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Grp="1" noChangeArrowheads="1"/>
          </p:cNvSpPr>
          <p:nvPr>
            <p:ph type="body"/>
          </p:nvPr>
        </p:nvSpPr>
        <p:spPr>
          <a:xfrm>
            <a:off x="755650" y="981075"/>
            <a:ext cx="7858125" cy="2232025"/>
          </a:xfrm>
          <a:extLst/>
        </p:spPr>
        <p:txBody>
          <a:bodyPr anchor="t"/>
          <a:lstStyle/>
          <a:p>
            <a:pPr marL="342900" indent="-338138" eaLnBrk="1" hangingPunct="1">
              <a:lnSpc>
                <a:spcPct val="90000"/>
              </a:lnSpc>
              <a:spcBef>
                <a:spcPts val="9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3600" b="1" i="1" dirty="0"/>
              <a:t>Dziękuję za uwagę</a:t>
            </a:r>
          </a:p>
          <a:p>
            <a:pPr marL="342900" indent="-338138" eaLnBrk="1" hangingPunct="1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l-PL" altLang="pl-PL" sz="2800" b="1" i="1" dirty="0"/>
          </a:p>
          <a:p>
            <a:pPr marL="342900" indent="-338138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3200" b="1" dirty="0" smtClean="0"/>
              <a:t>www.pupkolobrzeg.pl</a:t>
            </a:r>
          </a:p>
          <a:p>
            <a:pPr marL="342900" indent="-338138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3200" b="1" dirty="0" smtClean="0"/>
              <a:t>www.facebook.com/pupkolobrzeg</a:t>
            </a:r>
          </a:p>
          <a:p>
            <a:pPr marL="342900" indent="-338138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l-PL" altLang="pl-PL" sz="3200" b="1" dirty="0"/>
          </a:p>
        </p:txBody>
      </p:sp>
      <p:graphicFrame>
        <p:nvGraphicFramePr>
          <p:cNvPr id="18608" name="Object 176"/>
          <p:cNvGraphicFramePr>
            <a:graphicFrameLocks noChangeAspect="1"/>
          </p:cNvGraphicFramePr>
          <p:nvPr/>
        </p:nvGraphicFramePr>
        <p:xfrm>
          <a:off x="3779838" y="4076700"/>
          <a:ext cx="1728787" cy="1150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28" r:id="rId4" imgW="1372361" imgH="914400" progId="Word.Picture.8">
                  <p:embed/>
                </p:oleObj>
              </mc:Choice>
              <mc:Fallback>
                <p:oleObj r:id="rId4" imgW="1372361" imgH="914400" progId="Word.Picture.8">
                  <p:embed/>
                  <p:pic>
                    <p:nvPicPr>
                      <p:cNvPr id="0" name="Picture 17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838" y="4076700"/>
                        <a:ext cx="1728787" cy="1150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000" b="1" dirty="0" smtClean="0"/>
              <a:t>Stopa bezrobocia </a:t>
            </a:r>
            <a:r>
              <a:rPr lang="pl-PL" altLang="pl-PL" sz="2000" b="1" i="1" dirty="0" smtClean="0"/>
              <a:t>(stosunek osób bezrobotnych do ludności aktywnej zawodowo)</a:t>
            </a:r>
            <a:r>
              <a:rPr lang="pl-PL" altLang="pl-PL" sz="2000" dirty="0" smtClean="0"/>
              <a:t> na obszarze kraju, terenie Powiatu Kołobrzeskiego oraz Województwa Zachodniopomorskiego</a:t>
            </a:r>
            <a:r>
              <a:rPr lang="pl-PL" altLang="pl-PL" sz="2000" b="1" dirty="0" smtClean="0"/>
              <a:t> </a:t>
            </a:r>
            <a:br>
              <a:rPr lang="pl-PL" altLang="pl-PL" sz="2000" b="1" dirty="0" smtClean="0"/>
            </a:br>
            <a:r>
              <a:rPr lang="pl-PL" altLang="pl-PL" sz="2000" b="1" dirty="0" smtClean="0"/>
              <a:t>styczeń - luty 2016 r.</a:t>
            </a: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smtClean="0"/>
          </a:p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smtClean="0"/>
          </a:p>
        </p:txBody>
      </p:sp>
      <p:graphicFrame>
        <p:nvGraphicFramePr>
          <p:cNvPr id="4204" name="Group 10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7431781"/>
              </p:ext>
            </p:extLst>
          </p:nvPr>
        </p:nvGraphicFramePr>
        <p:xfrm>
          <a:off x="900113" y="1557338"/>
          <a:ext cx="7632700" cy="4986253"/>
        </p:xfrm>
        <a:graphic>
          <a:graphicData uri="http://schemas.openxmlformats.org/drawingml/2006/table">
            <a:tbl>
              <a:tblPr/>
              <a:tblGrid>
                <a:gridCol w="2051050"/>
                <a:gridCol w="1765300"/>
                <a:gridCol w="1943100"/>
                <a:gridCol w="1873250"/>
              </a:tblGrid>
              <a:tr h="100806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miesiąc</a:t>
                      </a:r>
                    </a:p>
                  </a:txBody>
                  <a:tcPr marL="90000" marR="90000" marT="14508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Powiat Kołobrzeski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Kraj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Województwo Zachodnio-pomorskie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711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styczeń 2015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12,5%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(3512 osób)</a:t>
                      </a:r>
                      <a:r>
                        <a:rPr kumimoji="0" lang="pl-PL" altLang="pl-PL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11,9%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16,4%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711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styczeń 2016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10,3%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(2852 osoby)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10,3%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14,0%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693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luty 2015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12,4%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(3475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11,9%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16,3%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1350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luty 2016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10,5%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(2922 osoby)</a:t>
                      </a:r>
                      <a:r>
                        <a:rPr kumimoji="0" lang="pl-PL" altLang="pl-PL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10,3%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13,9%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000" b="1" dirty="0" smtClean="0"/>
              <a:t>Stopa bezrobocia </a:t>
            </a:r>
            <a:r>
              <a:rPr lang="pl-PL" altLang="pl-PL" sz="2000" b="1" i="1" dirty="0" smtClean="0"/>
              <a:t>(stosunek osób bezrobotnych do ludności aktywnej zawodowo)</a:t>
            </a:r>
            <a:r>
              <a:rPr lang="pl-PL" altLang="pl-PL" sz="2000" dirty="0" smtClean="0"/>
              <a:t> na obszarze kraju, terenie Powiatu Kołobrzeskiego oraz Województwa Zachodniopomorskiego</a:t>
            </a:r>
            <a:r>
              <a:rPr lang="pl-PL" altLang="pl-PL" sz="2000" b="1" dirty="0" smtClean="0"/>
              <a:t> </a:t>
            </a:r>
            <a:br>
              <a:rPr lang="pl-PL" altLang="pl-PL" sz="2000" b="1" dirty="0" smtClean="0"/>
            </a:br>
            <a:r>
              <a:rPr lang="pl-PL" altLang="pl-PL" sz="2000" b="1" dirty="0" smtClean="0"/>
              <a:t>marzec</a:t>
            </a:r>
            <a:r>
              <a:rPr lang="pl-PL" altLang="pl-PL" sz="2000" b="1" dirty="0" smtClean="0"/>
              <a:t> </a:t>
            </a:r>
            <a:r>
              <a:rPr lang="pl-PL" altLang="pl-PL" sz="2000" b="1" dirty="0" smtClean="0"/>
              <a:t>2016 r.</a:t>
            </a: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smtClean="0"/>
          </a:p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smtClean="0"/>
          </a:p>
        </p:txBody>
      </p:sp>
      <p:graphicFrame>
        <p:nvGraphicFramePr>
          <p:cNvPr id="4204" name="Group 10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9979621"/>
              </p:ext>
            </p:extLst>
          </p:nvPr>
        </p:nvGraphicFramePr>
        <p:xfrm>
          <a:off x="900113" y="1557338"/>
          <a:ext cx="7632700" cy="3062289"/>
        </p:xfrm>
        <a:graphic>
          <a:graphicData uri="http://schemas.openxmlformats.org/drawingml/2006/table">
            <a:tbl>
              <a:tblPr/>
              <a:tblGrid>
                <a:gridCol w="2051050"/>
                <a:gridCol w="1765300"/>
                <a:gridCol w="1943100"/>
                <a:gridCol w="1873250"/>
              </a:tblGrid>
              <a:tr h="100806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miesiąc</a:t>
                      </a:r>
                    </a:p>
                  </a:txBody>
                  <a:tcPr marL="90000" marR="90000" marT="14508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Powiat Kołobrzeski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Kraj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Województwo Zachodnio-pomorskie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711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marzec 2015</a:t>
                      </a:r>
                      <a:endParaRPr kumimoji="0" lang="pl-PL" altLang="pl-PL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11,7%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(3291 osób)</a:t>
                      </a:r>
                      <a:endParaRPr kumimoji="0" lang="pl-PL" altLang="pl-P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11,5%</a:t>
                      </a:r>
                      <a:endParaRPr kumimoji="0" lang="pl-PL" altLang="pl-PL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15,7%</a:t>
                      </a:r>
                      <a:endParaRPr kumimoji="0" lang="pl-PL" altLang="pl-PL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711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marzec </a:t>
                      </a: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2016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9,9%</a:t>
                      </a:r>
                      <a:endParaRPr kumimoji="0" lang="pl-PL" altLang="pl-PL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(2745 osób) </a:t>
                      </a:r>
                      <a:endParaRPr kumimoji="0" lang="pl-PL" altLang="pl-PL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10,0%</a:t>
                      </a:r>
                      <a:endParaRPr kumimoji="0" lang="pl-PL" altLang="pl-PL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13,3%</a:t>
                      </a:r>
                      <a:endParaRPr kumimoji="0" lang="pl-PL" altLang="pl-PL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50912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Grp="1" noChangeArrowheads="1"/>
          </p:cNvSpPr>
          <p:nvPr>
            <p:ph type="title"/>
          </p:nvPr>
        </p:nvSpPr>
        <p:spPr>
          <a:xfrm>
            <a:off x="539750" y="-663575"/>
            <a:ext cx="8158163" cy="1571625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400" b="1" smtClean="0"/>
              <a:t/>
            </a:r>
            <a:br>
              <a:rPr lang="pl-PL" altLang="pl-PL" sz="2400" b="1" smtClean="0"/>
            </a:br>
            <a:r>
              <a:rPr lang="pl-PL" altLang="pl-PL" sz="2400" b="1" smtClean="0"/>
              <a:t/>
            </a:r>
            <a:br>
              <a:rPr lang="pl-PL" altLang="pl-PL" sz="2400" b="1" smtClean="0"/>
            </a:br>
            <a:r>
              <a:rPr lang="pl-PL" altLang="pl-PL" sz="2400" b="1" smtClean="0"/>
              <a:t/>
            </a:r>
            <a:br>
              <a:rPr lang="pl-PL" altLang="pl-PL" sz="2400" b="1" smtClean="0"/>
            </a:br>
            <a:r>
              <a:rPr lang="pl-PL" altLang="pl-PL" sz="2400" b="1" smtClean="0"/>
              <a:t/>
            </a:r>
            <a:br>
              <a:rPr lang="pl-PL" altLang="pl-PL" sz="2400" b="1" smtClean="0"/>
            </a:br>
            <a:r>
              <a:rPr lang="pl-PL" altLang="pl-PL" sz="2800" b="1" smtClean="0"/>
              <a:t>Liczba zarejestrowanych osób</a:t>
            </a:r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1412875"/>
            <a:ext cx="8229600" cy="4525963"/>
          </a:xfrm>
        </p:spPr>
        <p:txBody>
          <a:bodyPr/>
          <a:lstStyle/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b="1" u="sng" dirty="0" smtClean="0"/>
              <a:t>na dzień 31.03.2016 r</a:t>
            </a:r>
            <a:r>
              <a:rPr lang="pl-PL" altLang="pl-PL" sz="2400" dirty="0" smtClean="0"/>
              <a:t>. zarejestrowanych było </a:t>
            </a:r>
            <a:r>
              <a:rPr lang="pl-PL" altLang="pl-PL" sz="2400" b="1" dirty="0" smtClean="0"/>
              <a:t>2745 </a:t>
            </a:r>
            <a:r>
              <a:rPr lang="pl-PL" altLang="pl-PL" sz="2400" dirty="0" smtClean="0">
                <a:solidFill>
                  <a:schemeClr val="tx1"/>
                </a:solidFill>
              </a:rPr>
              <a:t>osób, w tym 1377 kobiet 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 smtClean="0">
                <a:solidFill>
                  <a:schemeClr val="tx1"/>
                </a:solidFill>
              </a:rPr>
              <a:t>    dla porównania: 31.03.2015 r. zarejestrowanych było </a:t>
            </a:r>
            <a:r>
              <a:rPr lang="pl-PL" altLang="pl-PL" sz="2400" dirty="0">
                <a:solidFill>
                  <a:schemeClr val="tx1"/>
                </a:solidFill>
              </a:rPr>
              <a:t>3291</a:t>
            </a:r>
            <a:r>
              <a:rPr lang="pl-PL" altLang="pl-PL" sz="2400" i="1" dirty="0" smtClean="0">
                <a:solidFill>
                  <a:schemeClr val="tx1"/>
                </a:solidFill>
              </a:rPr>
              <a:t> </a:t>
            </a:r>
            <a:r>
              <a:rPr lang="pl-PL" altLang="pl-PL" sz="2400" dirty="0" smtClean="0">
                <a:solidFill>
                  <a:schemeClr val="tx1"/>
                </a:solidFill>
              </a:rPr>
              <a:t>osób – </a:t>
            </a:r>
            <a:r>
              <a:rPr lang="pl-PL" altLang="pl-PL" sz="2400" b="1" dirty="0" smtClean="0">
                <a:solidFill>
                  <a:schemeClr val="tx1"/>
                </a:solidFill>
              </a:rPr>
              <a:t>nastąpił spadek o</a:t>
            </a:r>
            <a:r>
              <a:rPr lang="pl-PL" altLang="pl-PL" sz="2400" dirty="0" smtClean="0">
                <a:solidFill>
                  <a:schemeClr val="tx1"/>
                </a:solidFill>
              </a:rPr>
              <a:t> </a:t>
            </a:r>
            <a:r>
              <a:rPr lang="pl-PL" altLang="pl-PL" sz="2400" b="1" dirty="0" smtClean="0">
                <a:solidFill>
                  <a:schemeClr val="tx1"/>
                </a:solidFill>
              </a:rPr>
              <a:t>546</a:t>
            </a:r>
            <a:r>
              <a:rPr lang="pl-PL" altLang="pl-PL" sz="2400" dirty="0" smtClean="0">
                <a:solidFill>
                  <a:schemeClr val="tx1"/>
                </a:solidFill>
              </a:rPr>
              <a:t> </a:t>
            </a:r>
            <a:r>
              <a:rPr lang="pl-PL" altLang="pl-PL" sz="2400" b="1" dirty="0" smtClean="0">
                <a:solidFill>
                  <a:schemeClr val="tx1"/>
                </a:solidFill>
              </a:rPr>
              <a:t>osób</a:t>
            </a:r>
            <a:r>
              <a:rPr lang="pl-PL" altLang="pl-PL" sz="2400" dirty="0" smtClean="0">
                <a:solidFill>
                  <a:schemeClr val="tx1"/>
                </a:solidFill>
              </a:rPr>
              <a:t>;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400" dirty="0" smtClean="0">
              <a:solidFill>
                <a:schemeClr val="tx1"/>
              </a:solidFill>
            </a:endParaRP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b="1" dirty="0" smtClean="0">
                <a:solidFill>
                  <a:schemeClr val="tx1"/>
                </a:solidFill>
              </a:rPr>
              <a:t>2260</a:t>
            </a:r>
            <a:r>
              <a:rPr lang="pl-PL" altLang="pl-PL" sz="2400" dirty="0" smtClean="0">
                <a:solidFill>
                  <a:schemeClr val="tx1"/>
                </a:solidFill>
              </a:rPr>
              <a:t> osób, tj. 82% ogółu stanowiły osoby poprzednio pracujące, </a:t>
            </a:r>
            <a:r>
              <a:rPr lang="pl-PL" altLang="pl-PL" sz="2400" b="1" dirty="0" smtClean="0">
                <a:solidFill>
                  <a:schemeClr val="tx1"/>
                </a:solidFill>
              </a:rPr>
              <a:t>128</a:t>
            </a:r>
            <a:r>
              <a:rPr lang="pl-PL" altLang="pl-PL" sz="2400" dirty="0" smtClean="0">
                <a:solidFill>
                  <a:schemeClr val="tx1"/>
                </a:solidFill>
              </a:rPr>
              <a:t> osób w tej grupie to osoby zwolnione             z przyczyn dotyczących zakładu pracy;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400" dirty="0" smtClean="0">
              <a:solidFill>
                <a:schemeClr val="tx1"/>
              </a:solidFill>
            </a:endParaRP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b="1" dirty="0" smtClean="0">
                <a:solidFill>
                  <a:schemeClr val="tx1"/>
                </a:solidFill>
              </a:rPr>
              <a:t>126</a:t>
            </a:r>
            <a:r>
              <a:rPr lang="pl-PL" altLang="pl-PL" sz="2400" dirty="0" smtClean="0">
                <a:solidFill>
                  <a:schemeClr val="tx1"/>
                </a:solidFill>
              </a:rPr>
              <a:t> osób (5% ogółu) stanowiły osoby niepełnosprawne; nastąpił spadek w stosunku do ubiegłego roku o 28 osób;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4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9" name="Rectangle 1"/>
          <p:cNvSpPr>
            <a:spLocks noGrp="1" noChangeArrowheads="1"/>
          </p:cNvSpPr>
          <p:nvPr>
            <p:ph type="title"/>
          </p:nvPr>
        </p:nvSpPr>
        <p:spPr>
          <a:xfrm>
            <a:off x="468313" y="-242888"/>
            <a:ext cx="8229600" cy="1368426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b="1" smtClean="0">
                <a:solidFill>
                  <a:schemeClr val="tx1"/>
                </a:solidFill>
              </a:rPr>
              <a:t>Bezrobotni będący w szczególnej sytuacji na rynku pracy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1125538"/>
            <a:ext cx="8229600" cy="5543550"/>
          </a:xfrm>
        </p:spPr>
        <p:txBody>
          <a:bodyPr/>
          <a:lstStyle/>
          <a:p>
            <a:pPr marL="338138" indent="-338138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1800" dirty="0"/>
              <a:t>1) </a:t>
            </a:r>
            <a:r>
              <a:rPr lang="pl-PL" altLang="pl-PL" sz="1800" dirty="0" smtClean="0"/>
              <a:t>do 30 roku życia – 744 osoby </a:t>
            </a:r>
            <a:r>
              <a:rPr lang="pl-PL" altLang="pl-PL" sz="1800" dirty="0"/>
              <a:t>z ogółu osób bezrobotnych</a:t>
            </a:r>
          </a:p>
          <a:p>
            <a:pPr marL="338138" indent="-338138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1800" dirty="0"/>
              <a:t>2) długotrwale bezrobotni – </a:t>
            </a:r>
            <a:r>
              <a:rPr lang="pl-PL" altLang="pl-PL" sz="1800" dirty="0" smtClean="0"/>
              <a:t>1109 osób</a:t>
            </a:r>
            <a:endParaRPr lang="pl-PL" altLang="pl-PL" sz="1800" dirty="0"/>
          </a:p>
          <a:p>
            <a:pPr marL="338138" indent="-338138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1800" dirty="0"/>
              <a:t>3) powyżej 50 roku życia – </a:t>
            </a:r>
            <a:r>
              <a:rPr lang="pl-PL" altLang="pl-PL" sz="1800" dirty="0" smtClean="0"/>
              <a:t>866 osób</a:t>
            </a:r>
            <a:endParaRPr lang="pl-PL" altLang="pl-PL" sz="1800" dirty="0"/>
          </a:p>
          <a:p>
            <a:pPr marL="338138" indent="-338138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1800" dirty="0"/>
              <a:t>4) </a:t>
            </a:r>
            <a:r>
              <a:rPr lang="pl-PL" altLang="pl-PL" sz="1800" dirty="0" smtClean="0"/>
              <a:t>posiadający co najmniej jedno dziecko do 6 roku życia – 446 osób</a:t>
            </a:r>
            <a:endParaRPr lang="pl-PL" altLang="pl-PL" sz="1800" dirty="0"/>
          </a:p>
          <a:p>
            <a:pPr marL="338138" indent="-338138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1800" dirty="0"/>
              <a:t>5) n</a:t>
            </a:r>
            <a:r>
              <a:rPr lang="pl-PL" altLang="pl-PL" sz="1800" dirty="0" smtClean="0"/>
              <a:t>iepełnosprawni - 126 osób </a:t>
            </a:r>
            <a:endParaRPr lang="pl-PL" altLang="pl-PL" sz="1800" dirty="0"/>
          </a:p>
          <a:p>
            <a:pPr marL="0" indent="0" eaLnBrk="1" hangingPunct="1">
              <a:spcBef>
                <a:spcPts val="6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pl-PL" altLang="pl-PL" sz="1800" dirty="0"/>
          </a:p>
        </p:txBody>
      </p:sp>
      <p:sp>
        <p:nvSpPr>
          <p:cNvPr id="8381" name="Rectangle 3"/>
          <p:cNvSpPr>
            <a:spLocks noChangeArrowheads="1"/>
          </p:cNvSpPr>
          <p:nvPr/>
        </p:nvSpPr>
        <p:spPr bwMode="auto">
          <a:xfrm>
            <a:off x="0" y="2109788"/>
            <a:ext cx="9144000" cy="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l-PL"/>
          </a:p>
        </p:txBody>
      </p:sp>
      <p:graphicFrame>
        <p:nvGraphicFramePr>
          <p:cNvPr id="8378" name="Object 18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1152577"/>
              </p:ext>
            </p:extLst>
          </p:nvPr>
        </p:nvGraphicFramePr>
        <p:xfrm>
          <a:off x="812800" y="3111500"/>
          <a:ext cx="5499100" cy="3949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8" name="Wykres" r:id="rId4" imgW="4581436" imgH="3295619" progId="MSGraph.Chart.8">
                  <p:embed followColorScheme="full"/>
                </p:oleObj>
              </mc:Choice>
              <mc:Fallback>
                <p:oleObj name="Wykres" r:id="rId4" imgW="4581436" imgH="3295619" progId="MSGraph.Chart.8">
                  <p:embed followColorScheme="full"/>
                  <p:pic>
                    <p:nvPicPr>
                      <p:cNvPr id="0" name="Picture 18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2800" y="3111500"/>
                        <a:ext cx="5499100" cy="3949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z="3600" b="1" smtClean="0"/>
              <a:t>Ilość osób w podziale na poszczególne profile pomocy</a:t>
            </a:r>
          </a:p>
        </p:txBody>
      </p:sp>
      <p:sp>
        <p:nvSpPr>
          <p:cNvPr id="37890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lnSpc>
                <a:spcPct val="150000"/>
              </a:lnSpc>
            </a:pPr>
            <a:r>
              <a:rPr lang="pl-PL" sz="2000" dirty="0" smtClean="0"/>
              <a:t>Na </a:t>
            </a:r>
            <a:r>
              <a:rPr lang="pl-PL" sz="2000" smtClean="0"/>
              <a:t>dzień 31.03.2016 </a:t>
            </a:r>
            <a:r>
              <a:rPr lang="pl-PL" sz="2000" dirty="0" smtClean="0"/>
              <a:t>zarejestrowane osoby ze statusem bezrobotnego, o ustalonym profilu: </a:t>
            </a:r>
          </a:p>
          <a:p>
            <a:pPr algn="just" eaLnBrk="1" hangingPunct="1">
              <a:lnSpc>
                <a:spcPct val="150000"/>
              </a:lnSpc>
            </a:pPr>
            <a:r>
              <a:rPr lang="pl-PL" dirty="0" smtClean="0"/>
              <a:t>Profil pomocy I – 89 </a:t>
            </a:r>
            <a:r>
              <a:rPr lang="pl-PL" b="1" dirty="0" smtClean="0"/>
              <a:t>osób</a:t>
            </a:r>
          </a:p>
          <a:p>
            <a:pPr algn="just" eaLnBrk="1" hangingPunct="1">
              <a:lnSpc>
                <a:spcPct val="150000"/>
              </a:lnSpc>
            </a:pPr>
            <a:r>
              <a:rPr lang="pl-PL" dirty="0" smtClean="0"/>
              <a:t>Profil pomocy II – 1563 </a:t>
            </a:r>
            <a:r>
              <a:rPr lang="pl-PL" b="1" dirty="0" smtClean="0"/>
              <a:t>osoby</a:t>
            </a:r>
          </a:p>
          <a:p>
            <a:pPr eaLnBrk="1" hangingPunct="1">
              <a:lnSpc>
                <a:spcPct val="150000"/>
              </a:lnSpc>
            </a:pPr>
            <a:r>
              <a:rPr lang="pl-PL" dirty="0" smtClean="0"/>
              <a:t>Profil pomocy III – 1048 </a:t>
            </a:r>
            <a:r>
              <a:rPr lang="pl-PL" b="1" dirty="0" smtClean="0"/>
              <a:t>osób</a:t>
            </a:r>
            <a:endParaRPr lang="pl-PL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Grp="1" noChangeArrowheads="1"/>
          </p:cNvSpPr>
          <p:nvPr>
            <p:ph type="title"/>
          </p:nvPr>
        </p:nvSpPr>
        <p:spPr>
          <a:xfrm>
            <a:off x="611188" y="260350"/>
            <a:ext cx="8086725" cy="88265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3600" smtClean="0"/>
              <a:t>Współpraca z pracodawcami</a:t>
            </a:r>
            <a:r>
              <a:rPr lang="pl-PL" altLang="pl-PL" sz="2800" b="1" smtClean="0"/>
              <a:t/>
            </a:r>
            <a:br>
              <a:rPr lang="pl-PL" altLang="pl-PL" sz="2800" b="1" smtClean="0"/>
            </a:br>
            <a:endParaRPr lang="pl-PL" altLang="pl-PL" sz="2800" b="1" smtClean="0"/>
          </a:p>
        </p:txBody>
      </p:sp>
      <p:sp>
        <p:nvSpPr>
          <p:cNvPr id="430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60363" y="900113"/>
            <a:ext cx="8229600" cy="5624512"/>
          </a:xfrm>
        </p:spPr>
        <p:txBody>
          <a:bodyPr/>
          <a:lstStyle/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b="1" dirty="0" smtClean="0">
                <a:solidFill>
                  <a:schemeClr val="tx1"/>
                </a:solidFill>
              </a:rPr>
              <a:t>   Od 01.01.2016 r. do Powiatowego Urzędu Pracy w  Kołobrzegu </a:t>
            </a:r>
            <a:r>
              <a:rPr lang="pl-PL" altLang="pl-PL" sz="2800" dirty="0" smtClean="0">
                <a:solidFill>
                  <a:schemeClr val="tx1"/>
                </a:solidFill>
              </a:rPr>
              <a:t>wpłynęło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238 ofert pracy</a:t>
            </a:r>
            <a:r>
              <a:rPr lang="pl-PL" altLang="pl-PL" sz="2800" dirty="0" smtClean="0">
                <a:solidFill>
                  <a:schemeClr val="tx1"/>
                </a:solidFill>
              </a:rPr>
              <a:t>. Najwięcej wolnych miejsc pracy wykazano w takich zawodach jak:</a:t>
            </a:r>
            <a:r>
              <a:rPr lang="pl-PL" altLang="pl-PL" sz="2800" dirty="0" smtClean="0">
                <a:solidFill>
                  <a:schemeClr val="accent2"/>
                </a:solidFill>
              </a:rPr>
              <a:t> </a:t>
            </a:r>
          </a:p>
          <a:p>
            <a:pPr marL="338138" indent="-338138" eaLnBrk="1" hangingPunct="1">
              <a:buFont typeface="Times New Roman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>
                <a:solidFill>
                  <a:schemeClr val="tx1"/>
                </a:solidFill>
              </a:rPr>
              <a:t>p</a:t>
            </a:r>
            <a:r>
              <a:rPr lang="pl-PL" altLang="pl-PL" sz="2400" dirty="0" smtClean="0">
                <a:solidFill>
                  <a:schemeClr val="tx1"/>
                </a:solidFill>
              </a:rPr>
              <a:t>racownik przetwórstwa ryb,</a:t>
            </a:r>
          </a:p>
          <a:p>
            <a:pPr marL="338138" indent="-338138" eaLnBrk="1" hangingPunct="1">
              <a:buFont typeface="Times New Roman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 smtClean="0">
                <a:solidFill>
                  <a:schemeClr val="tx1"/>
                </a:solidFill>
              </a:rPr>
              <a:t>kasjer,</a:t>
            </a:r>
          </a:p>
          <a:p>
            <a:pPr marL="338138" indent="-338138" eaLnBrk="1" hangingPunct="1">
              <a:buFont typeface="Times New Roman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>
                <a:solidFill>
                  <a:schemeClr val="tx1"/>
                </a:solidFill>
              </a:rPr>
              <a:t>k</a:t>
            </a:r>
            <a:r>
              <a:rPr lang="pl-PL" altLang="pl-PL" sz="2400" dirty="0" smtClean="0">
                <a:solidFill>
                  <a:schemeClr val="tx1"/>
                </a:solidFill>
              </a:rPr>
              <a:t>ucharz,</a:t>
            </a:r>
            <a:endParaRPr lang="pl-PL" altLang="pl-PL" sz="2400" dirty="0">
              <a:solidFill>
                <a:schemeClr val="tx1"/>
              </a:solidFill>
            </a:endParaRPr>
          </a:p>
          <a:p>
            <a:pPr marL="338138" indent="-338138" eaLnBrk="1" hangingPunct="1">
              <a:buFont typeface="Times New Roman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>
                <a:solidFill>
                  <a:schemeClr val="tx1"/>
                </a:solidFill>
              </a:rPr>
              <a:t>p</a:t>
            </a:r>
            <a:r>
              <a:rPr lang="pl-PL" altLang="pl-PL" sz="2400" dirty="0" smtClean="0">
                <a:solidFill>
                  <a:schemeClr val="tx1"/>
                </a:solidFill>
              </a:rPr>
              <a:t>omoc kuchenna,</a:t>
            </a:r>
          </a:p>
          <a:p>
            <a:pPr marL="338138" indent="-338138" eaLnBrk="1" hangingPunct="1">
              <a:buFont typeface="Times New Roman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>
                <a:solidFill>
                  <a:schemeClr val="tx1"/>
                </a:solidFill>
              </a:rPr>
              <a:t>p</a:t>
            </a:r>
            <a:r>
              <a:rPr lang="pl-PL" altLang="pl-PL" sz="2400" dirty="0" smtClean="0">
                <a:solidFill>
                  <a:schemeClr val="tx1"/>
                </a:solidFill>
              </a:rPr>
              <a:t>racownik ochrony,</a:t>
            </a:r>
          </a:p>
          <a:p>
            <a:pPr marL="338138" indent="-338138" eaLnBrk="1" hangingPunct="1">
              <a:buFont typeface="Times New Roman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 smtClean="0">
                <a:solidFill>
                  <a:schemeClr val="tx1"/>
                </a:solidFill>
              </a:rPr>
              <a:t>salowa/sprzątająca,</a:t>
            </a:r>
          </a:p>
          <a:p>
            <a:pPr marL="338138" indent="-338138" eaLnBrk="1" hangingPunct="1">
              <a:buFont typeface="Times New Roman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 smtClean="0">
                <a:solidFill>
                  <a:schemeClr val="tx1"/>
                </a:solidFill>
              </a:rPr>
              <a:t>murarz/tynkarz.</a:t>
            </a:r>
          </a:p>
          <a:p>
            <a:pPr marL="0" indent="0" eaLnBrk="1" hangingPunct="1"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400" dirty="0" smtClean="0">
              <a:solidFill>
                <a:schemeClr val="tx1"/>
              </a:solidFill>
            </a:endParaRPr>
          </a:p>
          <a:p>
            <a:pPr marL="0" indent="0" eaLnBrk="1" hangingPunct="1"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4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"/>
          <p:cNvSpPr>
            <a:spLocks noGrp="1" noChangeArrowheads="1"/>
          </p:cNvSpPr>
          <p:nvPr>
            <p:ph type="title"/>
          </p:nvPr>
        </p:nvSpPr>
        <p:spPr>
          <a:xfrm>
            <a:off x="179388" y="28575"/>
            <a:ext cx="8291512" cy="1417638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b="1" smtClean="0"/>
              <a:t>Współpraca z pracodawcami - c.d.</a:t>
            </a:r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1125538"/>
            <a:ext cx="8218487" cy="5248275"/>
          </a:xfrm>
        </p:spPr>
        <p:txBody>
          <a:bodyPr/>
          <a:lstStyle/>
          <a:p>
            <a:pPr marL="338138" indent="-338138" eaLnBrk="1" hangingPunct="1">
              <a:spcBef>
                <a:spcPts val="7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dirty="0" smtClean="0">
                <a:solidFill>
                  <a:schemeClr val="tx1"/>
                </a:solidFill>
              </a:rPr>
              <a:t>   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dirty="0">
                <a:solidFill>
                  <a:schemeClr val="tx1"/>
                </a:solidFill>
              </a:rPr>
              <a:t> </a:t>
            </a:r>
            <a:r>
              <a:rPr lang="pl-PL" altLang="pl-PL" dirty="0" smtClean="0">
                <a:solidFill>
                  <a:schemeClr val="tx1"/>
                </a:solidFill>
              </a:rPr>
              <a:t>  Od stycznia 2016 r. zorganizowaliśmy 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b="1" dirty="0">
                <a:solidFill>
                  <a:schemeClr val="tx1"/>
                </a:solidFill>
              </a:rPr>
              <a:t> </a:t>
            </a:r>
            <a:r>
              <a:rPr lang="pl-PL" altLang="pl-PL" b="1" dirty="0" smtClean="0">
                <a:solidFill>
                  <a:schemeClr val="tx1"/>
                </a:solidFill>
              </a:rPr>
              <a:t>   </a:t>
            </a:r>
            <a:r>
              <a:rPr lang="pl-PL" altLang="pl-PL" b="1" u="sng" dirty="0" smtClean="0">
                <a:solidFill>
                  <a:schemeClr val="tx1"/>
                </a:solidFill>
              </a:rPr>
              <a:t>2</a:t>
            </a:r>
            <a:r>
              <a:rPr lang="pl-PL" altLang="pl-PL" b="1" u="sng" dirty="0">
                <a:solidFill>
                  <a:schemeClr val="tx1"/>
                </a:solidFill>
              </a:rPr>
              <a:t> </a:t>
            </a:r>
            <a:r>
              <a:rPr lang="pl-PL" altLang="pl-PL" b="1" u="sng" dirty="0" smtClean="0">
                <a:solidFill>
                  <a:schemeClr val="tx1"/>
                </a:solidFill>
              </a:rPr>
              <a:t>giełdy pracy</a:t>
            </a:r>
            <a:r>
              <a:rPr lang="pl-PL" altLang="pl-PL" dirty="0" smtClean="0">
                <a:solidFill>
                  <a:schemeClr val="tx1"/>
                </a:solidFill>
              </a:rPr>
              <a:t> na następujące stanowiska: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solidFill>
                  <a:schemeClr val="tx1"/>
                </a:solidFill>
              </a:rPr>
              <a:t>asystentka stomatologiczna,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solidFill>
                  <a:schemeClr val="tx1"/>
                </a:solidFill>
              </a:rPr>
              <a:t>kelner,</a:t>
            </a:r>
          </a:p>
          <a:p>
            <a:pPr marL="0" indent="0" eaLnBrk="1" hangingPunct="1">
              <a:spcBef>
                <a:spcPts val="7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solidFill>
                  <a:schemeClr val="tx1"/>
                </a:solidFill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ytu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z="2800" b="1" smtClean="0"/>
              <a:t>Współpraca z pracodawcami - c.d.</a:t>
            </a:r>
            <a:r>
              <a:rPr lang="pl-PL" sz="2800" smtClean="0"/>
              <a:t/>
            </a:r>
            <a:br>
              <a:rPr lang="pl-PL" sz="2800" smtClean="0"/>
            </a:br>
            <a:endParaRPr lang="pl-PL" sz="2800" smtClean="0"/>
          </a:p>
        </p:txBody>
      </p:sp>
      <p:sp>
        <p:nvSpPr>
          <p:cNvPr id="48130" name="Symbol zastępczy zawartości 4"/>
          <p:cNvSpPr>
            <a:spLocks noGrp="1"/>
          </p:cNvSpPr>
          <p:nvPr>
            <p:ph idx="1"/>
          </p:nvPr>
        </p:nvSpPr>
        <p:spPr>
          <a:xfrm>
            <a:off x="323850" y="1196975"/>
            <a:ext cx="8224838" cy="4895850"/>
          </a:xfrm>
        </p:spPr>
        <p:txBody>
          <a:bodyPr/>
          <a:lstStyle/>
          <a:p>
            <a:pPr marL="0" indent="0" eaLnBrk="1" hangingPunct="1"/>
            <a:endParaRPr lang="pl-PL" sz="2800" dirty="0" smtClean="0"/>
          </a:p>
          <a:p>
            <a:pPr marL="0" indent="0" eaLnBrk="1" hangingPunct="1"/>
            <a:r>
              <a:rPr lang="pl-PL" sz="2800" dirty="0" smtClean="0"/>
              <a:t>Łącznie na  giełdy:  </a:t>
            </a:r>
          </a:p>
          <a:p>
            <a:pPr marL="0" indent="0" eaLnBrk="1" hangingPunct="1">
              <a:buFont typeface="Arial" charset="0"/>
              <a:buChar char="•"/>
            </a:pPr>
            <a:r>
              <a:rPr lang="pl-PL" sz="2800" dirty="0" smtClean="0"/>
              <a:t>było zaproszonych </a:t>
            </a:r>
            <a:r>
              <a:rPr lang="pl-PL" sz="2800" b="1" dirty="0" smtClean="0"/>
              <a:t>35 osób</a:t>
            </a:r>
          </a:p>
          <a:p>
            <a:pPr marL="0" indent="0" eaLnBrk="1" hangingPunct="1">
              <a:buFont typeface="Arial" charset="0"/>
              <a:buChar char="•"/>
            </a:pPr>
            <a:r>
              <a:rPr lang="pl-PL" sz="2800" dirty="0" smtClean="0"/>
              <a:t>stawiło się </a:t>
            </a:r>
            <a:r>
              <a:rPr lang="pl-PL" sz="2800" b="1" dirty="0" smtClean="0"/>
              <a:t>25</a:t>
            </a:r>
            <a:r>
              <a:rPr lang="pl-PL" sz="2800" dirty="0" smtClean="0"/>
              <a:t> </a:t>
            </a:r>
            <a:r>
              <a:rPr lang="pl-PL" sz="2800" b="1" dirty="0" smtClean="0"/>
              <a:t>osób</a:t>
            </a:r>
          </a:p>
          <a:p>
            <a:pPr marL="0" indent="0" eaLnBrk="1" hangingPunct="1">
              <a:buFont typeface="Arial" charset="0"/>
              <a:buChar char="•"/>
            </a:pPr>
            <a:r>
              <a:rPr lang="pl-PL" sz="2800" dirty="0" smtClean="0"/>
              <a:t>nie stawiło się </a:t>
            </a:r>
            <a:r>
              <a:rPr lang="pl-PL" sz="2800" b="1" dirty="0" smtClean="0"/>
              <a:t>10</a:t>
            </a:r>
            <a:r>
              <a:rPr lang="pl-PL" sz="2800" dirty="0" smtClean="0"/>
              <a:t> </a:t>
            </a:r>
            <a:r>
              <a:rPr lang="pl-PL" sz="2800" b="1" dirty="0" smtClean="0"/>
              <a:t>osób</a:t>
            </a:r>
          </a:p>
          <a:p>
            <a:pPr marL="0" indent="0" eaLnBrk="1" hangingPunct="1">
              <a:buFont typeface="Arial" charset="0"/>
              <a:buChar char="•"/>
            </a:pPr>
            <a:r>
              <a:rPr lang="pl-PL" sz="2800" dirty="0" smtClean="0"/>
              <a:t>odmowy podjęcia pracy </a:t>
            </a:r>
            <a:r>
              <a:rPr lang="pl-PL" sz="2800" b="1" dirty="0" smtClean="0"/>
              <a:t>2</a:t>
            </a:r>
            <a:r>
              <a:rPr lang="pl-PL" sz="2800" dirty="0" smtClean="0"/>
              <a:t> </a:t>
            </a:r>
            <a:r>
              <a:rPr lang="pl-PL" sz="2800" b="1" dirty="0" smtClean="0"/>
              <a:t>osoby</a:t>
            </a:r>
          </a:p>
          <a:p>
            <a:pPr marL="0" indent="0" eaLnBrk="1" hangingPunct="1">
              <a:buFont typeface="Arial" charset="0"/>
              <a:buChar char="•"/>
            </a:pPr>
            <a:r>
              <a:rPr lang="pl-PL" sz="2800" dirty="0" smtClean="0"/>
              <a:t>pracę podjęły </a:t>
            </a:r>
            <a:r>
              <a:rPr lang="pl-PL" sz="2800" b="1" dirty="0" smtClean="0"/>
              <a:t>2</a:t>
            </a:r>
            <a:r>
              <a:rPr lang="pl-PL" sz="2800" dirty="0" smtClean="0"/>
              <a:t> </a:t>
            </a:r>
            <a:r>
              <a:rPr lang="pl-PL" sz="2800" b="1" dirty="0" smtClean="0"/>
              <a:t>osoby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rojekt domyśln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pl-PL" sz="2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pl-PL" sz="2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5655</TotalTime>
  <Words>786</Words>
  <Application>Microsoft Office PowerPoint</Application>
  <PresentationFormat>Pokaz na ekranie (4:3)</PresentationFormat>
  <Paragraphs>147</Paragraphs>
  <Slides>18</Slides>
  <Notes>11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2</vt:i4>
      </vt:variant>
      <vt:variant>
        <vt:lpstr>Tytuły slajdów</vt:lpstr>
      </vt:variant>
      <vt:variant>
        <vt:i4>18</vt:i4>
      </vt:variant>
    </vt:vector>
  </HeadingPairs>
  <TitlesOfParts>
    <vt:vector size="21" baseType="lpstr">
      <vt:lpstr>Projekt domyślny</vt:lpstr>
      <vt:lpstr>Microsoft Word Picture</vt:lpstr>
      <vt:lpstr>Wykres</vt:lpstr>
      <vt:lpstr>Powiatowy Urząd Pracy  w Kołobrzegu</vt:lpstr>
      <vt:lpstr>Stopa bezrobocia (stosunek osób bezrobotnych do ludności aktywnej zawodowo) na obszarze kraju, terenie Powiatu Kołobrzeskiego oraz Województwa Zachodniopomorskiego  styczeń - luty 2016 r.</vt:lpstr>
      <vt:lpstr>Stopa bezrobocia (stosunek osób bezrobotnych do ludności aktywnej zawodowo) na obszarze kraju, terenie Powiatu Kołobrzeskiego oraz Województwa Zachodniopomorskiego  marzec 2016 r.</vt:lpstr>
      <vt:lpstr>    Liczba zarejestrowanych osób</vt:lpstr>
      <vt:lpstr>Bezrobotni będący w szczególnej sytuacji na rynku pracy</vt:lpstr>
      <vt:lpstr>Ilość osób w podziale na poszczególne profile pomocy</vt:lpstr>
      <vt:lpstr>Współpraca z pracodawcami </vt:lpstr>
      <vt:lpstr>Współpraca z pracodawcami - c.d.</vt:lpstr>
      <vt:lpstr>Współpraca z pracodawcami - c.d. </vt:lpstr>
      <vt:lpstr>Współpraca z pracodawcami - c.d.</vt:lpstr>
      <vt:lpstr> Współpraca z pracodawcami - c.d.</vt:lpstr>
      <vt:lpstr>Podjęcia pracy</vt:lpstr>
      <vt:lpstr>W ramach poradnictwa zawodowego grupowego Powiatowy Urząd Pracy w Kołobrzegu przeprowadził od stycznia do marca 2016 r.</vt:lpstr>
      <vt:lpstr>W ramach poradnictwa zawodowego grupowego  Powiatowy Urząd Pracy w Kołobrzegu przeprowadził od stycznia do marca 2016 r.</vt:lpstr>
      <vt:lpstr>Prezentacja programu PowerPoint</vt:lpstr>
      <vt:lpstr>Środki przeznaczone na aktywizację osób bezrobotnych w 2016 r.</vt:lpstr>
      <vt:lpstr>Pozostałe środki wydatkowane przez PUP                w Kołobrzegu w okresie  od 01.01.2016 do 31.03.2016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Powiatowy Urząd Pracy  w Kołobrzegu</dc:title>
  <dc:creator>PUP K-G</dc:creator>
  <cp:lastModifiedBy>Dell</cp:lastModifiedBy>
  <cp:revision>432</cp:revision>
  <cp:lastPrinted>2016-04-18T05:51:03Z</cp:lastPrinted>
  <dcterms:created xsi:type="dcterms:W3CDTF">2009-09-25T08:36:06Z</dcterms:created>
  <dcterms:modified xsi:type="dcterms:W3CDTF">2016-04-26T07:52:56Z</dcterms:modified>
</cp:coreProperties>
</file>