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301" r:id="rId5"/>
    <p:sldId id="300" r:id="rId6"/>
    <p:sldId id="310" r:id="rId7"/>
    <p:sldId id="309" r:id="rId8"/>
    <p:sldId id="259" r:id="rId9"/>
    <p:sldId id="261" r:id="rId10"/>
    <p:sldId id="293" r:id="rId11"/>
    <p:sldId id="296" r:id="rId12"/>
    <p:sldId id="297" r:id="rId13"/>
    <p:sldId id="311" r:id="rId14"/>
    <p:sldId id="313" r:id="rId15"/>
    <p:sldId id="264" r:id="rId16"/>
    <p:sldId id="314" r:id="rId17"/>
    <p:sldId id="265" r:id="rId18"/>
    <p:sldId id="294" r:id="rId19"/>
    <p:sldId id="306" r:id="rId20"/>
    <p:sldId id="307" r:id="rId21"/>
    <p:sldId id="266" r:id="rId22"/>
    <p:sldId id="315" r:id="rId23"/>
    <p:sldId id="312" r:id="rId24"/>
    <p:sldId id="302" r:id="rId25"/>
    <p:sldId id="303" r:id="rId26"/>
    <p:sldId id="304" r:id="rId27"/>
    <p:sldId id="268" r:id="rId28"/>
    <p:sldId id="270" r:id="rId29"/>
    <p:sldId id="316" r:id="rId30"/>
    <p:sldId id="271" r:id="rId31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0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5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8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7B9A95F-EB5E-4057-A8B1-D2D0913BA2A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8E14E9D1-37CB-4CF6-92C6-F49C6448B9D7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8D84C5EC-FAA3-48C7-AACE-A7F643416F82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CCB0B80-86FE-44CF-8F37-570029E08BF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867DFE1-785D-4907-ACB1-9966270A33B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174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3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smtClean="0">
                <a:latin typeface="Book Antiqua" pitchFamily="18" charset="0"/>
              </a:rPr>
              <a:t>Stan na dzień 31.12.2015r.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1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smtClean="0"/>
              <a:t>Na dzień 31.12.2015 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smtClean="0"/>
              <a:t>Profil pomocy I – </a:t>
            </a:r>
            <a:r>
              <a:rPr lang="pl-PL" b="1" smtClean="0"/>
              <a:t>77 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smtClean="0"/>
              <a:t>Profil pomocy II – </a:t>
            </a:r>
            <a:r>
              <a:rPr lang="pl-PL" b="1" smtClean="0"/>
              <a:t>1254 osoby</a:t>
            </a:r>
          </a:p>
          <a:p>
            <a:pPr eaLnBrk="1" hangingPunct="1">
              <a:lnSpc>
                <a:spcPct val="150000"/>
              </a:lnSpc>
            </a:pPr>
            <a:r>
              <a:rPr lang="pl-PL" smtClean="0"/>
              <a:t>Profil pomocy III – </a:t>
            </a:r>
            <a:r>
              <a:rPr lang="pl-PL" b="1" smtClean="0"/>
              <a:t>1127 osób</a:t>
            </a:r>
            <a:endParaRPr lang="pl-PL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ytuł 1"/>
          <p:cNvSpPr>
            <a:spLocks noGrp="1"/>
          </p:cNvSpPr>
          <p:nvPr>
            <p:ph type="title"/>
          </p:nvPr>
        </p:nvSpPr>
        <p:spPr>
          <a:xfrm>
            <a:off x="539750" y="404813"/>
            <a:ext cx="7777163" cy="647700"/>
          </a:xfrm>
        </p:spPr>
        <p:txBody>
          <a:bodyPr/>
          <a:lstStyle/>
          <a:p>
            <a:pPr eaLnBrk="1" hangingPunct="1"/>
            <a:r>
              <a:rPr lang="pl-PL" sz="3600" smtClean="0"/>
              <a:t>Program Specjalny</a:t>
            </a:r>
          </a:p>
        </p:txBody>
      </p:sp>
      <p:sp>
        <p:nvSpPr>
          <p:cNvPr id="3891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400" smtClean="0"/>
              <a:t>     W bieżącym roku Powiatowy Urząd Pracy  na podstawie art. 66 a ustawy  o promocji zatrudnienia i instytucjach rynku pracy w wyniku ogłoszonego naboru przez Ministra Pracy i Polityki Społecznej uzyskał środki finansowe na realizację programu specjalnego zaadresowanego do bezrobotnych, dla których PUP ustalił III profil pomocy. </a:t>
            </a:r>
          </a:p>
          <a:p>
            <a:pPr algn="just" eaLnBrk="1" hangingPunct="1"/>
            <a:r>
              <a:rPr lang="pl-PL" sz="2400" smtClean="0"/>
              <a:t>    Kwota przeznaczona na realizację </a:t>
            </a:r>
            <a:r>
              <a:rPr lang="pl-PL" sz="2400" b="1" smtClean="0"/>
              <a:t>Programu Specjalnego to 1.099.220,00 zł. </a:t>
            </a:r>
            <a:r>
              <a:rPr lang="pl-PL" sz="2400" smtClean="0"/>
              <a:t>Program specjalny ma na celu zastosowanie zespołu działań mających dostosowanie posiadanych lub zdobycie nowych kwalifikacji i umiejętności zawodowych.</a:t>
            </a:r>
          </a:p>
          <a:p>
            <a:pPr algn="just" eaLnBrk="1" hangingPunct="1"/>
            <a:endParaRPr lang="pl-PL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ytuł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854950" cy="941388"/>
          </a:xfrm>
        </p:spPr>
        <p:txBody>
          <a:bodyPr/>
          <a:lstStyle/>
          <a:p>
            <a:pPr eaLnBrk="1" hangingPunct="1"/>
            <a:r>
              <a:rPr lang="pl-PL" sz="3600" smtClean="0"/>
              <a:t>Program Specjalny</a:t>
            </a:r>
          </a:p>
        </p:txBody>
      </p:sp>
      <p:sp>
        <p:nvSpPr>
          <p:cNvPr id="3993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400" smtClean="0"/>
              <a:t>    Głównym celem programu jest zwiększenie szans na zatrudnienie i aktywizację zawodową osób bezrobotnych, poprzez zastosowanie form aktywizacji zawodowej takich jak:</a:t>
            </a:r>
          </a:p>
          <a:p>
            <a:pPr eaLnBrk="1" hangingPunct="1"/>
            <a:r>
              <a:rPr lang="pl-PL" sz="2400" smtClean="0"/>
              <a:t>     - środki na rozpoczęcie działalności gospodarczej,</a:t>
            </a:r>
          </a:p>
          <a:p>
            <a:pPr eaLnBrk="1" hangingPunct="1"/>
            <a:r>
              <a:rPr lang="pl-PL" sz="2400" smtClean="0"/>
              <a:t>     - prace interwencyjne, </a:t>
            </a:r>
          </a:p>
          <a:p>
            <a:pPr eaLnBrk="1" hangingPunct="1"/>
            <a:r>
              <a:rPr lang="pl-PL" sz="2400" smtClean="0"/>
              <a:t>     - staże, </a:t>
            </a:r>
          </a:p>
          <a:p>
            <a:pPr eaLnBrk="1" hangingPunct="1"/>
            <a:r>
              <a:rPr lang="pl-PL" sz="2400" smtClean="0"/>
              <a:t>     - doposażenie/wyposażenie stanowiska pracy, </a:t>
            </a:r>
          </a:p>
          <a:p>
            <a:pPr eaLnBrk="1" hangingPunct="1"/>
            <a:r>
              <a:rPr lang="pl-PL" sz="2400" smtClean="0"/>
              <a:t>     - bon szkoleniowy, </a:t>
            </a:r>
          </a:p>
          <a:p>
            <a:pPr eaLnBrk="1" hangingPunct="1"/>
            <a:r>
              <a:rPr lang="pl-PL" sz="2400" smtClean="0"/>
              <a:t>     - szkolenie indywidualne,</a:t>
            </a:r>
          </a:p>
          <a:p>
            <a:pPr eaLnBrk="1" hangingPunct="1"/>
            <a:endParaRPr lang="pl-PL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ytuł 1"/>
          <p:cNvSpPr>
            <a:spLocks noGrp="1"/>
          </p:cNvSpPr>
          <p:nvPr>
            <p:ph type="title"/>
          </p:nvPr>
        </p:nvSpPr>
        <p:spPr>
          <a:xfrm>
            <a:off x="755650" y="260350"/>
            <a:ext cx="7926388" cy="1085850"/>
          </a:xfrm>
        </p:spPr>
        <p:txBody>
          <a:bodyPr/>
          <a:lstStyle/>
          <a:p>
            <a:pPr eaLnBrk="1" hangingPunct="1"/>
            <a:r>
              <a:rPr lang="pl-PL" sz="3600" smtClean="0"/>
              <a:t>Program Specjalny</a:t>
            </a:r>
          </a:p>
        </p:txBody>
      </p:sp>
      <p:sp>
        <p:nvSpPr>
          <p:cNvPr id="40962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l-PL" sz="2000" smtClean="0"/>
              <a:t>     W ramach programu zastosowano elementy specyficzne, których Powiatowy Urząd Pracy nie może stosować w zakresie podstawowej działalności Urzędu i są to:</a:t>
            </a:r>
          </a:p>
          <a:p>
            <a:pPr eaLnBrk="1" hangingPunct="1"/>
            <a:r>
              <a:rPr lang="pl-PL" sz="2000" smtClean="0"/>
              <a:t>     - premie dla pracodawców za zatrudnienie osoby bezrobotnej po</a:t>
            </a:r>
          </a:p>
          <a:p>
            <a:pPr eaLnBrk="1" hangingPunct="1"/>
            <a:r>
              <a:rPr lang="pl-PL" sz="2000" smtClean="0"/>
              <a:t>        zakończonym wsparciu,</a:t>
            </a:r>
          </a:p>
          <a:p>
            <a:pPr eaLnBrk="1" hangingPunct="1"/>
            <a:r>
              <a:rPr lang="pl-PL" sz="2000" smtClean="0"/>
              <a:t>     - premie motywujące dla osób bezrobotnych, które podjęły pracę,</a:t>
            </a:r>
          </a:p>
          <a:p>
            <a:pPr eaLnBrk="1" hangingPunct="1"/>
            <a:r>
              <a:rPr lang="pl-PL" sz="2000" smtClean="0"/>
              <a:t>     - sfinansowanie książeczki zdrowia, </a:t>
            </a:r>
          </a:p>
          <a:p>
            <a:pPr eaLnBrk="1" hangingPunct="1"/>
            <a:r>
              <a:rPr lang="pl-PL" sz="2000" smtClean="0"/>
              <a:t>     - sfinansowanie wstępnych badań lekarskich, </a:t>
            </a:r>
          </a:p>
          <a:p>
            <a:pPr eaLnBrk="1" hangingPunct="1"/>
            <a:r>
              <a:rPr lang="pl-PL" sz="2000" smtClean="0"/>
              <a:t>     - warsztaty modułowe, </a:t>
            </a:r>
          </a:p>
          <a:p>
            <a:pPr eaLnBrk="1" hangingPunct="1"/>
            <a:r>
              <a:rPr lang="pl-PL" sz="2000" smtClean="0"/>
              <a:t>     - warsztaty z trenerem wizażu i stylizacji,   </a:t>
            </a:r>
          </a:p>
          <a:p>
            <a:pPr eaLnBrk="1" hangingPunct="1"/>
            <a:r>
              <a:rPr lang="pl-PL" smtClean="0"/>
              <a:t> </a:t>
            </a:r>
          </a:p>
          <a:p>
            <a:pPr eaLnBrk="1" hangingPunct="1"/>
            <a:r>
              <a:rPr lang="pl-PL" smtClean="0"/>
              <a:t> </a:t>
            </a:r>
          </a:p>
          <a:p>
            <a:pPr eaLnBrk="1" hangingPunct="1"/>
            <a:endParaRPr lang="pl-PL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068387"/>
          </a:xfrm>
        </p:spPr>
        <p:txBody>
          <a:bodyPr/>
          <a:lstStyle/>
          <a:p>
            <a:r>
              <a:rPr lang="pl-PL" sz="2400" smtClean="0"/>
              <a:t>Program Specjalny</a:t>
            </a:r>
          </a:p>
        </p:txBody>
      </p:sp>
      <p:sp>
        <p:nvSpPr>
          <p:cNvPr id="41986" name="Symbol zastępczy zawartości 2"/>
          <p:cNvSpPr>
            <a:spLocks noGrp="1"/>
          </p:cNvSpPr>
          <p:nvPr>
            <p:ph idx="1"/>
          </p:nvPr>
        </p:nvSpPr>
        <p:spPr>
          <a:xfrm>
            <a:off x="323850" y="908050"/>
            <a:ext cx="8224838" cy="4521200"/>
          </a:xfrm>
        </p:spPr>
        <p:txBody>
          <a:bodyPr/>
          <a:lstStyle/>
          <a:p>
            <a:pPr algn="just"/>
            <a:r>
              <a:rPr lang="pl-PL" sz="2000" smtClean="0"/>
              <a:t>W ramach Programu Specjalnego realizowane były następujące formy wsparcia:</a:t>
            </a:r>
          </a:p>
          <a:p>
            <a:pPr algn="just"/>
            <a:endParaRPr lang="pl-PL" sz="2400" smtClean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750" y="1628775"/>
          <a:ext cx="8064896" cy="4963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2448"/>
                <a:gridCol w="1656184"/>
                <a:gridCol w="2376264"/>
              </a:tblGrid>
              <a:tr h="235520"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Forma</a:t>
                      </a:r>
                      <a:r>
                        <a:rPr lang="pl-PL" sz="1400" baseline="0" dirty="0" smtClean="0"/>
                        <a:t> wsparcia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Wydatkowane</a:t>
                      </a:r>
                      <a:r>
                        <a:rPr lang="pl-PL" sz="1400" baseline="0" dirty="0" smtClean="0"/>
                        <a:t> środki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Ilość</a:t>
                      </a:r>
                      <a:r>
                        <a:rPr lang="pl-PL" sz="1400" baseline="0" dirty="0" smtClean="0"/>
                        <a:t> osób, które skorzystały z tej formy</a:t>
                      </a:r>
                      <a:endParaRPr lang="pl-PL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Środki</a:t>
                      </a:r>
                      <a:r>
                        <a:rPr lang="pl-PL" baseline="0" dirty="0" smtClean="0"/>
                        <a:t> na podjęcie działalności gosp.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213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708,98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12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Koszt</a:t>
                      </a:r>
                      <a:r>
                        <a:rPr lang="pl-PL" baseline="0" dirty="0" smtClean="0"/>
                        <a:t> wyposażenia stanowiska pracy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577 586,41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28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Wyrobienie książeczki zdrowia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1 574,00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10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Koszt</a:t>
                      </a:r>
                      <a:r>
                        <a:rPr lang="pl-PL" baseline="0" dirty="0" smtClean="0"/>
                        <a:t> dojazdu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4 652,00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20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Warsztaty modułowe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28 560.10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89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Prace interwencyjne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121</a:t>
                      </a:r>
                      <a:r>
                        <a:rPr lang="pl-PL" baseline="0" dirty="0" smtClean="0"/>
                        <a:t> </a:t>
                      </a:r>
                      <a:r>
                        <a:rPr lang="pl-PL" dirty="0" smtClean="0"/>
                        <a:t>873,59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30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Staże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103 018,46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22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Bon szkoleniowy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9 704,88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3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Szkolenia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29 750,16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7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Premia</a:t>
                      </a:r>
                      <a:r>
                        <a:rPr lang="pl-PL" baseline="0" dirty="0" smtClean="0"/>
                        <a:t> motywująca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4 400,00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25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Warsztaty</a:t>
                      </a:r>
                      <a:r>
                        <a:rPr lang="pl-PL" baseline="0" dirty="0" smtClean="0"/>
                        <a:t> stylizacji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2 330,00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88</a:t>
                      </a:r>
                      <a:endParaRPr lang="pl-PL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pl-PL" dirty="0" smtClean="0"/>
                        <a:t>Badania lekarskie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305,00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5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   W 2015r. do Powiatowego Urzędu Pracy </a:t>
            </a:r>
            <a:br>
              <a:rPr lang="pl-PL" altLang="pl-PL" sz="2800" b="1" smtClean="0">
                <a:solidFill>
                  <a:schemeClr val="tx1"/>
                </a:solidFill>
              </a:rPr>
            </a:br>
            <a:r>
              <a:rPr lang="pl-PL" altLang="pl-PL" sz="2800" b="1" smtClean="0">
                <a:solidFill>
                  <a:schemeClr val="tx1"/>
                </a:solidFill>
              </a:rPr>
              <a:t>w  Kołobrzegu </a:t>
            </a:r>
            <a:r>
              <a:rPr lang="pl-PL" altLang="pl-PL" sz="2800" smtClean="0">
                <a:solidFill>
                  <a:schemeClr val="tx1"/>
                </a:solidFill>
              </a:rPr>
              <a:t>wpłynęły </a:t>
            </a:r>
            <a:r>
              <a:rPr lang="pl-PL" altLang="pl-PL" sz="2800" b="1" smtClean="0">
                <a:solidFill>
                  <a:schemeClr val="tx1"/>
                </a:solidFill>
              </a:rPr>
              <a:t>2264 </a:t>
            </a:r>
            <a:r>
              <a:rPr lang="pl-PL" altLang="pl-PL" sz="2800" smtClean="0">
                <a:solidFill>
                  <a:schemeClr val="tx1"/>
                </a:solidFill>
              </a:rPr>
              <a:t>oferty pracy. Najwięcej wolnych miejsc pracy wykazano </a:t>
            </a:r>
            <a:br>
              <a:rPr lang="pl-PL" altLang="pl-PL" sz="2800" smtClean="0">
                <a:solidFill>
                  <a:schemeClr val="tx1"/>
                </a:solidFill>
              </a:rPr>
            </a:br>
            <a:r>
              <a:rPr lang="pl-PL" altLang="pl-PL" sz="2800" smtClean="0">
                <a:solidFill>
                  <a:schemeClr val="tx1"/>
                </a:solidFill>
              </a:rPr>
              <a:t>w takich zawodach jak:</a:t>
            </a:r>
            <a:r>
              <a:rPr lang="pl-PL" altLang="pl-PL" sz="280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sprzedawca,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recepcjonista,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pomoc kuchenna,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pokojowa,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kucharz,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przetwórca ryb,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pracownik budowalny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4000" smtClean="0"/>
              <a:t>Współpraca z pracodawcami</a:t>
            </a:r>
          </a:p>
        </p:txBody>
      </p:sp>
      <p:sp>
        <p:nvSpPr>
          <p:cNvPr id="4505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pl-PL" smtClean="0"/>
              <a:t>   W</a:t>
            </a:r>
            <a:r>
              <a:rPr lang="pl-PL" b="1" smtClean="0"/>
              <a:t> 2015r</a:t>
            </a:r>
            <a:r>
              <a:rPr lang="pl-PL" smtClean="0"/>
              <a:t>. Powiatowy Urząd Pracy pozyskał o </a:t>
            </a:r>
            <a:r>
              <a:rPr lang="pl-PL" b="1" smtClean="0"/>
              <a:t>648 ofert więcej. </a:t>
            </a:r>
            <a:r>
              <a:rPr lang="pl-PL" smtClean="0"/>
              <a:t/>
            </a:r>
            <a:br>
              <a:rPr lang="pl-PL" smtClean="0"/>
            </a:br>
            <a:r>
              <a:rPr lang="pl-PL" smtClean="0"/>
              <a:t>W 2014r. ilość złożonych ofert pracy wyniosła 1616.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Od stycznia 2015r. zorganizowaliśmy </a:t>
            </a:r>
            <a:r>
              <a:rPr lang="pl-PL" altLang="pl-PL" b="1" u="sng" dirty="0" smtClean="0">
                <a:solidFill>
                  <a:schemeClr val="tx1"/>
                </a:solidFill>
              </a:rPr>
              <a:t>31 giełd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kucharz,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ochrony,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magazynier,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pokojowa,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rzetwórca ryb,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pracownik obsługi klienta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 Dla porównania w 2014r. przeprowadzono 23 giełdy pracy.</a:t>
            </a: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smtClean="0"/>
          </a:p>
          <a:p>
            <a:pPr marL="0" indent="0" eaLnBrk="1" hangingPunct="1"/>
            <a:r>
              <a:rPr lang="pl-PL" sz="280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smtClean="0"/>
              <a:t>było zaproszonych </a:t>
            </a:r>
            <a:r>
              <a:rPr lang="pl-PL" sz="2800" b="1" smtClean="0"/>
              <a:t>818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smtClean="0"/>
              <a:t>stawiło się </a:t>
            </a:r>
            <a:r>
              <a:rPr lang="pl-PL" sz="2800" b="1" smtClean="0"/>
              <a:t>537</a:t>
            </a:r>
            <a:r>
              <a:rPr lang="pl-PL" sz="2800" smtClean="0"/>
              <a:t> </a:t>
            </a:r>
            <a:r>
              <a:rPr lang="pl-PL" sz="2800" b="1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smtClean="0"/>
              <a:t>nie stawiło się </a:t>
            </a:r>
            <a:r>
              <a:rPr lang="pl-PL" sz="2800" b="1" smtClean="0"/>
              <a:t>281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smtClean="0"/>
              <a:t>odmowy podjęcia pracy </a:t>
            </a:r>
            <a:r>
              <a:rPr lang="pl-PL" sz="2800" b="1" smtClean="0"/>
              <a:t>114</a:t>
            </a:r>
            <a:r>
              <a:rPr lang="pl-PL" sz="2800" smtClean="0"/>
              <a:t> </a:t>
            </a:r>
            <a:r>
              <a:rPr lang="pl-PL" sz="2800" b="1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smtClean="0"/>
              <a:t>pracę podjęło </a:t>
            </a:r>
            <a:r>
              <a:rPr lang="pl-PL" sz="2800" b="1" smtClean="0"/>
              <a:t>27 osób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smtClean="0"/>
              <a:t>W 2015r. do Powiatowego Urzędu Pracy </a:t>
            </a:r>
            <a:br>
              <a:rPr lang="pl-PL" sz="2800" smtClean="0"/>
            </a:br>
            <a:r>
              <a:rPr lang="pl-PL" sz="2800" smtClean="0"/>
              <a:t>w Kołobrzegu</a:t>
            </a:r>
          </a:p>
          <a:p>
            <a:pPr marL="0" indent="0">
              <a:buFont typeface="Arial" charset="0"/>
              <a:buChar char="•"/>
            </a:pPr>
            <a:r>
              <a:rPr lang="pl-PL" sz="2800" smtClean="0"/>
              <a:t>wpłynęły </a:t>
            </a:r>
            <a:r>
              <a:rPr lang="pl-PL" sz="2800" b="1" smtClean="0"/>
              <a:t>693</a:t>
            </a:r>
            <a:r>
              <a:rPr lang="pl-PL" sz="2800" smtClean="0"/>
              <a:t> oświadczenia o zamiarze powierzenia wykonywania pracy obywatelowi Republiki Armenii, Republiki Białoruś, Republiki Gruzji, Republiki Mołdowy, Federacji Rosyjskiej lub Ukrainy. Jest to o </a:t>
            </a:r>
            <a:r>
              <a:rPr lang="pl-PL" sz="2800" u="sng" smtClean="0"/>
              <a:t>505 oświadczeń więcej niż w 2014r.</a:t>
            </a:r>
            <a:endParaRPr lang="pl-PL" sz="2800" smtClean="0"/>
          </a:p>
          <a:p>
            <a:pPr marL="0" indent="0">
              <a:buFont typeface="Arial" charset="0"/>
              <a:buChar char="•"/>
            </a:pPr>
            <a:endParaRPr lang="pl-PL" sz="2800" u="sng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smtClean="0"/>
              <a:t>Stopa bezrobocia </a:t>
            </a:r>
            <a:r>
              <a:rPr lang="pl-PL" altLang="pl-PL" sz="2000" b="1" i="1" smtClean="0"/>
              <a:t>(stosunek osób bezrobotnych do ludności aktywnej zawodowo)</a:t>
            </a:r>
            <a:r>
              <a:rPr lang="pl-PL" altLang="pl-PL" sz="2000" smtClean="0"/>
              <a:t> na obszarze kraju, terenie Powiatu Kołobrzeskiego oraz Województwa Zachodniopomorskiego</a:t>
            </a:r>
            <a:r>
              <a:rPr lang="pl-PL" altLang="pl-PL" sz="2000" b="1" smtClean="0"/>
              <a:t> </a:t>
            </a:r>
            <a:br>
              <a:rPr lang="pl-PL" altLang="pl-PL" sz="2000" b="1" smtClean="0"/>
            </a:br>
            <a:r>
              <a:rPr lang="pl-PL" altLang="pl-PL" sz="2000" b="1" smtClean="0"/>
              <a:t>styczeń - grudzień 2015r.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/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14,3%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(4100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18,7%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12,5%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(3512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16,4%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(4126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12,4%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(3475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g</a:t>
            </a:r>
            <a:r>
              <a:rPr lang="pl-PL" sz="2800" dirty="0" smtClean="0"/>
              <a:t>rudnia </a:t>
            </a:r>
            <a:r>
              <a:rPr lang="pl-PL" sz="2800" dirty="0"/>
              <a:t>2015r.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 smtClean="0"/>
              <a:t>30 </a:t>
            </a:r>
            <a:r>
              <a:rPr lang="pl-PL" sz="2800" dirty="0"/>
              <a:t>Informacji 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W 2015r. w Powiecie Kołobrzeskim pracę 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>
                <a:solidFill>
                  <a:schemeClr val="tx1"/>
                </a:solidFill>
              </a:rPr>
              <a:t> </a:t>
            </a:r>
            <a:r>
              <a:rPr lang="pl-PL" altLang="pl-PL" sz="2800" dirty="0" smtClean="0">
                <a:solidFill>
                  <a:schemeClr val="tx1"/>
                </a:solidFill>
              </a:rPr>
              <a:t> 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2770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 bezrobotnych,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2352 osoby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- 418 osób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Postępowanie administracyjne</a:t>
            </a:r>
          </a:p>
        </p:txBody>
      </p:sp>
      <p:sp>
        <p:nvSpPr>
          <p:cNvPr id="53250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628775"/>
            <a:ext cx="8224838" cy="45212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sz="2800" smtClean="0"/>
              <a:t>   W 2015r. Powiatowy Urząd Pracy </a:t>
            </a:r>
            <a:br>
              <a:rPr lang="pl-PL" sz="2800" smtClean="0"/>
            </a:br>
            <a:r>
              <a:rPr lang="pl-PL" sz="2800" smtClean="0"/>
              <a:t>w Kołobrzegu wystawił </a:t>
            </a:r>
            <a:r>
              <a:rPr lang="pl-PL" sz="2800" b="1" smtClean="0"/>
              <a:t>15.686 decyzji administracyjnych</a:t>
            </a:r>
            <a:r>
              <a:rPr lang="pl-PL" sz="2800" smtClean="0"/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Odwołania wniesione przez osoby bezrobotne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750" y="1341438"/>
            <a:ext cx="8224838" cy="4521200"/>
          </a:xfrm>
        </p:spPr>
        <p:txBody>
          <a:bodyPr/>
          <a:lstStyle/>
          <a:p>
            <a:pPr algn="just">
              <a:defRPr/>
            </a:pPr>
            <a:r>
              <a:rPr lang="pl-PL" sz="2800" dirty="0" smtClean="0"/>
              <a:t>    W </a:t>
            </a:r>
            <a:r>
              <a:rPr lang="pl-PL" sz="2800" dirty="0"/>
              <a:t>2015r. złożono </a:t>
            </a:r>
            <a:r>
              <a:rPr lang="pl-PL" sz="2800" b="1" dirty="0" smtClean="0"/>
              <a:t>60 odwołań </a:t>
            </a:r>
            <a:r>
              <a:rPr lang="pl-PL" sz="2800" dirty="0"/>
              <a:t>od </a:t>
            </a:r>
            <a:r>
              <a:rPr lang="pl-PL" sz="2800" dirty="0" smtClean="0"/>
              <a:t>decyzji</a:t>
            </a:r>
          </a:p>
          <a:p>
            <a:pPr algn="just">
              <a:defRPr/>
            </a:pPr>
            <a:r>
              <a:rPr lang="pl-PL" sz="2800" dirty="0"/>
              <a:t> </a:t>
            </a:r>
            <a:r>
              <a:rPr lang="pl-PL" sz="2800" dirty="0" smtClean="0"/>
              <a:t>    Starosty Kołobrzeskiego:</a:t>
            </a:r>
          </a:p>
          <a:p>
            <a:pPr marL="457200" indent="-457200" algn="just">
              <a:buFontTx/>
              <a:buChar char="-"/>
              <a:defRPr/>
            </a:pPr>
            <a:r>
              <a:rPr lang="pl-PL" sz="2800" dirty="0" smtClean="0"/>
              <a:t>50 decyzji Wojewoda Zachodniopomorski utrzymał w mocy</a:t>
            </a:r>
          </a:p>
          <a:p>
            <a:pPr marL="457200" indent="-457200" algn="just">
              <a:buFontTx/>
              <a:buChar char="-"/>
              <a:defRPr/>
            </a:pPr>
            <a:r>
              <a:rPr lang="pl-PL" sz="2800" dirty="0" smtClean="0"/>
              <a:t>3 </a:t>
            </a:r>
            <a:r>
              <a:rPr lang="pl-PL" sz="2800" dirty="0"/>
              <a:t>decyzje Wojewoda Zachodniopomorski uchylił </a:t>
            </a:r>
            <a:r>
              <a:rPr lang="pl-PL" sz="2800" dirty="0" smtClean="0"/>
              <a:t>i przekazał sprawę do ponownego rozparzenia</a:t>
            </a:r>
          </a:p>
          <a:p>
            <a:pPr marL="457200" indent="-457200" algn="just">
              <a:buFontTx/>
              <a:buChar char="-"/>
              <a:defRPr/>
            </a:pPr>
            <a:r>
              <a:rPr lang="pl-PL" sz="2800" dirty="0" smtClean="0"/>
              <a:t>3 decyzje zostały </a:t>
            </a:r>
            <a:r>
              <a:rPr lang="pl-PL" sz="2800" dirty="0"/>
              <a:t>uchylone przez </a:t>
            </a:r>
            <a:r>
              <a:rPr lang="pl-PL" sz="2800" dirty="0" smtClean="0"/>
              <a:t>Wojewodę Zachodniopomorskiego </a:t>
            </a:r>
          </a:p>
          <a:p>
            <a:pPr marL="457200" indent="-457200" algn="just">
              <a:buFontTx/>
              <a:buChar char="-"/>
              <a:defRPr/>
            </a:pPr>
            <a:r>
              <a:rPr lang="pl-PL" sz="2800" dirty="0" smtClean="0"/>
              <a:t>3 odwołania zostały wniesione po terminie</a:t>
            </a:r>
          </a:p>
          <a:p>
            <a:pPr marL="457200" indent="-457200" algn="just">
              <a:buFontTx/>
              <a:buChar char="-"/>
              <a:defRPr/>
            </a:pPr>
            <a:r>
              <a:rPr lang="pl-PL" sz="2800" dirty="0" smtClean="0"/>
              <a:t>1 odwołanie jest w trakcie rozpatrywania</a:t>
            </a:r>
            <a:endParaRPr lang="pl-PL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smtClean="0"/>
              <a:t>W ramach poradnictwa zawodowego grupowego Powiatowy Urząd Pracy w Kołobrzegu przeprowadził od stycznia do grudnia 2015r.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smtClean="0"/>
              <a:t>Grupowe porady zawodowe</a:t>
            </a:r>
            <a:r>
              <a:rPr lang="pl-PL" sz="2400" b="1" smtClean="0"/>
              <a:t> - 15 spotkań:</a:t>
            </a:r>
          </a:p>
          <a:p>
            <a:r>
              <a:rPr lang="pl-PL" sz="2400" smtClean="0"/>
              <a:t>- „Autoprezentacja na rozmowie kwalifikacyjnej”</a:t>
            </a:r>
          </a:p>
          <a:p>
            <a:r>
              <a:rPr lang="pl-PL" sz="2400" smtClean="0"/>
              <a:t>- „Dokumenty aplikacyjne kluczem do sukcesu na rynku pracy”</a:t>
            </a:r>
          </a:p>
          <a:p>
            <a:r>
              <a:rPr lang="pl-PL" sz="2400" smtClean="0"/>
              <a:t>- „Metody skutecznego poszukiwania pracy”</a:t>
            </a:r>
          </a:p>
          <a:p>
            <a:r>
              <a:rPr lang="pl-PL" sz="2400" smtClean="0"/>
              <a:t>- „Poznawanie własnych umiejętności i predyspozycji zawodowych” </a:t>
            </a:r>
          </a:p>
          <a:p>
            <a:endParaRPr lang="pl-PL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smtClean="0"/>
              <a:t>W ramach poradnictwa zawodowego grupowego  Powiatowy Urząd Pracy w Kołobrzegu przeprowadził od stycznia do grudnia 2015r.</a:t>
            </a:r>
          </a:p>
        </p:txBody>
      </p:sp>
      <p:sp>
        <p:nvSpPr>
          <p:cNvPr id="5632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224837" cy="4521200"/>
          </a:xfrm>
        </p:spPr>
        <p:txBody>
          <a:bodyPr/>
          <a:lstStyle/>
          <a:p>
            <a:r>
              <a:rPr lang="pl-PL" sz="2400" b="1" u="sng" smtClean="0"/>
              <a:t>Grupowe informacje zawodowe </a:t>
            </a:r>
            <a:r>
              <a:rPr lang="pl-PL" sz="2400" b="1" smtClean="0"/>
              <a:t>– 34 spotkania </a:t>
            </a:r>
          </a:p>
          <a:p>
            <a:pPr algn="just"/>
            <a:r>
              <a:rPr lang="pl-PL" sz="2400" smtClean="0"/>
              <a:t> "Usługi i instrumenty rynku pracy służące aktywizacji zawodowej osób bezrobotnych"</a:t>
            </a:r>
          </a:p>
          <a:p>
            <a:endParaRPr lang="pl-PL" sz="2400" b="1" u="sng" smtClean="0"/>
          </a:p>
          <a:p>
            <a:r>
              <a:rPr lang="pl-PL" sz="2400" b="1" u="sng" smtClean="0"/>
              <a:t>Szkolenia z zakresu umiejętności poszukiwania pracy </a:t>
            </a:r>
            <a:r>
              <a:rPr lang="pl-PL" sz="2400" b="1" smtClean="0"/>
              <a:t>–</a:t>
            </a:r>
            <a:r>
              <a:rPr lang="pl-PL" sz="2400" b="1" u="sng" smtClean="0"/>
              <a:t> </a:t>
            </a:r>
            <a:r>
              <a:rPr lang="pl-PL" sz="2400" b="1" smtClean="0"/>
              <a:t>3 cykle spotkań</a:t>
            </a:r>
          </a:p>
          <a:p>
            <a:endParaRPr lang="pl-PL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smtClean="0"/>
              <a:t>W ramach poradnictwa zawodowego Powiatowy Urząd Pracy w Kołobrzegu przeprowadził</a:t>
            </a:r>
          </a:p>
        </p:txBody>
      </p:sp>
      <p:sp>
        <p:nvSpPr>
          <p:cNvPr id="57346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smtClean="0"/>
              <a:t>Warsztaty z doradcą zawodowym w ramach Programu Specjalnego </a:t>
            </a:r>
            <a:r>
              <a:rPr lang="pl-PL" sz="2400" b="1" smtClean="0"/>
              <a:t>– 10 grup (po 2 spotkania każda)</a:t>
            </a:r>
          </a:p>
          <a:p>
            <a:pPr algn="just">
              <a:buFont typeface="Arial" charset="0"/>
              <a:buChar char="•"/>
            </a:pPr>
            <a:r>
              <a:rPr lang="pl-PL" sz="2400" smtClean="0"/>
              <a:t> Warsztaty motywacyjne</a:t>
            </a:r>
          </a:p>
          <a:p>
            <a:pPr algn="just">
              <a:buFont typeface="Arial" charset="0"/>
              <a:buChar char="•"/>
            </a:pPr>
            <a:r>
              <a:rPr lang="pl-PL" sz="2400" smtClean="0"/>
              <a:t> Warsztaty- redukcja deficytów i obniżania stresu</a:t>
            </a:r>
          </a:p>
          <a:p>
            <a:pPr algn="just">
              <a:buFont typeface="Arial" charset="0"/>
              <a:buChar char="•"/>
            </a:pPr>
            <a:r>
              <a:rPr lang="pl-PL" sz="2400" smtClean="0"/>
              <a:t> Warsztaty samopoznania i budowania wizerunku</a:t>
            </a:r>
          </a:p>
          <a:p>
            <a:pPr algn="just">
              <a:buFont typeface="Arial" charset="0"/>
              <a:buChar char="•"/>
            </a:pPr>
            <a:r>
              <a:rPr lang="pl-PL" sz="2400" smtClean="0"/>
              <a:t> Warsztaty określenia kompetencji, priorytetów </a:t>
            </a:r>
            <a:br>
              <a:rPr lang="pl-PL" sz="2400" smtClean="0"/>
            </a:br>
            <a:r>
              <a:rPr lang="pl-PL" sz="2400" smtClean="0"/>
              <a:t>  i autoprezentacji.</a:t>
            </a:r>
          </a:p>
          <a:p>
            <a:pPr algn="just">
              <a:buFont typeface="Arial" charset="0"/>
              <a:buChar char="•"/>
            </a:pPr>
            <a:r>
              <a:rPr lang="pl-PL" sz="2400" smtClean="0"/>
              <a:t> Warsztaty ukierunkowujące na osiąganie celów </a:t>
            </a:r>
            <a:br>
              <a:rPr lang="pl-PL" sz="2400" smtClean="0"/>
            </a:br>
            <a:r>
              <a:rPr lang="pl-PL" sz="2400" smtClean="0"/>
              <a:t>  i umiejętność zarządzania sobą w czasie.</a:t>
            </a:r>
          </a:p>
          <a:p>
            <a:endParaRPr lang="pl-PL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smtClean="0">
                <a:latin typeface="Book Antiqua" pitchFamily="18" charset="0"/>
              </a:rPr>
              <a:t>Środki przeznaczone na aktywizację osób bezrobotnych w 2015r.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wyniosła </a:t>
            </a:r>
            <a:r>
              <a:rPr lang="pl-PL" altLang="pl-PL" sz="2800" b="1" dirty="0" smtClean="0">
                <a:latin typeface="Book Antiqua" pitchFamily="18" charset="0"/>
              </a:rPr>
              <a:t>7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072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434,00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2015r. wyniosła (w tym program specjalny)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4. 590.634,00</a:t>
            </a:r>
            <a:r>
              <a:rPr lang="pl-PL" altLang="pl-PL" sz="2800" b="1" dirty="0" smtClean="0">
                <a:latin typeface="Book Antiqua" pitchFamily="18" charset="0"/>
              </a:rPr>
              <a:t> 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1.109.400,00, RPO 1.372.400,00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2.481.800,00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Pozostałe środki wydatkowane przez PUP                w Kołobrzegu w 2015r.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5.615.228,13zł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Wojewody/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1.726.968,79zł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445.626,37zł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2564 </a:t>
            </a:r>
            <a:r>
              <a:rPr lang="pl-PL" altLang="pl-PL" sz="2800" dirty="0" smtClean="0">
                <a:solidFill>
                  <a:schemeClr val="tx1"/>
                </a:solidFill>
              </a:rPr>
              <a:t>osoby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124744"/>
            <a:ext cx="8224838" cy="4521200"/>
          </a:xfrm>
        </p:spPr>
        <p:txBody>
          <a:bodyPr/>
          <a:lstStyle/>
          <a:p>
            <a:pPr algn="ctr"/>
            <a:r>
              <a:rPr lang="pl-PL" dirty="0" smtClean="0"/>
              <a:t> 	Powiatowy Urząd Pracy w Kołobrzegu</a:t>
            </a:r>
          </a:p>
          <a:p>
            <a:pPr algn="ctr"/>
            <a:r>
              <a:rPr lang="pl-PL" dirty="0" smtClean="0"/>
              <a:t>organizuje</a:t>
            </a:r>
          </a:p>
          <a:p>
            <a:pPr algn="ctr"/>
            <a:r>
              <a:rPr lang="pl-PL" dirty="0" smtClean="0"/>
              <a:t> </a:t>
            </a:r>
            <a:r>
              <a:rPr lang="pl-PL" sz="4800" u="sng" dirty="0" smtClean="0">
                <a:solidFill>
                  <a:srgbClr val="00B050"/>
                </a:solidFill>
              </a:rPr>
              <a:t>TARGI PRACY</a:t>
            </a:r>
          </a:p>
          <a:p>
            <a:pPr algn="ctr"/>
            <a:r>
              <a:rPr lang="pl-PL" dirty="0">
                <a:solidFill>
                  <a:schemeClr val="accent4"/>
                </a:solidFill>
              </a:rPr>
              <a:t>k</a:t>
            </a:r>
            <a:r>
              <a:rPr lang="pl-PL" dirty="0" smtClean="0">
                <a:solidFill>
                  <a:schemeClr val="accent4"/>
                </a:solidFill>
              </a:rPr>
              <a:t>tóre odbędą się</a:t>
            </a:r>
          </a:p>
          <a:p>
            <a:pPr algn="ctr"/>
            <a:r>
              <a:rPr lang="pl-PL" dirty="0" smtClean="0">
                <a:solidFill>
                  <a:schemeClr val="accent4"/>
                </a:solidFill>
              </a:rPr>
              <a:t>11 marca 2016r. o godz. 9:00</a:t>
            </a:r>
          </a:p>
          <a:p>
            <a:pPr algn="ctr"/>
            <a:r>
              <a:rPr lang="pl-PL" dirty="0">
                <a:solidFill>
                  <a:schemeClr val="accent4"/>
                </a:solidFill>
              </a:rPr>
              <a:t>n</a:t>
            </a:r>
            <a:r>
              <a:rPr lang="pl-PL" dirty="0" smtClean="0">
                <a:solidFill>
                  <a:schemeClr val="accent4"/>
                </a:solidFill>
              </a:rPr>
              <a:t>a Hali Milenium</a:t>
            </a:r>
          </a:p>
          <a:p>
            <a:pPr algn="r"/>
            <a:endParaRPr lang="pl-PL" dirty="0" smtClean="0">
              <a:solidFill>
                <a:schemeClr val="accent4"/>
              </a:solidFill>
            </a:endParaRPr>
          </a:p>
          <a:p>
            <a:pPr algn="ctr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932586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/>
        </p:nvGraphicFramePr>
        <p:xfrm>
          <a:off x="827088" y="908050"/>
          <a:ext cx="7777162" cy="48686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13,6 %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(3885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(3291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(3624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kwiecień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(3076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www.pupkolobrzeg.pl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10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/>
        </p:nvGraphicFramePr>
        <p:xfrm>
          <a:off x="827088" y="908050"/>
          <a:ext cx="7777162" cy="49575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(3224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(2780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(2762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czerwiec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(2440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/>
        </p:nvGraphicFramePr>
        <p:xfrm>
          <a:off x="827088" y="908050"/>
          <a:ext cx="7777162" cy="4957524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(2577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(2515 osób)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15,2 %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sierpień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7,9%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(2116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/>
        </p:nvGraphicFramePr>
        <p:xfrm>
          <a:off x="827088" y="908050"/>
          <a:ext cx="7777162" cy="4760040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10,1 %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(2574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wrzesień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(2173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12,9 %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październik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10,5 %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(2902 osoby)</a:t>
                      </a: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15,1%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październik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8,7%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(2255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9,6%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12,8%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Stopa bezrobocia w 2014r i 2015r.- c.d.</a:t>
            </a:r>
          </a:p>
        </p:txBody>
      </p:sp>
      <p:graphicFrame>
        <p:nvGraphicFramePr>
          <p:cNvPr id="5465" name="Group 3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647460"/>
              </p:ext>
            </p:extLst>
          </p:nvPr>
        </p:nvGraphicFramePr>
        <p:xfrm>
          <a:off x="827088" y="908050"/>
          <a:ext cx="7777162" cy="4760167"/>
        </p:xfrm>
        <a:graphic>
          <a:graphicData uri="http://schemas.openxmlformats.org/drawingml/2006/table">
            <a:tbl>
              <a:tblPr/>
              <a:tblGrid>
                <a:gridCol w="1800225"/>
                <a:gridCol w="1689100"/>
                <a:gridCol w="2252662"/>
                <a:gridCol w="2035175"/>
              </a:tblGrid>
              <a:tr h="844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3525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45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pomorskie</a:t>
                      </a:r>
                    </a:p>
                  </a:txBody>
                  <a:tcPr marL="90000" marR="90000" marT="13525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11,00%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(3049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15,2%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listopad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(2525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grudzień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2014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( 3208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11,5%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15,6%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endParaRPr kumimoji="0" lang="pl-PL" altLang="pl-PL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D2DB9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grudzień 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2015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/>
                          </a:solidFill>
                          <a:effectLst/>
                          <a:latin typeface="Arial" charset="0"/>
                        </a:rPr>
                        <a:t>(2490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9,8%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D2DB9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+mn-cs"/>
                        </a:rPr>
                        <a:t>Brak danych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smtClean="0"/>
              <a:t>na dzień 31.12.2015r</a:t>
            </a:r>
            <a:r>
              <a:rPr lang="pl-PL" altLang="pl-PL" sz="2400" smtClean="0"/>
              <a:t>. zarejestrowanych było </a:t>
            </a:r>
            <a:r>
              <a:rPr lang="pl-PL" altLang="pl-PL" sz="2400" b="1" smtClean="0">
                <a:solidFill>
                  <a:schemeClr val="tx1"/>
                </a:solidFill>
              </a:rPr>
              <a:t>2.490 </a:t>
            </a:r>
            <a:r>
              <a:rPr lang="pl-PL" altLang="pl-PL" sz="2400" smtClean="0">
                <a:solidFill>
                  <a:schemeClr val="tx1"/>
                </a:solidFill>
              </a:rPr>
              <a:t>osób, w tym </a:t>
            </a:r>
            <a:r>
              <a:rPr lang="pl-PL" altLang="pl-PL" sz="2400" b="1" smtClean="0">
                <a:solidFill>
                  <a:schemeClr val="tx1"/>
                </a:solidFill>
              </a:rPr>
              <a:t>1.297</a:t>
            </a:r>
            <a:r>
              <a:rPr lang="pl-PL" altLang="pl-PL" sz="2400" smtClean="0">
                <a:solidFill>
                  <a:schemeClr val="tx1"/>
                </a:solidFill>
              </a:rPr>
              <a:t> kobiet 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smtClean="0">
                <a:solidFill>
                  <a:schemeClr val="tx1"/>
                </a:solidFill>
              </a:rPr>
              <a:t>    dla porównania: 31.12.2014r. zarejestrowanych było 3208</a:t>
            </a:r>
            <a:r>
              <a:rPr lang="pl-PL" altLang="pl-PL" sz="2400" i="1" smtClean="0">
                <a:solidFill>
                  <a:schemeClr val="tx1"/>
                </a:solidFill>
              </a:rPr>
              <a:t> </a:t>
            </a:r>
            <a:r>
              <a:rPr lang="pl-PL" altLang="pl-PL" sz="2400" smtClean="0">
                <a:solidFill>
                  <a:schemeClr val="tx1"/>
                </a:solidFill>
              </a:rPr>
              <a:t> osób – </a:t>
            </a:r>
            <a:r>
              <a:rPr lang="pl-PL" altLang="pl-PL" sz="2400" b="1" smtClean="0">
                <a:solidFill>
                  <a:schemeClr val="tx1"/>
                </a:solidFill>
              </a:rPr>
              <a:t>nastąpił spadek o</a:t>
            </a:r>
            <a:r>
              <a:rPr lang="pl-PL" altLang="pl-PL" sz="2400" smtClean="0">
                <a:solidFill>
                  <a:schemeClr val="tx1"/>
                </a:solidFill>
              </a:rPr>
              <a:t> </a:t>
            </a:r>
            <a:r>
              <a:rPr lang="pl-PL" altLang="pl-PL" sz="2400" b="1" smtClean="0">
                <a:solidFill>
                  <a:schemeClr val="tx1"/>
                </a:solidFill>
              </a:rPr>
              <a:t>718 osób</a:t>
            </a:r>
            <a:r>
              <a:rPr lang="pl-PL" altLang="pl-PL" sz="240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smtClean="0">
                <a:solidFill>
                  <a:schemeClr val="tx1"/>
                </a:solidFill>
              </a:rPr>
              <a:t>2062 </a:t>
            </a:r>
            <a:r>
              <a:rPr lang="pl-PL" altLang="pl-PL" sz="2400" smtClean="0">
                <a:solidFill>
                  <a:schemeClr val="tx1"/>
                </a:solidFill>
              </a:rPr>
              <a:t>osoby tj. 83% ogółu stanowiły osoby poprzednio pracujące, </a:t>
            </a:r>
            <a:r>
              <a:rPr lang="pl-PL" altLang="pl-PL" sz="2400" b="1" smtClean="0">
                <a:solidFill>
                  <a:schemeClr val="tx1"/>
                </a:solidFill>
              </a:rPr>
              <a:t>126 </a:t>
            </a:r>
            <a:r>
              <a:rPr lang="pl-PL" altLang="pl-PL" sz="2400" smtClean="0">
                <a:solidFill>
                  <a:schemeClr val="tx1"/>
                </a:solidFill>
              </a:rPr>
              <a:t>osób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smtClean="0">
                <a:solidFill>
                  <a:schemeClr val="tx1"/>
                </a:solidFill>
              </a:rPr>
              <a:t>120</a:t>
            </a:r>
            <a:r>
              <a:rPr lang="pl-PL" altLang="pl-PL" sz="2400" smtClean="0">
                <a:solidFill>
                  <a:schemeClr val="tx1"/>
                </a:solidFill>
              </a:rPr>
              <a:t> osób (5% ogółu) stanowiły osoby niepełnosprawne; nastąpił spadek w stosunku do ubiegłego roku o 16 osób;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640 osób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1026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– </a:t>
            </a:r>
            <a:r>
              <a:rPr lang="pl-PL" altLang="pl-PL" sz="1800" dirty="0" smtClean="0"/>
              <a:t>817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416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- 120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/>
        </p:nvGraphicFramePr>
        <p:xfrm>
          <a:off x="812800" y="3111500"/>
          <a:ext cx="5499100" cy="394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0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3111500"/>
                        <a:ext cx="5499100" cy="3949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5461</TotalTime>
  <Words>1420</Words>
  <Application>Microsoft Office PowerPoint</Application>
  <PresentationFormat>Pokaz na ekranie (4:3)</PresentationFormat>
  <Paragraphs>378</Paragraphs>
  <Slides>30</Slides>
  <Notes>15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30</vt:i4>
      </vt:variant>
    </vt:vector>
  </HeadingPairs>
  <TitlesOfParts>
    <vt:vector size="33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grudzień 2015r.</vt:lpstr>
      <vt:lpstr>Stopa bezrobocia w 2014r i 2015r.- c.d.</vt:lpstr>
      <vt:lpstr>Stopa bezrobocia w 2014r i 2015r.- c.d.</vt:lpstr>
      <vt:lpstr>Stopa bezrobocia w 2014r i 2015r.- c.d.</vt:lpstr>
      <vt:lpstr>Stopa bezrobocia w 2014r i 2015r.- c.d.</vt:lpstr>
      <vt:lpstr>Stopa bezrobocia w 2014r i 2015r.- c.d.</vt:lpstr>
      <vt:lpstr>    Liczba zarejestrowanych osób</vt:lpstr>
      <vt:lpstr>Bezrobotni będący w szczególnej sytuacji na rynku pracy</vt:lpstr>
      <vt:lpstr>Ilość osób w podziale na poszczególne profile pomocy</vt:lpstr>
      <vt:lpstr>Program Specjalny</vt:lpstr>
      <vt:lpstr>Program Specjalny</vt:lpstr>
      <vt:lpstr>Program Specjalny</vt:lpstr>
      <vt:lpstr>Program Specjalny</vt:lpstr>
      <vt:lpstr>Współpraca z pracodawcami </vt:lpstr>
      <vt:lpstr>Współpraca z pracodawcami</vt:lpstr>
      <vt:lpstr>Współpraca z pracodawcami - c.d.</vt:lpstr>
      <vt:lpstr>Współpraca z pracodawcami - c.d. </vt:lpstr>
      <vt:lpstr>Współpraca z pracodawcami - c.d.</vt:lpstr>
      <vt:lpstr> Współpraca z pracodawcami - c.d.</vt:lpstr>
      <vt:lpstr>Podjęcia pracy</vt:lpstr>
      <vt:lpstr>Postępowanie administracyjne</vt:lpstr>
      <vt:lpstr>Odwołania wniesione przez osoby bezrobotne</vt:lpstr>
      <vt:lpstr>W ramach poradnictwa zawodowego grupowego Powiatowy Urząd Pracy w Kołobrzegu przeprowadził od stycznia do grudnia 2015r.</vt:lpstr>
      <vt:lpstr>W ramach poradnictwa zawodowego grupowego  Powiatowy Urząd Pracy w Kołobrzegu przeprowadził od stycznia do grudnia 2015r.</vt:lpstr>
      <vt:lpstr>W ramach poradnictwa zawodowego Powiatowy Urząd Pracy w Kołobrzegu przeprowadził</vt:lpstr>
      <vt:lpstr>Środki przeznaczone na aktywizację osób bezrobotnych w 2015r.</vt:lpstr>
      <vt:lpstr>Pozostałe środki wydatkowane przez PUP                w Kołobrzegu w 2015r.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411</cp:revision>
  <cp:lastPrinted>2016-01-15T08:16:24Z</cp:lastPrinted>
  <dcterms:created xsi:type="dcterms:W3CDTF">2009-09-25T08:36:06Z</dcterms:created>
  <dcterms:modified xsi:type="dcterms:W3CDTF">2016-01-27T08:17:42Z</dcterms:modified>
</cp:coreProperties>
</file>