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301" r:id="rId5"/>
    <p:sldId id="300" r:id="rId6"/>
    <p:sldId id="310" r:id="rId7"/>
    <p:sldId id="309" r:id="rId8"/>
    <p:sldId id="259" r:id="rId9"/>
    <p:sldId id="261" r:id="rId10"/>
    <p:sldId id="293" r:id="rId11"/>
    <p:sldId id="296" r:id="rId12"/>
    <p:sldId id="297" r:id="rId13"/>
    <p:sldId id="311" r:id="rId14"/>
    <p:sldId id="313" r:id="rId15"/>
    <p:sldId id="264" r:id="rId16"/>
    <p:sldId id="314" r:id="rId17"/>
    <p:sldId id="265" r:id="rId18"/>
    <p:sldId id="294" r:id="rId19"/>
    <p:sldId id="306" r:id="rId20"/>
    <p:sldId id="307" r:id="rId21"/>
    <p:sldId id="266" r:id="rId22"/>
    <p:sldId id="315" r:id="rId23"/>
    <p:sldId id="312" r:id="rId24"/>
    <p:sldId id="302" r:id="rId25"/>
    <p:sldId id="303" r:id="rId26"/>
    <p:sldId id="304" r:id="rId27"/>
    <p:sldId id="268" r:id="rId28"/>
    <p:sldId id="270" r:id="rId29"/>
    <p:sldId id="316" r:id="rId30"/>
    <p:sldId id="271" r:id="rId31"/>
  </p:sldIdLst>
  <p:sldSz cx="9144000" cy="6858000" type="screen4x3"/>
  <p:notesSz cx="6761163" cy="99425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Arial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Arial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Arial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Arial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19"/>
        <p:guide pos="220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761163" cy="99425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 lIns="92930" tIns="46465" rIns="92930" bIns="46465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pl-PL" dirty="0">
              <a:cs typeface="+mn-cs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761163" cy="99425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 lIns="92930" tIns="46465" rIns="92930" bIns="46465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pl-PL" dirty="0">
              <a:cs typeface="+mn-cs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6761163" cy="99425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 lIns="92930" tIns="46465" rIns="92930" bIns="46465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pl-PL" dirty="0">
              <a:cs typeface="+mn-cs"/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24175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67" tIns="47563" rIns="91467" bIns="47563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54972" algn="l"/>
                <a:tab pos="911558" algn="l"/>
                <a:tab pos="1368143" algn="l"/>
                <a:tab pos="1824729" algn="l"/>
                <a:tab pos="2281314" algn="l"/>
                <a:tab pos="2737900" algn="l"/>
                <a:tab pos="3194485" algn="l"/>
                <a:tab pos="3651071" algn="l"/>
                <a:tab pos="4107656" algn="l"/>
                <a:tab pos="4564242" algn="l"/>
                <a:tab pos="5020827" algn="l"/>
                <a:tab pos="5477413" algn="l"/>
                <a:tab pos="5933998" algn="l"/>
                <a:tab pos="6390584" algn="l"/>
                <a:tab pos="6847169" algn="l"/>
                <a:tab pos="7303755" algn="l"/>
                <a:tab pos="7760340" algn="l"/>
                <a:tab pos="8216926" algn="l"/>
                <a:tab pos="8673511" algn="l"/>
                <a:tab pos="9130097" algn="l"/>
              </a:tabLst>
              <a:defRPr sz="12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3829050" y="0"/>
            <a:ext cx="2924175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67" tIns="47563" rIns="91467" bIns="47563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Tx/>
              <a:buSzPct val="100000"/>
              <a:buFontTx/>
              <a:buNone/>
              <a:tabLst>
                <a:tab pos="0" algn="l"/>
                <a:tab pos="454972" algn="l"/>
                <a:tab pos="911558" algn="l"/>
                <a:tab pos="1368143" algn="l"/>
                <a:tab pos="1824729" algn="l"/>
                <a:tab pos="2281314" algn="l"/>
                <a:tab pos="2737900" algn="l"/>
                <a:tab pos="3194485" algn="l"/>
                <a:tab pos="3651071" algn="l"/>
                <a:tab pos="4107656" algn="l"/>
                <a:tab pos="4564242" algn="l"/>
                <a:tab pos="5020827" algn="l"/>
                <a:tab pos="5477413" algn="l"/>
                <a:tab pos="5933998" algn="l"/>
                <a:tab pos="6390584" algn="l"/>
                <a:tab pos="6847169" algn="l"/>
                <a:tab pos="7303755" algn="l"/>
                <a:tab pos="7760340" algn="l"/>
                <a:tab pos="8216926" algn="l"/>
                <a:tab pos="8673511" algn="l"/>
                <a:tab pos="9130097" algn="l"/>
              </a:tabLst>
              <a:defRPr sz="12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6391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896938" y="746125"/>
            <a:ext cx="4960937" cy="3722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5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676275" y="4722813"/>
            <a:ext cx="5402263" cy="4470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67" tIns="47563" rIns="91467" bIns="47563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 altLang="pl-PL" noProof="0" smtClean="0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0" y="9444038"/>
            <a:ext cx="2924175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67" tIns="47563" rIns="91467" bIns="47563" numCol="1" anchor="b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54972" algn="l"/>
                <a:tab pos="911558" algn="l"/>
                <a:tab pos="1368143" algn="l"/>
                <a:tab pos="1824729" algn="l"/>
                <a:tab pos="2281314" algn="l"/>
                <a:tab pos="2737900" algn="l"/>
                <a:tab pos="3194485" algn="l"/>
                <a:tab pos="3651071" algn="l"/>
                <a:tab pos="4107656" algn="l"/>
                <a:tab pos="4564242" algn="l"/>
                <a:tab pos="5020827" algn="l"/>
                <a:tab pos="5477413" algn="l"/>
                <a:tab pos="5933998" algn="l"/>
                <a:tab pos="6390584" algn="l"/>
                <a:tab pos="6847169" algn="l"/>
                <a:tab pos="7303755" algn="l"/>
                <a:tab pos="7760340" algn="l"/>
                <a:tab pos="8216926" algn="l"/>
                <a:tab pos="8673511" algn="l"/>
                <a:tab pos="9130097" algn="l"/>
              </a:tabLst>
              <a:defRPr sz="12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3829050" y="9444038"/>
            <a:ext cx="2924175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67" tIns="47563" rIns="91467" bIns="47563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Tx/>
              <a:buSzPct val="100000"/>
              <a:buFontTx/>
              <a:buNone/>
              <a:tabLst>
                <a:tab pos="0" algn="l"/>
                <a:tab pos="454972" algn="l"/>
                <a:tab pos="911558" algn="l"/>
                <a:tab pos="1368143" algn="l"/>
                <a:tab pos="1824729" algn="l"/>
                <a:tab pos="2281314" algn="l"/>
                <a:tab pos="2737900" algn="l"/>
                <a:tab pos="3194485" algn="l"/>
                <a:tab pos="3651071" algn="l"/>
                <a:tab pos="4107656" algn="l"/>
                <a:tab pos="4564242" algn="l"/>
                <a:tab pos="5020827" algn="l"/>
                <a:tab pos="5477413" algn="l"/>
                <a:tab pos="5933998" algn="l"/>
                <a:tab pos="6390584" algn="l"/>
                <a:tab pos="6847169" algn="l"/>
                <a:tab pos="7303755" algn="l"/>
                <a:tab pos="7760340" algn="l"/>
                <a:tab pos="8216926" algn="l"/>
                <a:tab pos="8673511" algn="l"/>
                <a:tab pos="9130097" algn="l"/>
              </a:tabLst>
              <a:defRPr sz="12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7D6835D3-48D0-4F51-A0DF-8805ABBDD5DC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5930745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F8CDD277-6BEC-479C-B061-90B536B9FBA9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1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3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6990D031-C921-4F37-A624-D642D70C122A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15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44035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440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3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4B1DEED1-1BC9-449F-9BAD-1E3A3372C6D4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17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47107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471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3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E3209786-41B5-441F-8916-7E843CD4F7FB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21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52227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522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3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A8CF12A0-9B60-4F67-9653-91819D539BA5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27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59395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593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3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AC12E76D-B064-4B3E-A08F-0DA32136008E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28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3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58FBAC74-5B84-47D9-B42E-F3034893221E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30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64515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645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3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CE1795D8-B36D-4B9E-BAD2-0C68A6C5A4D5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2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21507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3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97B9A95F-EB5E-4057-A8B1-D2D0913BA2A4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3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23555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235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3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8E14E9D1-37CB-4CF6-92C6-F49C6448B9D7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4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25603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256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3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8D84C5EC-FAA3-48C7-AACE-A7F643416F82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5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27651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276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3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FCCB0B80-86FE-44CF-8F37-570029E08BFE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6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29699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297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3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9867DFE1-785D-4907-ACB1-9966270A33BE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7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31747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317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3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9C271C10-389C-45F9-A69A-44594B967EF5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8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33795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3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A1A0E2FE-4957-4E3B-A869-3DC43314AA3C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9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36867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368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3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33AC5-2569-44D9-862F-CD68569EFE30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90DFB-CDD7-47F5-9D1A-ECDADD01E17B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6225" y="128588"/>
            <a:ext cx="2055813" cy="5992812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6625" cy="5992812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F5318-3C03-41D4-906A-740915F3FE81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43351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F5037-8C5F-435E-AD5E-5C005ECC66F1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43351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5425" cy="4521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1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77BD0-3294-4055-89C8-FD0A15DF6323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ytuł i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43351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abeli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4838" cy="4521200"/>
          </a:xfrm>
        </p:spPr>
        <p:txBody>
          <a:bodyPr/>
          <a:lstStyle/>
          <a:p>
            <a:pPr lvl="0"/>
            <a:endParaRPr lang="pl-PL" noProof="0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DACA9-42C1-41E0-BA0A-FB22ACBD34B2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7EBC3-1D97-4BD2-993C-E3FFFAC42AB3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E7E2D-B28F-4924-9844-1D8EF9842F31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1D7EC-EBF2-48A7-9341-2F78085C9D3B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4A42B-4C3B-4D44-814B-0E9172F657DF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56BAD-828E-4568-B49A-1625CE0FD801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6FA9C-BD98-4193-8784-FA3C4B3D7883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4F6EB-7126-414B-831D-E679C012E678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958A1-5399-4C01-9AB0-C485D89D6555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4838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tytułu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4838" cy="452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konspektu</a:t>
            </a:r>
          </a:p>
          <a:p>
            <a:pPr lvl="1"/>
            <a:r>
              <a:rPr lang="en-GB" altLang="pl-PL" smtClean="0"/>
              <a:t>Drugi poziom konspektu</a:t>
            </a:r>
          </a:p>
          <a:p>
            <a:pPr lvl="2"/>
            <a:r>
              <a:rPr lang="en-GB" altLang="pl-PL" smtClean="0"/>
              <a:t>Trzeci poziom konspektu</a:t>
            </a:r>
          </a:p>
          <a:p>
            <a:pPr lvl="3"/>
            <a:r>
              <a:rPr lang="en-GB" altLang="pl-PL" smtClean="0"/>
              <a:t>Czwarty poziom konspektu</a:t>
            </a:r>
          </a:p>
          <a:p>
            <a:pPr lvl="4"/>
            <a:r>
              <a:rPr lang="en-GB" altLang="pl-PL" smtClean="0"/>
              <a:t>Piąty poziom konspektu</a:t>
            </a:r>
          </a:p>
          <a:p>
            <a:pPr lvl="4"/>
            <a:r>
              <a:rPr lang="en-GB" altLang="pl-PL" smtClean="0"/>
              <a:t>Szósty poziom konspektu</a:t>
            </a:r>
          </a:p>
          <a:p>
            <a:pPr lvl="4"/>
            <a:r>
              <a:rPr lang="en-GB" altLang="pl-PL" smtClean="0"/>
              <a:t>Siódmy poziom konspektu</a:t>
            </a:r>
          </a:p>
          <a:p>
            <a:pPr lvl="4"/>
            <a:r>
              <a:rPr lang="en-GB" altLang="pl-PL" smtClean="0"/>
              <a:t>Ósmy poziom konspektu</a:t>
            </a:r>
          </a:p>
          <a:p>
            <a:pPr lvl="4"/>
            <a:r>
              <a:rPr lang="en-GB" altLang="pl-PL" smtClean="0"/>
              <a:t>Dziewiąty poziom konspektu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28838" cy="4714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8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2883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8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0838" cy="4714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8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8838" cy="4714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8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7E4F010E-44B5-43E2-80E7-2F97CB510E41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0" name="Rectangle 1"/>
          <p:cNvSpPr>
            <a:spLocks noGrp="1" noChangeArrowheads="1"/>
          </p:cNvSpPr>
          <p:nvPr>
            <p:ph type="title"/>
          </p:nvPr>
        </p:nvSpPr>
        <p:spPr>
          <a:xfrm>
            <a:off x="715963" y="692150"/>
            <a:ext cx="7024687" cy="1584325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b="1" smtClean="0">
                <a:latin typeface="Book Antiqua" pitchFamily="18" charset="0"/>
              </a:rPr>
              <a:t>Powiatowy Urząd Pracy </a:t>
            </a:r>
            <a:br>
              <a:rPr lang="pl-PL" altLang="pl-PL" b="1" smtClean="0">
                <a:latin typeface="Book Antiqua" pitchFamily="18" charset="0"/>
              </a:rPr>
            </a:br>
            <a:r>
              <a:rPr lang="pl-PL" altLang="pl-PL" b="1" smtClean="0">
                <a:latin typeface="Book Antiqua" pitchFamily="18" charset="0"/>
              </a:rPr>
              <a:t>w Kołobrzegu</a:t>
            </a:r>
          </a:p>
        </p:txBody>
      </p:sp>
      <p:sp>
        <p:nvSpPr>
          <p:cNvPr id="3251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042988" y="4724400"/>
            <a:ext cx="6337300" cy="936625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pl-PL" altLang="pl-PL" sz="2400" b="1" smtClean="0">
                <a:latin typeface="Book Antiqua" pitchFamily="18" charset="0"/>
              </a:rPr>
              <a:t>Sytuacja na kołobrzeskim rynku pracy </a:t>
            </a:r>
          </a:p>
          <a:p>
            <a:pPr marL="0" indent="0" algn="ctr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pl-PL" altLang="pl-PL" sz="2400" b="1" smtClean="0">
                <a:latin typeface="Book Antiqua" pitchFamily="18" charset="0"/>
              </a:rPr>
              <a:t>Stan na dzień 31.12.2015r.</a:t>
            </a:r>
          </a:p>
        </p:txBody>
      </p:sp>
      <p:graphicFrame>
        <p:nvGraphicFramePr>
          <p:cNvPr id="3249" name="Object 177"/>
          <p:cNvGraphicFramePr>
            <a:graphicFrameLocks noChangeAspect="1"/>
          </p:cNvGraphicFramePr>
          <p:nvPr/>
        </p:nvGraphicFramePr>
        <p:xfrm>
          <a:off x="3708400" y="2636838"/>
          <a:ext cx="1512888" cy="1004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1" r:id="rId4" imgW="1372361" imgH="914400" progId="Word.Picture.8">
                  <p:embed/>
                </p:oleObj>
              </mc:Choice>
              <mc:Fallback>
                <p:oleObj r:id="rId4" imgW="1372361" imgH="914400" progId="Word.Picture.8">
                  <p:embed/>
                  <p:pic>
                    <p:nvPicPr>
                      <p:cNvPr id="0" name="Picture 1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2636838"/>
                        <a:ext cx="1512888" cy="1004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3600" b="1" smtClean="0"/>
              <a:t>Ilość osób w podziale na poszczególne profile pomocy</a:t>
            </a:r>
          </a:p>
        </p:txBody>
      </p:sp>
      <p:sp>
        <p:nvSpPr>
          <p:cNvPr id="37890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50000"/>
              </a:lnSpc>
            </a:pPr>
            <a:r>
              <a:rPr lang="pl-PL" sz="2000" smtClean="0"/>
              <a:t>Na dzień 31.12.2015 zarejestrowane osoby ze statusem bezrobotnego, o ustalonym profilu: </a:t>
            </a:r>
          </a:p>
          <a:p>
            <a:pPr algn="just" eaLnBrk="1" hangingPunct="1">
              <a:lnSpc>
                <a:spcPct val="150000"/>
              </a:lnSpc>
            </a:pPr>
            <a:r>
              <a:rPr lang="pl-PL" smtClean="0"/>
              <a:t>Profil pomocy I – </a:t>
            </a:r>
            <a:r>
              <a:rPr lang="pl-PL" b="1" smtClean="0"/>
              <a:t>77 osób</a:t>
            </a:r>
          </a:p>
          <a:p>
            <a:pPr algn="just" eaLnBrk="1" hangingPunct="1">
              <a:lnSpc>
                <a:spcPct val="150000"/>
              </a:lnSpc>
            </a:pPr>
            <a:r>
              <a:rPr lang="pl-PL" smtClean="0"/>
              <a:t>Profil pomocy II – </a:t>
            </a:r>
            <a:r>
              <a:rPr lang="pl-PL" b="1" smtClean="0"/>
              <a:t>1254 osoby</a:t>
            </a:r>
          </a:p>
          <a:p>
            <a:pPr eaLnBrk="1" hangingPunct="1">
              <a:lnSpc>
                <a:spcPct val="150000"/>
              </a:lnSpc>
            </a:pPr>
            <a:r>
              <a:rPr lang="pl-PL" smtClean="0"/>
              <a:t>Profil pomocy III – </a:t>
            </a:r>
            <a:r>
              <a:rPr lang="pl-PL" b="1" smtClean="0"/>
              <a:t>1127 osób</a:t>
            </a:r>
            <a:endParaRPr lang="pl-PL" sz="2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ytuł 1"/>
          <p:cNvSpPr>
            <a:spLocks noGrp="1"/>
          </p:cNvSpPr>
          <p:nvPr>
            <p:ph type="title"/>
          </p:nvPr>
        </p:nvSpPr>
        <p:spPr>
          <a:xfrm>
            <a:off x="539750" y="404813"/>
            <a:ext cx="7777163" cy="647700"/>
          </a:xfrm>
        </p:spPr>
        <p:txBody>
          <a:bodyPr/>
          <a:lstStyle/>
          <a:p>
            <a:pPr eaLnBrk="1" hangingPunct="1"/>
            <a:r>
              <a:rPr lang="pl-PL" sz="3600" smtClean="0"/>
              <a:t>Program Specjalny</a:t>
            </a:r>
          </a:p>
        </p:txBody>
      </p:sp>
      <p:sp>
        <p:nvSpPr>
          <p:cNvPr id="38914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pl-PL" sz="2400" smtClean="0"/>
              <a:t>     W bieżącym roku Powiatowy Urząd Pracy  na podstawie art. 66 a ustawy  o promocji zatrudnienia i instytucjach rynku pracy w wyniku ogłoszonego naboru przez Ministra Pracy i Polityki Społecznej uzyskał środki finansowe na realizację programu specjalnego zaadresowanego do bezrobotnych, dla których PUP ustalił III profil pomocy. </a:t>
            </a:r>
          </a:p>
          <a:p>
            <a:pPr algn="just" eaLnBrk="1" hangingPunct="1"/>
            <a:r>
              <a:rPr lang="pl-PL" sz="2400" smtClean="0"/>
              <a:t>    Kwota przeznaczona na realizację </a:t>
            </a:r>
            <a:r>
              <a:rPr lang="pl-PL" sz="2400" b="1" smtClean="0"/>
              <a:t>Programu Specjalnego to 1.099.220,00 zł. </a:t>
            </a:r>
            <a:r>
              <a:rPr lang="pl-PL" sz="2400" smtClean="0"/>
              <a:t>Program specjalny ma na celu zastosowanie zespołu działań mających dostosowanie posiadanych lub zdobycie nowych kwalifikacji i umiejętności zawodowych.</a:t>
            </a:r>
          </a:p>
          <a:p>
            <a:pPr algn="just" eaLnBrk="1" hangingPunct="1"/>
            <a:endParaRPr lang="pl-PL" sz="24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ytuł 1"/>
          <p:cNvSpPr>
            <a:spLocks noGrp="1"/>
          </p:cNvSpPr>
          <p:nvPr>
            <p:ph type="title"/>
          </p:nvPr>
        </p:nvSpPr>
        <p:spPr>
          <a:xfrm>
            <a:off x="827088" y="260350"/>
            <a:ext cx="7854950" cy="941388"/>
          </a:xfrm>
        </p:spPr>
        <p:txBody>
          <a:bodyPr/>
          <a:lstStyle/>
          <a:p>
            <a:pPr eaLnBrk="1" hangingPunct="1"/>
            <a:r>
              <a:rPr lang="pl-PL" sz="3600" smtClean="0"/>
              <a:t>Program Specjalny</a:t>
            </a:r>
          </a:p>
        </p:txBody>
      </p:sp>
      <p:sp>
        <p:nvSpPr>
          <p:cNvPr id="39938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pl-PL" sz="2400" smtClean="0"/>
              <a:t>    Głównym celem programu jest zwiększenie szans na zatrudnienie i aktywizację zawodową osób bezrobotnych, poprzez zastosowanie form aktywizacji zawodowej takich jak:</a:t>
            </a:r>
          </a:p>
          <a:p>
            <a:pPr eaLnBrk="1" hangingPunct="1"/>
            <a:r>
              <a:rPr lang="pl-PL" sz="2400" smtClean="0"/>
              <a:t>     - środki na rozpoczęcie działalności gospodarczej,</a:t>
            </a:r>
          </a:p>
          <a:p>
            <a:pPr eaLnBrk="1" hangingPunct="1"/>
            <a:r>
              <a:rPr lang="pl-PL" sz="2400" smtClean="0"/>
              <a:t>     - prace interwencyjne, </a:t>
            </a:r>
          </a:p>
          <a:p>
            <a:pPr eaLnBrk="1" hangingPunct="1"/>
            <a:r>
              <a:rPr lang="pl-PL" sz="2400" smtClean="0"/>
              <a:t>     - staże, </a:t>
            </a:r>
          </a:p>
          <a:p>
            <a:pPr eaLnBrk="1" hangingPunct="1"/>
            <a:r>
              <a:rPr lang="pl-PL" sz="2400" smtClean="0"/>
              <a:t>     - doposażenie/wyposażenie stanowiska pracy, </a:t>
            </a:r>
          </a:p>
          <a:p>
            <a:pPr eaLnBrk="1" hangingPunct="1"/>
            <a:r>
              <a:rPr lang="pl-PL" sz="2400" smtClean="0"/>
              <a:t>     - bon szkoleniowy, </a:t>
            </a:r>
          </a:p>
          <a:p>
            <a:pPr eaLnBrk="1" hangingPunct="1"/>
            <a:r>
              <a:rPr lang="pl-PL" sz="2400" smtClean="0"/>
              <a:t>     - szkolenie indywidualne,</a:t>
            </a:r>
          </a:p>
          <a:p>
            <a:pPr eaLnBrk="1" hangingPunct="1"/>
            <a:endParaRPr lang="pl-PL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ytuł 1"/>
          <p:cNvSpPr>
            <a:spLocks noGrp="1"/>
          </p:cNvSpPr>
          <p:nvPr>
            <p:ph type="title"/>
          </p:nvPr>
        </p:nvSpPr>
        <p:spPr>
          <a:xfrm>
            <a:off x="755650" y="260350"/>
            <a:ext cx="7926388" cy="1085850"/>
          </a:xfrm>
        </p:spPr>
        <p:txBody>
          <a:bodyPr/>
          <a:lstStyle/>
          <a:p>
            <a:pPr eaLnBrk="1" hangingPunct="1"/>
            <a:r>
              <a:rPr lang="pl-PL" sz="3600" smtClean="0"/>
              <a:t>Program Specjalny</a:t>
            </a:r>
          </a:p>
        </p:txBody>
      </p:sp>
      <p:sp>
        <p:nvSpPr>
          <p:cNvPr id="40962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pl-PL" sz="2000" smtClean="0"/>
              <a:t>     W ramach programu zastosowano elementy specyficzne, których Powiatowy Urząd Pracy nie może stosować w zakresie podstawowej działalności Urzędu i są to:</a:t>
            </a:r>
          </a:p>
          <a:p>
            <a:pPr eaLnBrk="1" hangingPunct="1"/>
            <a:r>
              <a:rPr lang="pl-PL" sz="2000" smtClean="0"/>
              <a:t>     - premie dla pracodawców za zatrudnienie osoby bezrobotnej po</a:t>
            </a:r>
          </a:p>
          <a:p>
            <a:pPr eaLnBrk="1" hangingPunct="1"/>
            <a:r>
              <a:rPr lang="pl-PL" sz="2000" smtClean="0"/>
              <a:t>        zakończonym wsparciu,</a:t>
            </a:r>
          </a:p>
          <a:p>
            <a:pPr eaLnBrk="1" hangingPunct="1"/>
            <a:r>
              <a:rPr lang="pl-PL" sz="2000" smtClean="0"/>
              <a:t>     - premie motywujące dla osób bezrobotnych, które podjęły pracę,</a:t>
            </a:r>
          </a:p>
          <a:p>
            <a:pPr eaLnBrk="1" hangingPunct="1"/>
            <a:r>
              <a:rPr lang="pl-PL" sz="2000" smtClean="0"/>
              <a:t>     - sfinansowanie książeczki zdrowia, </a:t>
            </a:r>
          </a:p>
          <a:p>
            <a:pPr eaLnBrk="1" hangingPunct="1"/>
            <a:r>
              <a:rPr lang="pl-PL" sz="2000" smtClean="0"/>
              <a:t>     - sfinansowanie wstępnych badań lekarskich, </a:t>
            </a:r>
          </a:p>
          <a:p>
            <a:pPr eaLnBrk="1" hangingPunct="1"/>
            <a:r>
              <a:rPr lang="pl-PL" sz="2000" smtClean="0"/>
              <a:t>     - warsztaty modułowe, </a:t>
            </a:r>
          </a:p>
          <a:p>
            <a:pPr eaLnBrk="1" hangingPunct="1"/>
            <a:r>
              <a:rPr lang="pl-PL" sz="2000" smtClean="0"/>
              <a:t>     - warsztaty z trenerem wizażu i stylizacji,   </a:t>
            </a:r>
          </a:p>
          <a:p>
            <a:pPr eaLnBrk="1" hangingPunct="1"/>
            <a:r>
              <a:rPr lang="pl-PL" smtClean="0"/>
              <a:t> </a:t>
            </a:r>
          </a:p>
          <a:p>
            <a:pPr eaLnBrk="1" hangingPunct="1"/>
            <a:r>
              <a:rPr lang="pl-PL" smtClean="0"/>
              <a:t> </a:t>
            </a:r>
          </a:p>
          <a:p>
            <a:pPr eaLnBrk="1" hangingPunct="1"/>
            <a:endParaRPr lang="pl-PL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ytuł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068387"/>
          </a:xfrm>
        </p:spPr>
        <p:txBody>
          <a:bodyPr/>
          <a:lstStyle/>
          <a:p>
            <a:r>
              <a:rPr lang="pl-PL" sz="2400" smtClean="0"/>
              <a:t>Program Specjalny</a:t>
            </a:r>
          </a:p>
        </p:txBody>
      </p:sp>
      <p:sp>
        <p:nvSpPr>
          <p:cNvPr id="41986" name="Symbol zastępczy zawartości 2"/>
          <p:cNvSpPr>
            <a:spLocks noGrp="1"/>
          </p:cNvSpPr>
          <p:nvPr>
            <p:ph idx="1"/>
          </p:nvPr>
        </p:nvSpPr>
        <p:spPr>
          <a:xfrm>
            <a:off x="323850" y="908050"/>
            <a:ext cx="8224838" cy="4521200"/>
          </a:xfrm>
        </p:spPr>
        <p:txBody>
          <a:bodyPr/>
          <a:lstStyle/>
          <a:p>
            <a:pPr algn="just"/>
            <a:r>
              <a:rPr lang="pl-PL" sz="2000" smtClean="0"/>
              <a:t>W ramach Programu Specjalnego realizowane były następujące formy wsparcia:</a:t>
            </a:r>
          </a:p>
          <a:p>
            <a:pPr algn="just"/>
            <a:endParaRPr lang="pl-PL" sz="2400" smtClean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539750" y="1628775"/>
          <a:ext cx="8064896" cy="4963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32448"/>
                <a:gridCol w="1656184"/>
                <a:gridCol w="2376264"/>
              </a:tblGrid>
              <a:tr h="235520"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Forma</a:t>
                      </a:r>
                      <a:r>
                        <a:rPr lang="pl-PL" sz="1400" baseline="0" dirty="0" smtClean="0"/>
                        <a:t> wsparcia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Wydatkowane</a:t>
                      </a:r>
                      <a:r>
                        <a:rPr lang="pl-PL" sz="1400" baseline="0" dirty="0" smtClean="0"/>
                        <a:t> środki</a:t>
                      </a:r>
                      <a:endParaRPr lang="pl-P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dirty="0" smtClean="0"/>
                        <a:t>Ilość</a:t>
                      </a:r>
                      <a:r>
                        <a:rPr lang="pl-PL" sz="1400" baseline="0" dirty="0" smtClean="0"/>
                        <a:t> osób, które skorzystały z tej formy</a:t>
                      </a:r>
                      <a:endParaRPr lang="pl-PL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Środki</a:t>
                      </a:r>
                      <a:r>
                        <a:rPr lang="pl-PL" baseline="0" dirty="0" smtClean="0"/>
                        <a:t> na podjęcie działalności gosp.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213</a:t>
                      </a:r>
                      <a:r>
                        <a:rPr lang="pl-PL" baseline="0" dirty="0" smtClean="0"/>
                        <a:t> </a:t>
                      </a:r>
                      <a:r>
                        <a:rPr lang="pl-PL" dirty="0" smtClean="0"/>
                        <a:t>708,98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12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Koszt</a:t>
                      </a:r>
                      <a:r>
                        <a:rPr lang="pl-PL" baseline="0" dirty="0" smtClean="0"/>
                        <a:t> wyposażenia stanowiska pracy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577 586,41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28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Wyrobienie książeczki zdrowia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1 574,00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10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Koszt</a:t>
                      </a:r>
                      <a:r>
                        <a:rPr lang="pl-PL" baseline="0" dirty="0" smtClean="0"/>
                        <a:t> dojazdu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4 652,00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20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Warsztaty modułowe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28 560.10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89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Prace interwencyjne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121</a:t>
                      </a:r>
                      <a:r>
                        <a:rPr lang="pl-PL" baseline="0" dirty="0" smtClean="0"/>
                        <a:t> </a:t>
                      </a:r>
                      <a:r>
                        <a:rPr lang="pl-PL" dirty="0" smtClean="0"/>
                        <a:t>873,59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30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Staże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103 018,46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22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Bon szkoleniowy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9 704,88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3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Szkolenia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29 750,16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7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Premia</a:t>
                      </a:r>
                      <a:r>
                        <a:rPr lang="pl-PL" baseline="0" dirty="0" smtClean="0"/>
                        <a:t> motywująca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4 400,00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25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Warsztaty</a:t>
                      </a:r>
                      <a:r>
                        <a:rPr lang="pl-PL" baseline="0" dirty="0" smtClean="0"/>
                        <a:t> stylizacji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2 330,00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88</a:t>
                      </a:r>
                      <a:endParaRPr lang="pl-PL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pl-PL" dirty="0" smtClean="0"/>
                        <a:t>Badania lekarskie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305,00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/>
                        <a:t>5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8086725" cy="88265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3600" smtClean="0"/>
              <a:t>Współpraca z pracodawcami</a:t>
            </a:r>
            <a:r>
              <a:rPr lang="pl-PL" altLang="pl-PL" sz="2800" b="1" smtClean="0"/>
              <a:t/>
            </a:r>
            <a:br>
              <a:rPr lang="pl-PL" altLang="pl-PL" sz="2800" b="1" smtClean="0"/>
            </a:br>
            <a:endParaRPr lang="pl-PL" altLang="pl-PL" sz="2800" b="1" smtClean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0363" y="900113"/>
            <a:ext cx="8229600" cy="5624512"/>
          </a:xfrm>
        </p:spPr>
        <p:txBody>
          <a:bodyPr/>
          <a:lstStyle/>
          <a:p>
            <a:pPr marL="338138" indent="-338138" algn="just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800" b="1" smtClean="0">
                <a:solidFill>
                  <a:schemeClr val="tx1"/>
                </a:solidFill>
              </a:rPr>
              <a:t>   W 2015r. do Powiatowego Urzędu Pracy </a:t>
            </a:r>
            <a:br>
              <a:rPr lang="pl-PL" altLang="pl-PL" sz="2800" b="1" smtClean="0">
                <a:solidFill>
                  <a:schemeClr val="tx1"/>
                </a:solidFill>
              </a:rPr>
            </a:br>
            <a:r>
              <a:rPr lang="pl-PL" altLang="pl-PL" sz="2800" b="1" smtClean="0">
                <a:solidFill>
                  <a:schemeClr val="tx1"/>
                </a:solidFill>
              </a:rPr>
              <a:t>w  Kołobrzegu </a:t>
            </a:r>
            <a:r>
              <a:rPr lang="pl-PL" altLang="pl-PL" sz="2800" smtClean="0">
                <a:solidFill>
                  <a:schemeClr val="tx1"/>
                </a:solidFill>
              </a:rPr>
              <a:t>wpłynęły </a:t>
            </a:r>
            <a:r>
              <a:rPr lang="pl-PL" altLang="pl-PL" sz="2800" b="1" smtClean="0">
                <a:solidFill>
                  <a:schemeClr val="tx1"/>
                </a:solidFill>
              </a:rPr>
              <a:t>2264 </a:t>
            </a:r>
            <a:r>
              <a:rPr lang="pl-PL" altLang="pl-PL" sz="2800" smtClean="0">
                <a:solidFill>
                  <a:schemeClr val="tx1"/>
                </a:solidFill>
              </a:rPr>
              <a:t>oferty pracy. Najwięcej wolnych miejsc pracy wykazano </a:t>
            </a:r>
            <a:br>
              <a:rPr lang="pl-PL" altLang="pl-PL" sz="2800" smtClean="0">
                <a:solidFill>
                  <a:schemeClr val="tx1"/>
                </a:solidFill>
              </a:rPr>
            </a:br>
            <a:r>
              <a:rPr lang="pl-PL" altLang="pl-PL" sz="2800" smtClean="0">
                <a:solidFill>
                  <a:schemeClr val="tx1"/>
                </a:solidFill>
              </a:rPr>
              <a:t>w takich zawodach jak:</a:t>
            </a:r>
            <a:r>
              <a:rPr lang="pl-PL" altLang="pl-PL" sz="2800" smtClean="0">
                <a:solidFill>
                  <a:schemeClr val="accent2"/>
                </a:solidFill>
              </a:rPr>
              <a:t> </a:t>
            </a:r>
          </a:p>
          <a:p>
            <a:pPr marL="338138" indent="-338138" eaLnBrk="1" hangingPunct="1">
              <a:buFont typeface="Times New Roman" pitchFamily="18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smtClean="0">
                <a:solidFill>
                  <a:schemeClr val="tx1"/>
                </a:solidFill>
              </a:rPr>
              <a:t>sprzedawca,</a:t>
            </a:r>
          </a:p>
          <a:p>
            <a:pPr marL="338138" indent="-338138" eaLnBrk="1" hangingPunct="1">
              <a:buFont typeface="Times New Roman" pitchFamily="18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smtClean="0">
                <a:solidFill>
                  <a:schemeClr val="tx1"/>
                </a:solidFill>
              </a:rPr>
              <a:t>recepcjonista,</a:t>
            </a:r>
          </a:p>
          <a:p>
            <a:pPr marL="338138" indent="-338138" eaLnBrk="1" hangingPunct="1">
              <a:buFont typeface="Times New Roman" pitchFamily="18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smtClean="0">
                <a:solidFill>
                  <a:schemeClr val="tx1"/>
                </a:solidFill>
              </a:rPr>
              <a:t>pomoc kuchenna, </a:t>
            </a:r>
          </a:p>
          <a:p>
            <a:pPr marL="338138" indent="-338138" eaLnBrk="1" hangingPunct="1">
              <a:buFont typeface="Times New Roman" pitchFamily="18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smtClean="0">
                <a:solidFill>
                  <a:schemeClr val="tx1"/>
                </a:solidFill>
              </a:rPr>
              <a:t>pokojowa,</a:t>
            </a:r>
          </a:p>
          <a:p>
            <a:pPr marL="338138" indent="-338138" eaLnBrk="1" hangingPunct="1">
              <a:buFont typeface="Times New Roman" pitchFamily="18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smtClean="0">
                <a:solidFill>
                  <a:schemeClr val="tx1"/>
                </a:solidFill>
              </a:rPr>
              <a:t>kucharz,</a:t>
            </a:r>
          </a:p>
          <a:p>
            <a:pPr marL="338138" indent="-338138" eaLnBrk="1" hangingPunct="1">
              <a:buFont typeface="Times New Roman" pitchFamily="18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smtClean="0">
                <a:solidFill>
                  <a:schemeClr val="tx1"/>
                </a:solidFill>
              </a:rPr>
              <a:t>przetwórca ryb,</a:t>
            </a:r>
          </a:p>
          <a:p>
            <a:pPr marL="338138" indent="-338138" eaLnBrk="1" hangingPunct="1">
              <a:buFont typeface="Times New Roman" pitchFamily="18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smtClean="0">
                <a:solidFill>
                  <a:schemeClr val="tx1"/>
                </a:solidFill>
              </a:rPr>
              <a:t>pracownik budowalny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4000" smtClean="0"/>
              <a:t>Współpraca z pracodawcami</a:t>
            </a:r>
          </a:p>
        </p:txBody>
      </p:sp>
      <p:sp>
        <p:nvSpPr>
          <p:cNvPr id="45058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mtClean="0"/>
              <a:t>   W</a:t>
            </a:r>
            <a:r>
              <a:rPr lang="pl-PL" b="1" smtClean="0"/>
              <a:t> 2015r</a:t>
            </a:r>
            <a:r>
              <a:rPr lang="pl-PL" smtClean="0"/>
              <a:t>. Powiatowy Urząd Pracy pozyskał o </a:t>
            </a:r>
            <a:r>
              <a:rPr lang="pl-PL" b="1" smtClean="0"/>
              <a:t>648 ofert więcej. </a:t>
            </a:r>
            <a:r>
              <a:rPr lang="pl-PL" smtClean="0"/>
              <a:t/>
            </a:r>
            <a:br>
              <a:rPr lang="pl-PL" smtClean="0"/>
            </a:br>
            <a:r>
              <a:rPr lang="pl-PL" smtClean="0"/>
              <a:t>W 2014r. ilość złożonych ofert pracy wyniosła 1616.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Grp="1" noChangeArrowheads="1"/>
          </p:cNvSpPr>
          <p:nvPr>
            <p:ph type="title"/>
          </p:nvPr>
        </p:nvSpPr>
        <p:spPr>
          <a:xfrm>
            <a:off x="179388" y="28575"/>
            <a:ext cx="8291512" cy="1417638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800" b="1" smtClean="0"/>
              <a:t>Współpraca z pracodawcami - c.d.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18487" cy="5248275"/>
          </a:xfrm>
        </p:spPr>
        <p:txBody>
          <a:bodyPr/>
          <a:lstStyle/>
          <a:p>
            <a:pPr marL="338138" indent="-338138" eaLnBrk="1" hangingPunct="1">
              <a:spcBef>
                <a:spcPts val="7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dirty="0" smtClean="0">
                <a:solidFill>
                  <a:schemeClr val="tx1"/>
                </a:solidFill>
              </a:rPr>
              <a:t>   Od stycznia 2015r. zorganizowaliśmy </a:t>
            </a:r>
            <a:r>
              <a:rPr lang="pl-PL" altLang="pl-PL" b="1" u="sng" dirty="0" smtClean="0">
                <a:solidFill>
                  <a:schemeClr val="tx1"/>
                </a:solidFill>
              </a:rPr>
              <a:t>31 giełd pracy</a:t>
            </a:r>
            <a:r>
              <a:rPr lang="pl-PL" altLang="pl-PL" dirty="0" smtClean="0">
                <a:solidFill>
                  <a:schemeClr val="tx1"/>
                </a:solidFill>
              </a:rPr>
              <a:t> na następujące stanowiska:</a:t>
            </a:r>
          </a:p>
          <a:p>
            <a:pPr marL="338138" indent="-338138" eaLnBrk="1" hangingPunct="1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400" dirty="0" smtClean="0">
                <a:solidFill>
                  <a:schemeClr val="tx1"/>
                </a:solidFill>
              </a:rPr>
              <a:t>kelner,</a:t>
            </a:r>
          </a:p>
          <a:p>
            <a:pPr marL="338138" indent="-338138" eaLnBrk="1" hangingPunct="1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400" dirty="0" smtClean="0">
                <a:solidFill>
                  <a:schemeClr val="tx1"/>
                </a:solidFill>
              </a:rPr>
              <a:t>kucharz,</a:t>
            </a:r>
          </a:p>
          <a:p>
            <a:pPr marL="338138" indent="-338138" eaLnBrk="1" hangingPunct="1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400" dirty="0" smtClean="0">
                <a:solidFill>
                  <a:schemeClr val="tx1"/>
                </a:solidFill>
              </a:rPr>
              <a:t>pracownik ochrony,</a:t>
            </a:r>
          </a:p>
          <a:p>
            <a:pPr marL="338138" indent="-338138" eaLnBrk="1" hangingPunct="1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400" dirty="0" smtClean="0">
                <a:solidFill>
                  <a:schemeClr val="tx1"/>
                </a:solidFill>
              </a:rPr>
              <a:t>magazynier,</a:t>
            </a:r>
          </a:p>
          <a:p>
            <a:pPr marL="338138" indent="-338138" eaLnBrk="1" hangingPunct="1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400" dirty="0" smtClean="0">
                <a:solidFill>
                  <a:schemeClr val="tx1"/>
                </a:solidFill>
              </a:rPr>
              <a:t>pomoc kuchenna,</a:t>
            </a:r>
          </a:p>
          <a:p>
            <a:pPr marL="338138" indent="-338138" eaLnBrk="1" hangingPunct="1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400" dirty="0" smtClean="0">
                <a:solidFill>
                  <a:schemeClr val="tx1"/>
                </a:solidFill>
              </a:rPr>
              <a:t>pokojowa,</a:t>
            </a:r>
          </a:p>
          <a:p>
            <a:pPr marL="338138" indent="-338138" eaLnBrk="1" hangingPunct="1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400" dirty="0">
                <a:solidFill>
                  <a:schemeClr val="tx1"/>
                </a:solidFill>
              </a:rPr>
              <a:t>p</a:t>
            </a:r>
            <a:r>
              <a:rPr lang="pl-PL" altLang="pl-PL" sz="2400" dirty="0" smtClean="0">
                <a:solidFill>
                  <a:schemeClr val="tx1"/>
                </a:solidFill>
              </a:rPr>
              <a:t>rzetwórca ryb,</a:t>
            </a:r>
          </a:p>
          <a:p>
            <a:pPr marL="338138" indent="-338138" eaLnBrk="1" hangingPunct="1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400" dirty="0" smtClean="0">
                <a:solidFill>
                  <a:schemeClr val="tx1"/>
                </a:solidFill>
              </a:rPr>
              <a:t>pracownik obsługi klienta</a:t>
            </a:r>
          </a:p>
          <a:p>
            <a:pPr marL="0" indent="0" eaLnBrk="1" hangingPunct="1">
              <a:spcBef>
                <a:spcPts val="7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400" dirty="0">
                <a:solidFill>
                  <a:schemeClr val="tx1"/>
                </a:solidFill>
              </a:rPr>
              <a:t> Dla porównania w 2014r. przeprowadzono 23 giełdy pracy.</a:t>
            </a:r>
            <a:endParaRPr lang="pl-PL" altLang="pl-PL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2800" b="1" smtClean="0"/>
              <a:t>Współpraca z pracodawcami - c.d.</a:t>
            </a:r>
            <a:r>
              <a:rPr lang="pl-PL" sz="2800" smtClean="0"/>
              <a:t/>
            </a:r>
            <a:br>
              <a:rPr lang="pl-PL" sz="2800" smtClean="0"/>
            </a:br>
            <a:endParaRPr lang="pl-PL" sz="2800" smtClean="0"/>
          </a:p>
        </p:txBody>
      </p:sp>
      <p:sp>
        <p:nvSpPr>
          <p:cNvPr id="48130" name="Symbol zastępczy zawartości 4"/>
          <p:cNvSpPr>
            <a:spLocks noGrp="1"/>
          </p:cNvSpPr>
          <p:nvPr>
            <p:ph idx="1"/>
          </p:nvPr>
        </p:nvSpPr>
        <p:spPr>
          <a:xfrm>
            <a:off x="323850" y="1196975"/>
            <a:ext cx="8224838" cy="4895850"/>
          </a:xfrm>
        </p:spPr>
        <p:txBody>
          <a:bodyPr/>
          <a:lstStyle/>
          <a:p>
            <a:pPr marL="0" indent="0" eaLnBrk="1" hangingPunct="1"/>
            <a:endParaRPr lang="pl-PL" sz="2800" smtClean="0"/>
          </a:p>
          <a:p>
            <a:pPr marL="0" indent="0" eaLnBrk="1" hangingPunct="1"/>
            <a:r>
              <a:rPr lang="pl-PL" sz="2800" smtClean="0"/>
              <a:t>Łącznie na  giełdy:  </a:t>
            </a:r>
          </a:p>
          <a:p>
            <a:pPr marL="0" indent="0" eaLnBrk="1" hangingPunct="1">
              <a:buFont typeface="Arial" charset="0"/>
              <a:buChar char="•"/>
            </a:pPr>
            <a:r>
              <a:rPr lang="pl-PL" sz="2800" smtClean="0"/>
              <a:t>było zaproszonych </a:t>
            </a:r>
            <a:r>
              <a:rPr lang="pl-PL" sz="2800" b="1" smtClean="0"/>
              <a:t>818 osób</a:t>
            </a:r>
          </a:p>
          <a:p>
            <a:pPr marL="0" indent="0" eaLnBrk="1" hangingPunct="1">
              <a:buFont typeface="Arial" charset="0"/>
              <a:buChar char="•"/>
            </a:pPr>
            <a:r>
              <a:rPr lang="pl-PL" sz="2800" smtClean="0"/>
              <a:t>stawiło się </a:t>
            </a:r>
            <a:r>
              <a:rPr lang="pl-PL" sz="2800" b="1" smtClean="0"/>
              <a:t>537</a:t>
            </a:r>
            <a:r>
              <a:rPr lang="pl-PL" sz="2800" smtClean="0"/>
              <a:t> </a:t>
            </a:r>
            <a:r>
              <a:rPr lang="pl-PL" sz="2800" b="1" smtClean="0"/>
              <a:t>osób</a:t>
            </a:r>
          </a:p>
          <a:p>
            <a:pPr marL="0" indent="0" eaLnBrk="1" hangingPunct="1">
              <a:buFont typeface="Arial" charset="0"/>
              <a:buChar char="•"/>
            </a:pPr>
            <a:r>
              <a:rPr lang="pl-PL" sz="2800" smtClean="0"/>
              <a:t>nie stawiło się </a:t>
            </a:r>
            <a:r>
              <a:rPr lang="pl-PL" sz="2800" b="1" smtClean="0"/>
              <a:t>281 osób</a:t>
            </a:r>
          </a:p>
          <a:p>
            <a:pPr marL="0" indent="0" eaLnBrk="1" hangingPunct="1">
              <a:buFont typeface="Arial" charset="0"/>
              <a:buChar char="•"/>
            </a:pPr>
            <a:r>
              <a:rPr lang="pl-PL" sz="2800" smtClean="0"/>
              <a:t>odmowy podjęcia pracy </a:t>
            </a:r>
            <a:r>
              <a:rPr lang="pl-PL" sz="2800" b="1" smtClean="0"/>
              <a:t>114</a:t>
            </a:r>
            <a:r>
              <a:rPr lang="pl-PL" sz="2800" smtClean="0"/>
              <a:t> </a:t>
            </a:r>
            <a:r>
              <a:rPr lang="pl-PL" sz="2800" b="1" smtClean="0"/>
              <a:t>osób</a:t>
            </a:r>
          </a:p>
          <a:p>
            <a:pPr marL="0" indent="0" eaLnBrk="1" hangingPunct="1">
              <a:buFont typeface="Arial" charset="0"/>
              <a:buChar char="•"/>
            </a:pPr>
            <a:r>
              <a:rPr lang="pl-PL" sz="2800" smtClean="0"/>
              <a:t>pracę podjęło </a:t>
            </a:r>
            <a:r>
              <a:rPr lang="pl-PL" sz="2800" b="1" smtClean="0"/>
              <a:t>27 osób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b="1" smtClean="0"/>
              <a:t>Współpraca z pracodawcami -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/>
            <a:r>
              <a:rPr lang="pl-PL" sz="2800" smtClean="0"/>
              <a:t>W 2015r. do Powiatowego Urzędu Pracy </a:t>
            </a:r>
            <a:br>
              <a:rPr lang="pl-PL" sz="2800" smtClean="0"/>
            </a:br>
            <a:r>
              <a:rPr lang="pl-PL" sz="2800" smtClean="0"/>
              <a:t>w Kołobrzegu</a:t>
            </a:r>
          </a:p>
          <a:p>
            <a:pPr marL="0" indent="0">
              <a:buFont typeface="Arial" charset="0"/>
              <a:buChar char="•"/>
            </a:pPr>
            <a:r>
              <a:rPr lang="pl-PL" sz="2800" smtClean="0"/>
              <a:t>wpłynęły </a:t>
            </a:r>
            <a:r>
              <a:rPr lang="pl-PL" sz="2800" b="1" smtClean="0"/>
              <a:t>693</a:t>
            </a:r>
            <a:r>
              <a:rPr lang="pl-PL" sz="2800" smtClean="0"/>
              <a:t> oświadczenia o zamiarze powierzenia wykonywania pracy obywatelowi Republiki Armenii, Republiki Białoruś, Republiki Gruzji, Republiki Mołdowy, Federacji Rosyjskiej lub Ukrainy. Jest to o </a:t>
            </a:r>
            <a:r>
              <a:rPr lang="pl-PL" sz="2800" u="sng" smtClean="0"/>
              <a:t>505 oświadczeń więcej niż w 2014r.</a:t>
            </a:r>
            <a:endParaRPr lang="pl-PL" sz="2800" smtClean="0"/>
          </a:p>
          <a:p>
            <a:pPr marL="0" indent="0">
              <a:buFont typeface="Arial" charset="0"/>
              <a:buChar char="•"/>
            </a:pPr>
            <a:endParaRPr lang="pl-PL" sz="2800" u="sng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000" b="1" smtClean="0"/>
              <a:t>Stopa bezrobocia </a:t>
            </a:r>
            <a:r>
              <a:rPr lang="pl-PL" altLang="pl-PL" sz="2000" b="1" i="1" smtClean="0"/>
              <a:t>(stosunek osób bezrobotnych do ludności aktywnej zawodowo)</a:t>
            </a:r>
            <a:r>
              <a:rPr lang="pl-PL" altLang="pl-PL" sz="2000" smtClean="0"/>
              <a:t> na obszarze kraju, terenie Powiatu Kołobrzeskiego oraz Województwa Zachodniopomorskiego</a:t>
            </a:r>
            <a:r>
              <a:rPr lang="pl-PL" altLang="pl-PL" sz="2000" b="1" smtClean="0"/>
              <a:t> </a:t>
            </a:r>
            <a:br>
              <a:rPr lang="pl-PL" altLang="pl-PL" sz="2000" b="1" smtClean="0"/>
            </a:br>
            <a:r>
              <a:rPr lang="pl-PL" altLang="pl-PL" sz="2000" b="1" smtClean="0"/>
              <a:t>styczeń - grudzień 2015r.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indent="-338138" eaLnBrk="1" hangingPunct="1"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altLang="pl-PL" sz="2800" smtClean="0"/>
          </a:p>
          <a:p>
            <a:pPr indent="-338138" eaLnBrk="1" hangingPunct="1"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altLang="pl-PL" sz="2800" smtClean="0"/>
          </a:p>
        </p:txBody>
      </p:sp>
      <p:graphicFrame>
        <p:nvGraphicFramePr>
          <p:cNvPr id="4204" name="Group 108"/>
          <p:cNvGraphicFramePr>
            <a:graphicFrameLocks noGrp="1"/>
          </p:cNvGraphicFramePr>
          <p:nvPr/>
        </p:nvGraphicFramePr>
        <p:xfrm>
          <a:off x="900113" y="1557338"/>
          <a:ext cx="7632700" cy="4986253"/>
        </p:xfrm>
        <a:graphic>
          <a:graphicData uri="http://schemas.openxmlformats.org/drawingml/2006/table">
            <a:tbl>
              <a:tblPr/>
              <a:tblGrid>
                <a:gridCol w="2051050"/>
                <a:gridCol w="1765300"/>
                <a:gridCol w="1943100"/>
                <a:gridCol w="1873250"/>
              </a:tblGrid>
              <a:tr h="1008063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miesiąc</a:t>
                      </a:r>
                    </a:p>
                  </a:txBody>
                  <a:tcPr marL="90000" marR="90000" marT="14508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Powiat Kołobrzeski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Kraj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Województwo Zachodnio-pomorskie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7113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styczeń 2014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14,3%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(4100 osób)</a:t>
                      </a: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13,9%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18,7%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7113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styczeń 2015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12,5%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(3512 osób)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11,9%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16,4%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693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luty 2014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14,4%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(4126 osób)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13,9%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18,5%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1350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luty 2015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12,4%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(3475 osób)</a:t>
                      </a: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11,9%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16,3%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/>
            </a:r>
            <a:br>
              <a:rPr lang="pl-PL" smtClean="0"/>
            </a:br>
            <a:r>
              <a:rPr lang="pl-PL" sz="2800" b="1" smtClean="0"/>
              <a:t>Współpraca z pracodawcami -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pl-PL" sz="2800" dirty="0" smtClean="0"/>
              <a:t>   Od </a:t>
            </a:r>
            <a:r>
              <a:rPr lang="pl-PL" sz="2800" dirty="0"/>
              <a:t>stycznia do g</a:t>
            </a:r>
            <a:r>
              <a:rPr lang="pl-PL" sz="2800" dirty="0" smtClean="0"/>
              <a:t>rudnia </a:t>
            </a:r>
            <a:r>
              <a:rPr lang="pl-PL" sz="2800" dirty="0"/>
              <a:t>2015r. </a:t>
            </a:r>
            <a:r>
              <a:rPr lang="pl-PL" sz="2800" dirty="0" smtClean="0"/>
              <a:t>Powiatowy</a:t>
            </a:r>
            <a:r>
              <a:rPr lang="pl-PL" sz="2800" dirty="0"/>
              <a:t> </a:t>
            </a:r>
            <a:r>
              <a:rPr lang="pl-PL" sz="2800" dirty="0" smtClean="0"/>
              <a:t>Urząd Pracy </a:t>
            </a:r>
            <a:r>
              <a:rPr lang="pl-PL" sz="2800" dirty="0"/>
              <a:t>w Kołobrzegu </a:t>
            </a:r>
            <a:endParaRPr lang="pl-PL" sz="2800" dirty="0" smtClean="0"/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r>
              <a:rPr lang="pl-PL" sz="2800" dirty="0" smtClean="0"/>
              <a:t>wydał </a:t>
            </a:r>
            <a:r>
              <a:rPr lang="pl-PL" sz="2800" b="1" dirty="0" smtClean="0"/>
              <a:t>30 </a:t>
            </a:r>
            <a:r>
              <a:rPr lang="pl-PL" sz="2800" dirty="0"/>
              <a:t>Informacji Starosty nt. możliwości </a:t>
            </a:r>
            <a:r>
              <a:rPr lang="pl-PL" sz="2800" dirty="0" smtClean="0"/>
              <a:t>   zaspokojenia </a:t>
            </a:r>
            <a:r>
              <a:rPr lang="pl-PL" sz="2800" dirty="0"/>
              <a:t>potrzeb </a:t>
            </a:r>
            <a:r>
              <a:rPr lang="pl-PL" sz="2800" dirty="0" smtClean="0"/>
              <a:t>kadrowych </a:t>
            </a:r>
            <a:r>
              <a:rPr lang="pl-PL" sz="2800" dirty="0"/>
              <a:t>podmiotu </a:t>
            </a:r>
            <a:r>
              <a:rPr lang="pl-PL" sz="2800" dirty="0" smtClean="0"/>
              <a:t>powierzającego	wykonanie	pracy cudzoziemcowi </a:t>
            </a:r>
            <a:r>
              <a:rPr lang="pl-PL" sz="2800" dirty="0"/>
              <a:t>w oparciu o rejestr osób bezrobotnych i </a:t>
            </a:r>
            <a:r>
              <a:rPr lang="pl-PL" sz="2800" dirty="0" smtClean="0"/>
              <a:t>poszukujących pracy.</a:t>
            </a:r>
            <a:endParaRPr lang="pl-PL" sz="2800" dirty="0"/>
          </a:p>
          <a:p>
            <a:pPr algn="just">
              <a:defRPr/>
            </a:pPr>
            <a:endParaRPr lang="pl-PL" sz="2800" dirty="0" smtClean="0"/>
          </a:p>
          <a:p>
            <a:pPr algn="just">
              <a:defRPr/>
            </a:pPr>
            <a:endParaRPr lang="pl-PL" sz="2800" dirty="0"/>
          </a:p>
          <a:p>
            <a:pPr>
              <a:defRPr/>
            </a:pPr>
            <a:endParaRPr lang="pl-P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800" b="1" smtClean="0"/>
              <a:t>Podjęcia pracy</a:t>
            </a: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8101013" cy="4535487"/>
          </a:xfrm>
        </p:spPr>
        <p:txBody>
          <a:bodyPr/>
          <a:lstStyle/>
          <a:p>
            <a:pPr marL="0" indent="0" eaLnBrk="1" hangingPunct="1">
              <a:spcBef>
                <a:spcPts val="7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solidFill>
                  <a:schemeClr val="tx1"/>
                </a:solidFill>
              </a:rPr>
              <a:t>   W 2015r. w Powiecie Kołobrzeskim pracę  </a:t>
            </a:r>
          </a:p>
          <a:p>
            <a:pPr marL="0" indent="0" eaLnBrk="1" hangingPunct="1">
              <a:spcBef>
                <a:spcPts val="7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>
                <a:solidFill>
                  <a:schemeClr val="tx1"/>
                </a:solidFill>
              </a:rPr>
              <a:t> </a:t>
            </a:r>
            <a:r>
              <a:rPr lang="pl-PL" altLang="pl-PL" sz="2800" dirty="0" smtClean="0">
                <a:solidFill>
                  <a:schemeClr val="tx1"/>
                </a:solidFill>
              </a:rPr>
              <a:t>  podjęło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2770 </a:t>
            </a:r>
            <a:r>
              <a:rPr lang="pl-PL" altLang="pl-PL" sz="2800" dirty="0" smtClean="0">
                <a:solidFill>
                  <a:schemeClr val="tx1"/>
                </a:solidFill>
              </a:rPr>
              <a:t>osób bezrobotnych, z czego:</a:t>
            </a:r>
          </a:p>
          <a:p>
            <a:pPr marL="338138" indent="-338138" eaLnBrk="1" hangingPunct="1">
              <a:lnSpc>
                <a:spcPct val="150000"/>
              </a:lnSpc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solidFill>
                  <a:schemeClr val="tx1"/>
                </a:solidFill>
              </a:rPr>
              <a:t>pracę niesubsydiowaną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– 2352 osoby</a:t>
            </a:r>
          </a:p>
          <a:p>
            <a:pPr marL="338138" indent="-338138" eaLnBrk="1" hangingPunct="1">
              <a:lnSpc>
                <a:spcPct val="150000"/>
              </a:lnSpc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solidFill>
                  <a:schemeClr val="tx1"/>
                </a:solidFill>
              </a:rPr>
              <a:t>pracę subsydiowaną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- 418 osób</a:t>
            </a:r>
          </a:p>
          <a:p>
            <a:pPr marL="338138" indent="-338138" eaLnBrk="1" hangingPunct="1">
              <a:spcBef>
                <a:spcPts val="700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solidFill>
                  <a:schemeClr val="tx1"/>
                </a:solidFill>
              </a:rPr>
              <a:t>       </a:t>
            </a:r>
          </a:p>
          <a:p>
            <a:pPr marL="338138" indent="-338138" eaLnBrk="1" hangingPunct="1">
              <a:spcBef>
                <a:spcPts val="700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endParaRPr lang="pl-PL" altLang="pl-PL" sz="2800" dirty="0" smtClean="0">
              <a:solidFill>
                <a:schemeClr val="tx1"/>
              </a:solidFill>
            </a:endParaRPr>
          </a:p>
          <a:p>
            <a:pPr marL="338138" indent="-338138" eaLnBrk="1" hangingPunct="1">
              <a:spcBef>
                <a:spcPts val="700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endParaRPr lang="pl-PL" altLang="pl-PL" sz="2800" dirty="0" smtClean="0">
              <a:solidFill>
                <a:schemeClr val="tx1"/>
              </a:solidFill>
            </a:endParaRPr>
          </a:p>
          <a:p>
            <a:pPr marL="338138" indent="-338138" eaLnBrk="1" hangingPunct="1">
              <a:spcBef>
                <a:spcPts val="700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endParaRPr lang="pl-PL" altLang="pl-PL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Postępowanie administracyjne</a:t>
            </a:r>
          </a:p>
        </p:txBody>
      </p:sp>
      <p:sp>
        <p:nvSpPr>
          <p:cNvPr id="53250" name="Symbol zastępczy zawartości 2"/>
          <p:cNvSpPr>
            <a:spLocks noGrp="1"/>
          </p:cNvSpPr>
          <p:nvPr>
            <p:ph idx="1"/>
          </p:nvPr>
        </p:nvSpPr>
        <p:spPr>
          <a:xfrm>
            <a:off x="539750" y="1628775"/>
            <a:ext cx="8224838" cy="452120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l-PL" sz="2800" smtClean="0"/>
              <a:t>   W 2015r. Powiatowy Urząd Pracy </a:t>
            </a:r>
            <a:br>
              <a:rPr lang="pl-PL" sz="2800" smtClean="0"/>
            </a:br>
            <a:r>
              <a:rPr lang="pl-PL" sz="2800" smtClean="0"/>
              <a:t>w Kołobrzegu wystawił </a:t>
            </a:r>
            <a:r>
              <a:rPr lang="pl-PL" sz="2800" b="1" smtClean="0"/>
              <a:t>15.686 decyzji administracyjnych</a:t>
            </a:r>
            <a:r>
              <a:rPr lang="pl-PL" sz="2800" smtClean="0"/>
              <a:t>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b="1" smtClean="0"/>
              <a:t>Odwołania wniesione przez osoby bezrobotne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750" y="1341438"/>
            <a:ext cx="8224838" cy="4521200"/>
          </a:xfrm>
        </p:spPr>
        <p:txBody>
          <a:bodyPr/>
          <a:lstStyle/>
          <a:p>
            <a:pPr algn="just">
              <a:defRPr/>
            </a:pPr>
            <a:r>
              <a:rPr lang="pl-PL" sz="2800" dirty="0" smtClean="0"/>
              <a:t>    W </a:t>
            </a:r>
            <a:r>
              <a:rPr lang="pl-PL" sz="2800" dirty="0"/>
              <a:t>2015r. złożono </a:t>
            </a:r>
            <a:r>
              <a:rPr lang="pl-PL" sz="2800" b="1" dirty="0" smtClean="0"/>
              <a:t>60 odwołań </a:t>
            </a:r>
            <a:r>
              <a:rPr lang="pl-PL" sz="2800" dirty="0"/>
              <a:t>od </a:t>
            </a:r>
            <a:r>
              <a:rPr lang="pl-PL" sz="2800" dirty="0" smtClean="0"/>
              <a:t>decyzji</a:t>
            </a:r>
          </a:p>
          <a:p>
            <a:pPr algn="just">
              <a:defRPr/>
            </a:pPr>
            <a:r>
              <a:rPr lang="pl-PL" sz="2800" dirty="0"/>
              <a:t> </a:t>
            </a:r>
            <a:r>
              <a:rPr lang="pl-PL" sz="2800" dirty="0" smtClean="0"/>
              <a:t>    Starosty Kołobrzeskiego:</a:t>
            </a:r>
          </a:p>
          <a:p>
            <a:pPr marL="457200" indent="-457200" algn="just">
              <a:buFontTx/>
              <a:buChar char="-"/>
              <a:defRPr/>
            </a:pPr>
            <a:r>
              <a:rPr lang="pl-PL" sz="2800" dirty="0" smtClean="0"/>
              <a:t>50 decyzji Wojewoda Zachodniopomorski utrzymał w mocy</a:t>
            </a:r>
          </a:p>
          <a:p>
            <a:pPr marL="457200" indent="-457200" algn="just">
              <a:buFontTx/>
              <a:buChar char="-"/>
              <a:defRPr/>
            </a:pPr>
            <a:r>
              <a:rPr lang="pl-PL" sz="2800" dirty="0" smtClean="0"/>
              <a:t>3 </a:t>
            </a:r>
            <a:r>
              <a:rPr lang="pl-PL" sz="2800" dirty="0"/>
              <a:t>decyzje Wojewoda Zachodniopomorski uchylił </a:t>
            </a:r>
            <a:r>
              <a:rPr lang="pl-PL" sz="2800" dirty="0" smtClean="0"/>
              <a:t>i przekazał sprawę do ponownego rozparzenia</a:t>
            </a:r>
          </a:p>
          <a:p>
            <a:pPr marL="457200" indent="-457200" algn="just">
              <a:buFontTx/>
              <a:buChar char="-"/>
              <a:defRPr/>
            </a:pPr>
            <a:r>
              <a:rPr lang="pl-PL" sz="2800" dirty="0" smtClean="0"/>
              <a:t>3 decyzje zostały </a:t>
            </a:r>
            <a:r>
              <a:rPr lang="pl-PL" sz="2800" dirty="0"/>
              <a:t>uchylone przez </a:t>
            </a:r>
            <a:r>
              <a:rPr lang="pl-PL" sz="2800" dirty="0" smtClean="0"/>
              <a:t>Wojewodę Zachodniopomorskiego </a:t>
            </a:r>
          </a:p>
          <a:p>
            <a:pPr marL="457200" indent="-457200" algn="just">
              <a:buFontTx/>
              <a:buChar char="-"/>
              <a:defRPr/>
            </a:pPr>
            <a:r>
              <a:rPr lang="pl-PL" sz="2800" dirty="0" smtClean="0"/>
              <a:t>3 odwołania zostały wniesione po terminie</a:t>
            </a:r>
          </a:p>
          <a:p>
            <a:pPr marL="457200" indent="-457200" algn="just">
              <a:buFontTx/>
              <a:buChar char="-"/>
              <a:defRPr/>
            </a:pPr>
            <a:r>
              <a:rPr lang="pl-PL" sz="2800" dirty="0" smtClean="0"/>
              <a:t>1 odwołanie jest w trakcie rozpatrywania</a:t>
            </a:r>
            <a:endParaRPr lang="pl-PL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b="1" smtClean="0"/>
              <a:t>W ramach poradnictwa zawodowego grupowego Powiatowy Urząd Pracy w Kołobrzegu przeprowadził od stycznia do grudnia 2015r.</a:t>
            </a:r>
          </a:p>
        </p:txBody>
      </p:sp>
      <p:sp>
        <p:nvSpPr>
          <p:cNvPr id="55298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b="1" u="sng" smtClean="0"/>
              <a:t>Grupowe porady zawodowe</a:t>
            </a:r>
            <a:r>
              <a:rPr lang="pl-PL" sz="2400" b="1" smtClean="0"/>
              <a:t> - 15 spotkań:</a:t>
            </a:r>
          </a:p>
          <a:p>
            <a:r>
              <a:rPr lang="pl-PL" sz="2400" smtClean="0"/>
              <a:t>- „Autoprezentacja na rozmowie kwalifikacyjnej”</a:t>
            </a:r>
          </a:p>
          <a:p>
            <a:r>
              <a:rPr lang="pl-PL" sz="2400" smtClean="0"/>
              <a:t>- „Dokumenty aplikacyjne kluczem do sukcesu na rynku pracy”</a:t>
            </a:r>
          </a:p>
          <a:p>
            <a:r>
              <a:rPr lang="pl-PL" sz="2400" smtClean="0"/>
              <a:t>- „Metody skutecznego poszukiwania pracy”</a:t>
            </a:r>
          </a:p>
          <a:p>
            <a:r>
              <a:rPr lang="pl-PL" sz="2400" smtClean="0"/>
              <a:t>- „Poznawanie własnych umiejętności i predyspozycji zawodowych” </a:t>
            </a:r>
          </a:p>
          <a:p>
            <a:endParaRPr lang="pl-PL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b="1" smtClean="0"/>
              <a:t>W ramach poradnictwa zawodowego grupowego  Powiatowy Urząd Pracy w Kołobrzegu przeprowadził od stycznia do grudnia 2015r.</a:t>
            </a:r>
          </a:p>
        </p:txBody>
      </p:sp>
      <p:sp>
        <p:nvSpPr>
          <p:cNvPr id="56322" name="Symbol zastępczy zawartości 2"/>
          <p:cNvSpPr>
            <a:spLocks noGrp="1"/>
          </p:cNvSpPr>
          <p:nvPr>
            <p:ph idx="1"/>
          </p:nvPr>
        </p:nvSpPr>
        <p:spPr>
          <a:xfrm>
            <a:off x="395288" y="1628775"/>
            <a:ext cx="8224837" cy="4521200"/>
          </a:xfrm>
        </p:spPr>
        <p:txBody>
          <a:bodyPr/>
          <a:lstStyle/>
          <a:p>
            <a:r>
              <a:rPr lang="pl-PL" sz="2400" b="1" u="sng" smtClean="0"/>
              <a:t>Grupowe informacje zawodowe </a:t>
            </a:r>
            <a:r>
              <a:rPr lang="pl-PL" sz="2400" b="1" smtClean="0"/>
              <a:t>– 34 spotkania </a:t>
            </a:r>
          </a:p>
          <a:p>
            <a:pPr algn="just"/>
            <a:r>
              <a:rPr lang="pl-PL" sz="2400" smtClean="0"/>
              <a:t> "Usługi i instrumenty rynku pracy służące aktywizacji zawodowej osób bezrobotnych"</a:t>
            </a:r>
          </a:p>
          <a:p>
            <a:endParaRPr lang="pl-PL" sz="2400" b="1" u="sng" smtClean="0"/>
          </a:p>
          <a:p>
            <a:r>
              <a:rPr lang="pl-PL" sz="2400" b="1" u="sng" smtClean="0"/>
              <a:t>Szkolenia z zakresu umiejętności poszukiwania pracy </a:t>
            </a:r>
            <a:r>
              <a:rPr lang="pl-PL" sz="2400" b="1" smtClean="0"/>
              <a:t>–</a:t>
            </a:r>
            <a:r>
              <a:rPr lang="pl-PL" sz="2400" b="1" u="sng" smtClean="0"/>
              <a:t> </a:t>
            </a:r>
            <a:r>
              <a:rPr lang="pl-PL" sz="2400" b="1" smtClean="0"/>
              <a:t>3 cykle spotkań</a:t>
            </a:r>
          </a:p>
          <a:p>
            <a:endParaRPr lang="pl-PL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b="1" smtClean="0"/>
              <a:t>W ramach poradnictwa zawodowego Powiatowy Urząd Pracy w Kołobrzegu przeprowadził</a:t>
            </a:r>
          </a:p>
        </p:txBody>
      </p:sp>
      <p:sp>
        <p:nvSpPr>
          <p:cNvPr id="57346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b="1" u="sng" smtClean="0"/>
              <a:t>Warsztaty z doradcą zawodowym w ramach Programu Specjalnego </a:t>
            </a:r>
            <a:r>
              <a:rPr lang="pl-PL" sz="2400" b="1" smtClean="0"/>
              <a:t>– 10 grup (po 2 spotkania każda)</a:t>
            </a:r>
          </a:p>
          <a:p>
            <a:pPr algn="just">
              <a:buFont typeface="Arial" charset="0"/>
              <a:buChar char="•"/>
            </a:pPr>
            <a:r>
              <a:rPr lang="pl-PL" sz="2400" smtClean="0"/>
              <a:t> Warsztaty motywacyjne</a:t>
            </a:r>
          </a:p>
          <a:p>
            <a:pPr algn="just">
              <a:buFont typeface="Arial" charset="0"/>
              <a:buChar char="•"/>
            </a:pPr>
            <a:r>
              <a:rPr lang="pl-PL" sz="2400" smtClean="0"/>
              <a:t> Warsztaty- redukcja deficytów i obniżania stresu</a:t>
            </a:r>
          </a:p>
          <a:p>
            <a:pPr algn="just">
              <a:buFont typeface="Arial" charset="0"/>
              <a:buChar char="•"/>
            </a:pPr>
            <a:r>
              <a:rPr lang="pl-PL" sz="2400" smtClean="0"/>
              <a:t> Warsztaty samopoznania i budowania wizerunku</a:t>
            </a:r>
          </a:p>
          <a:p>
            <a:pPr algn="just">
              <a:buFont typeface="Arial" charset="0"/>
              <a:buChar char="•"/>
            </a:pPr>
            <a:r>
              <a:rPr lang="pl-PL" sz="2400" smtClean="0"/>
              <a:t> Warsztaty określenia kompetencji, priorytetów </a:t>
            </a:r>
            <a:br>
              <a:rPr lang="pl-PL" sz="2400" smtClean="0"/>
            </a:br>
            <a:r>
              <a:rPr lang="pl-PL" sz="2400" smtClean="0"/>
              <a:t>  i autoprezentacji.</a:t>
            </a:r>
          </a:p>
          <a:p>
            <a:pPr algn="just">
              <a:buFont typeface="Arial" charset="0"/>
              <a:buChar char="•"/>
            </a:pPr>
            <a:r>
              <a:rPr lang="pl-PL" sz="2400" smtClean="0"/>
              <a:t> Warsztaty ukierunkowujące na osiąganie celów </a:t>
            </a:r>
            <a:br>
              <a:rPr lang="pl-PL" sz="2400" smtClean="0"/>
            </a:br>
            <a:r>
              <a:rPr lang="pl-PL" sz="2400" smtClean="0"/>
              <a:t>  i umiejętność zarządzania sobą w czasie.</a:t>
            </a:r>
          </a:p>
          <a:p>
            <a:endParaRPr lang="pl-PL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marL="838200" indent="-833438" eaLnBrk="1" hangingPunct="1">
              <a:buClrTx/>
              <a:buFontTx/>
              <a:buNone/>
              <a:tabLst>
                <a:tab pos="83820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  <a:tab pos="10329863" algn="l"/>
                <a:tab pos="10779125" algn="l"/>
                <a:tab pos="10780713" algn="l"/>
              </a:tabLst>
            </a:pPr>
            <a:r>
              <a:rPr lang="pl-PL" altLang="pl-PL" sz="2800" b="1" smtClean="0">
                <a:latin typeface="Book Antiqua" pitchFamily="18" charset="0"/>
              </a:rPr>
              <a:t>Środki przeznaczone na aktywizację osób bezrobotnych w 2015r.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68875"/>
          </a:xfrm>
        </p:spPr>
        <p:txBody>
          <a:bodyPr/>
          <a:lstStyle/>
          <a:p>
            <a:pPr marL="338138" indent="-338138" eaLnBrk="1" hangingPunct="1">
              <a:lnSpc>
                <a:spcPct val="90000"/>
              </a:lnSpc>
              <a:spcBef>
                <a:spcPts val="700"/>
              </a:spcBef>
              <a:buFont typeface="Book Antiqua" pitchFamily="18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latin typeface="Book Antiqua" pitchFamily="18" charset="0"/>
              </a:rPr>
              <a:t>    Łączna kwota przyznana dla Powiatu Kołobrzeskiego wyniosła </a:t>
            </a:r>
            <a:r>
              <a:rPr lang="pl-PL" altLang="pl-PL" sz="2800" b="1" dirty="0" smtClean="0">
                <a:latin typeface="Book Antiqua" pitchFamily="18" charset="0"/>
              </a:rPr>
              <a:t>7</a:t>
            </a:r>
            <a:r>
              <a:rPr lang="pl-PL" altLang="pl-PL" sz="2800" b="1" dirty="0" smtClean="0"/>
              <a:t>.</a:t>
            </a:r>
            <a:r>
              <a:rPr lang="pl-PL" altLang="pl-PL" sz="2800" b="1" dirty="0" smtClean="0">
                <a:latin typeface="Book Antiqua" pitchFamily="18" charset="0"/>
              </a:rPr>
              <a:t>072</a:t>
            </a:r>
            <a:r>
              <a:rPr lang="pl-PL" altLang="pl-PL" sz="2800" b="1" dirty="0" smtClean="0"/>
              <a:t>.</a:t>
            </a:r>
            <a:r>
              <a:rPr lang="pl-PL" altLang="pl-PL" sz="2800" b="1" dirty="0" smtClean="0">
                <a:latin typeface="Book Antiqua" pitchFamily="18" charset="0"/>
              </a:rPr>
              <a:t>434,00</a:t>
            </a:r>
            <a:endParaRPr lang="pl-PL" altLang="pl-PL" sz="2800" dirty="0" smtClean="0">
              <a:latin typeface="Book Antiqua" pitchFamily="18" charset="0"/>
            </a:endParaRPr>
          </a:p>
          <a:p>
            <a:pPr marL="338138" indent="-338138" eaLnBrk="1" hangingPunct="1">
              <a:lnSpc>
                <a:spcPct val="90000"/>
              </a:lnSpc>
              <a:spcBef>
                <a:spcPts val="700"/>
              </a:spcBef>
              <a:buFont typeface="Book Antiqua" pitchFamily="18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latin typeface="Book Antiqua" pitchFamily="18" charset="0"/>
              </a:rPr>
              <a:t>Kwota Funduszu Pracy przeznaczona na realizację zadań w zakresie przeciwdziałania bezrobociu i promocji zatrudnienia w 2015r. wyniosła (w tym program specjalny) </a:t>
            </a:r>
          </a:p>
          <a:p>
            <a:pPr marL="0" indent="0" eaLnBrk="1" hangingPunct="1">
              <a:lnSpc>
                <a:spcPct val="90000"/>
              </a:lnSpc>
              <a:spcBef>
                <a:spcPts val="7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b="1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pl-PL" altLang="pl-PL" sz="2800" b="1" dirty="0" smtClean="0">
                <a:solidFill>
                  <a:schemeClr val="tx1"/>
                </a:solidFill>
                <a:latin typeface="Book Antiqua" pitchFamily="18" charset="0"/>
              </a:rPr>
              <a:t>   4. 590.634,00</a:t>
            </a:r>
            <a:r>
              <a:rPr lang="pl-PL" altLang="pl-PL" sz="2800" b="1" dirty="0" smtClean="0">
                <a:latin typeface="Book Antiqua" pitchFamily="18" charset="0"/>
              </a:rPr>
              <a:t> </a:t>
            </a:r>
            <a:endParaRPr lang="pl-PL" altLang="pl-PL" sz="2800" dirty="0" smtClean="0">
              <a:latin typeface="Book Antiqua" pitchFamily="18" charset="0"/>
            </a:endParaRPr>
          </a:p>
          <a:p>
            <a:pPr marL="338138" indent="-338138" eaLnBrk="1" hangingPunct="1">
              <a:lnSpc>
                <a:spcPct val="90000"/>
              </a:lnSpc>
              <a:spcBef>
                <a:spcPts val="700"/>
              </a:spcBef>
              <a:buFont typeface="Book Antiqua" pitchFamily="18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latin typeface="Book Antiqua" pitchFamily="18" charset="0"/>
              </a:rPr>
              <a:t>na zadania współfinansowane ze środków EFS (POWER 1.109.400,00, RPO 1.372.400,00</a:t>
            </a:r>
            <a:r>
              <a:rPr lang="pl-PL" altLang="pl-PL" sz="2800" i="1" dirty="0" smtClean="0">
                <a:latin typeface="Book Antiqua" pitchFamily="18" charset="0"/>
              </a:rPr>
              <a:t>) </a:t>
            </a:r>
            <a:r>
              <a:rPr lang="pl-PL" altLang="pl-PL" sz="2800" dirty="0" smtClean="0">
                <a:latin typeface="Book Antiqua" pitchFamily="18" charset="0"/>
              </a:rPr>
              <a:t>przeznaczona została łączna kwota </a:t>
            </a:r>
            <a:r>
              <a:rPr lang="pl-PL" altLang="pl-PL" sz="2800" b="1" dirty="0" smtClean="0">
                <a:solidFill>
                  <a:schemeClr val="tx1"/>
                </a:solidFill>
                <a:latin typeface="Book Antiqua" pitchFamily="18" charset="0"/>
              </a:rPr>
              <a:t>2.481.800,00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800" b="1" smtClean="0"/>
              <a:t>Pozostałe środki wydatkowane przez PUP                w Kołobrzegu w 2015r.</a:t>
            </a: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338138" indent="-338138" eaLnBrk="1" hangingPunct="1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solidFill>
                  <a:schemeClr val="tx1"/>
                </a:solidFill>
              </a:rPr>
              <a:t>wysokość wypłaconych zasiłków – </a:t>
            </a:r>
          </a:p>
          <a:p>
            <a:pPr marL="0" indent="0" eaLnBrk="1" hangingPunct="1">
              <a:spcBef>
                <a:spcPts val="7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b="1" dirty="0">
                <a:solidFill>
                  <a:schemeClr val="tx1"/>
                </a:solidFill>
              </a:rPr>
              <a:t>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   5.615.228,13zł</a:t>
            </a:r>
            <a:endParaRPr lang="pl-PL" altLang="pl-PL" sz="2800" dirty="0" smtClean="0">
              <a:solidFill>
                <a:schemeClr val="tx1"/>
              </a:solidFill>
            </a:endParaRPr>
          </a:p>
          <a:p>
            <a:pPr marL="338138" indent="-338138" eaLnBrk="1" hangingPunct="1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solidFill>
                  <a:schemeClr val="tx1"/>
                </a:solidFill>
              </a:rPr>
              <a:t>składka zdrowotna dla osób bez świadczeń, finansowana z budżetu Wojewody/ -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1.726.968,79zł</a:t>
            </a:r>
          </a:p>
          <a:p>
            <a:pPr marL="338138" indent="-338138" eaLnBrk="1" hangingPunct="1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solidFill>
                  <a:schemeClr val="tx1"/>
                </a:solidFill>
              </a:rPr>
              <a:t>składka zdrowotna dla osób pobierających świadczenie –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445.626,37zł</a:t>
            </a:r>
          </a:p>
          <a:p>
            <a:pPr marL="338138" indent="-338138" eaLnBrk="1" hangingPunct="1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solidFill>
                  <a:schemeClr val="tx1"/>
                </a:solidFill>
              </a:rPr>
              <a:t>przeciętna liczba bezrobotnych, za które opłacono składkę zdrowotną w miesiącu –   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2564 </a:t>
            </a:r>
            <a:r>
              <a:rPr lang="pl-PL" altLang="pl-PL" sz="2800" dirty="0" smtClean="0">
                <a:solidFill>
                  <a:schemeClr val="tx1"/>
                </a:solidFill>
              </a:rPr>
              <a:t>osoby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124744"/>
            <a:ext cx="8224838" cy="4521200"/>
          </a:xfrm>
        </p:spPr>
        <p:txBody>
          <a:bodyPr/>
          <a:lstStyle/>
          <a:p>
            <a:pPr algn="ctr"/>
            <a:r>
              <a:rPr lang="pl-PL" dirty="0" smtClean="0"/>
              <a:t> 	Powiatowy Urząd Pracy w Kołobrzegu</a:t>
            </a:r>
          </a:p>
          <a:p>
            <a:pPr algn="ctr"/>
            <a:r>
              <a:rPr lang="pl-PL" dirty="0" smtClean="0"/>
              <a:t>organizuje</a:t>
            </a:r>
          </a:p>
          <a:p>
            <a:pPr algn="ctr"/>
            <a:r>
              <a:rPr lang="pl-PL" dirty="0" smtClean="0"/>
              <a:t> </a:t>
            </a:r>
            <a:r>
              <a:rPr lang="pl-PL" sz="4800" u="sng" dirty="0" smtClean="0">
                <a:solidFill>
                  <a:srgbClr val="00B050"/>
                </a:solidFill>
              </a:rPr>
              <a:t>TARGI PRACY</a:t>
            </a:r>
          </a:p>
          <a:p>
            <a:pPr algn="ctr"/>
            <a:r>
              <a:rPr lang="pl-PL" dirty="0">
                <a:solidFill>
                  <a:schemeClr val="accent4"/>
                </a:solidFill>
              </a:rPr>
              <a:t>k</a:t>
            </a:r>
            <a:r>
              <a:rPr lang="pl-PL" dirty="0" smtClean="0">
                <a:solidFill>
                  <a:schemeClr val="accent4"/>
                </a:solidFill>
              </a:rPr>
              <a:t>tóre odbędą się</a:t>
            </a:r>
          </a:p>
          <a:p>
            <a:pPr algn="ctr"/>
            <a:r>
              <a:rPr lang="pl-PL" dirty="0" smtClean="0">
                <a:solidFill>
                  <a:schemeClr val="accent4"/>
                </a:solidFill>
              </a:rPr>
              <a:t>11 marca 2016r. o godz. 9:00</a:t>
            </a:r>
          </a:p>
          <a:p>
            <a:pPr algn="ctr"/>
            <a:r>
              <a:rPr lang="pl-PL" dirty="0">
                <a:solidFill>
                  <a:schemeClr val="accent4"/>
                </a:solidFill>
              </a:rPr>
              <a:t>n</a:t>
            </a:r>
            <a:r>
              <a:rPr lang="pl-PL" dirty="0" smtClean="0">
                <a:solidFill>
                  <a:schemeClr val="accent4"/>
                </a:solidFill>
              </a:rPr>
              <a:t>a Hali Milenium</a:t>
            </a:r>
          </a:p>
          <a:p>
            <a:pPr algn="r"/>
            <a:endParaRPr lang="pl-PL" dirty="0" smtClean="0">
              <a:solidFill>
                <a:schemeClr val="accent4"/>
              </a:solidFill>
            </a:endParaRPr>
          </a:p>
          <a:p>
            <a:pPr algn="ctr"/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932586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800" b="1" smtClean="0"/>
              <a:t>Stopa bezrobocia w 2014r i 2015r.- c.d.</a:t>
            </a:r>
          </a:p>
        </p:txBody>
      </p:sp>
      <p:graphicFrame>
        <p:nvGraphicFramePr>
          <p:cNvPr id="5465" name="Group 345"/>
          <p:cNvGraphicFramePr>
            <a:graphicFrameLocks noGrp="1"/>
          </p:cNvGraphicFramePr>
          <p:nvPr/>
        </p:nvGraphicFramePr>
        <p:xfrm>
          <a:off x="827088" y="908050"/>
          <a:ext cx="7777162" cy="4868624"/>
        </p:xfrm>
        <a:graphic>
          <a:graphicData uri="http://schemas.openxmlformats.org/drawingml/2006/table">
            <a:tbl>
              <a:tblPr/>
              <a:tblGrid>
                <a:gridCol w="1800225"/>
                <a:gridCol w="1689100"/>
                <a:gridCol w="2252662"/>
                <a:gridCol w="2035175"/>
              </a:tblGrid>
              <a:tr h="844550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miesiąc</a:t>
                      </a:r>
                    </a:p>
                  </a:txBody>
                  <a:tcPr marL="90000" marR="90000" marT="13525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Powiat Kołobrzeski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Kraj</a:t>
                      </a:r>
                    </a:p>
                  </a:txBody>
                  <a:tcPr marL="90000" marR="90000" marT="13525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Województwo Zachodnio-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pomorskie</a:t>
                      </a:r>
                    </a:p>
                  </a:txBody>
                  <a:tcPr marL="90000" marR="90000" marT="13525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marzec 2014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13,6 %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(3885 osób)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13,5%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17,9%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marzec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2015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11,7%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(3291 osób)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11,5%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15,7%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kwiecień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2014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12,9%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(3624 osoby)</a:t>
                      </a: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13%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17,1%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138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kwiecień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2015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11,1%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(3076 osób)</a:t>
                      </a: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11,1%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15%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body"/>
          </p:nvPr>
        </p:nvSpPr>
        <p:spPr>
          <a:xfrm>
            <a:off x="755650" y="981075"/>
            <a:ext cx="7858125" cy="2232025"/>
          </a:xfrm>
          <a:extLst/>
        </p:spPr>
        <p:txBody>
          <a:bodyPr anchor="t"/>
          <a:lstStyle/>
          <a:p>
            <a:pPr marL="342900" indent="-338138" eaLnBrk="1" hangingPunct="1">
              <a:lnSpc>
                <a:spcPct val="90000"/>
              </a:lnSpc>
              <a:spcBef>
                <a:spcPts val="9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l-PL" altLang="pl-PL" sz="3600" b="1" i="1" dirty="0"/>
              <a:t>Dziękuję za uwagę</a:t>
            </a:r>
          </a:p>
          <a:p>
            <a:pPr marL="342900" indent="-338138" eaLnBrk="1" hangingPunct="1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l-PL" altLang="pl-PL" sz="2800" b="1" i="1" dirty="0"/>
          </a:p>
          <a:p>
            <a:pPr marL="342900" indent="-338138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l-PL" altLang="pl-PL" sz="3200" b="1" dirty="0" smtClean="0"/>
              <a:t>www.pupkolobrzeg.pl</a:t>
            </a:r>
          </a:p>
          <a:p>
            <a:pPr marL="342900" indent="-338138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l-PL" altLang="pl-PL" sz="3200" b="1" dirty="0" smtClean="0"/>
              <a:t>www.facebook.com/pupkolobrzeg</a:t>
            </a:r>
          </a:p>
          <a:p>
            <a:pPr marL="342900" indent="-338138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l-PL" altLang="pl-PL" sz="3200" b="1" dirty="0"/>
          </a:p>
        </p:txBody>
      </p:sp>
      <p:graphicFrame>
        <p:nvGraphicFramePr>
          <p:cNvPr id="18608" name="Object 176"/>
          <p:cNvGraphicFramePr>
            <a:graphicFrameLocks noChangeAspect="1"/>
          </p:cNvGraphicFramePr>
          <p:nvPr/>
        </p:nvGraphicFramePr>
        <p:xfrm>
          <a:off x="3779838" y="4076700"/>
          <a:ext cx="1728787" cy="115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10" r:id="rId4" imgW="1372361" imgH="914400" progId="Word.Picture.8">
                  <p:embed/>
                </p:oleObj>
              </mc:Choice>
              <mc:Fallback>
                <p:oleObj r:id="rId4" imgW="1372361" imgH="914400" progId="Word.Picture.8">
                  <p:embed/>
                  <p:pic>
                    <p:nvPicPr>
                      <p:cNvPr id="0" name="Picture 1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4076700"/>
                        <a:ext cx="1728787" cy="1150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800" b="1" smtClean="0"/>
              <a:t>Stopa bezrobocia w 2014r i 2015r.- c.d.</a:t>
            </a:r>
          </a:p>
        </p:txBody>
      </p:sp>
      <p:graphicFrame>
        <p:nvGraphicFramePr>
          <p:cNvPr id="5465" name="Group 345"/>
          <p:cNvGraphicFramePr>
            <a:graphicFrameLocks noGrp="1"/>
          </p:cNvGraphicFramePr>
          <p:nvPr/>
        </p:nvGraphicFramePr>
        <p:xfrm>
          <a:off x="827088" y="908050"/>
          <a:ext cx="7777162" cy="4957524"/>
        </p:xfrm>
        <a:graphic>
          <a:graphicData uri="http://schemas.openxmlformats.org/drawingml/2006/table">
            <a:tbl>
              <a:tblPr/>
              <a:tblGrid>
                <a:gridCol w="1800225"/>
                <a:gridCol w="1689100"/>
                <a:gridCol w="2252662"/>
                <a:gridCol w="2035175"/>
              </a:tblGrid>
              <a:tr h="844550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miesiąc</a:t>
                      </a:r>
                    </a:p>
                  </a:txBody>
                  <a:tcPr marL="90000" marR="90000" marT="13525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Powiat Kołobrzeski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Kraj</a:t>
                      </a:r>
                    </a:p>
                  </a:txBody>
                  <a:tcPr marL="90000" marR="90000" marT="13525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Województwo Zachodnio-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pomorskie</a:t>
                      </a:r>
                    </a:p>
                  </a:txBody>
                  <a:tcPr marL="90000" marR="90000" marT="13525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maj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2014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11,6%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(3224 osoby)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12,5%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16,4%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maj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2015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10,1%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(2780 osób)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10,7%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14,3%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czerwiec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2014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10,1%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(2762 osoby)</a:t>
                      </a: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12%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15,7%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138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czerwiec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2015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9%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(2440 osób)</a:t>
                      </a: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10,2%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13,7%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800" b="1" smtClean="0"/>
              <a:t>Stopa bezrobocia w 2014r i 2015r.- c.d.</a:t>
            </a:r>
          </a:p>
        </p:txBody>
      </p:sp>
      <p:graphicFrame>
        <p:nvGraphicFramePr>
          <p:cNvPr id="5465" name="Group 345"/>
          <p:cNvGraphicFramePr>
            <a:graphicFrameLocks noGrp="1"/>
          </p:cNvGraphicFramePr>
          <p:nvPr/>
        </p:nvGraphicFramePr>
        <p:xfrm>
          <a:off x="827088" y="908050"/>
          <a:ext cx="7777162" cy="4957524"/>
        </p:xfrm>
        <a:graphic>
          <a:graphicData uri="http://schemas.openxmlformats.org/drawingml/2006/table">
            <a:tbl>
              <a:tblPr/>
              <a:tblGrid>
                <a:gridCol w="1800225"/>
                <a:gridCol w="1689100"/>
                <a:gridCol w="2252662"/>
                <a:gridCol w="2035175"/>
              </a:tblGrid>
              <a:tr h="844550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miesiąc</a:t>
                      </a:r>
                    </a:p>
                  </a:txBody>
                  <a:tcPr marL="90000" marR="90000" marT="13525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Powiat Kołobrzeski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Kraj</a:t>
                      </a:r>
                    </a:p>
                  </a:txBody>
                  <a:tcPr marL="90000" marR="90000" marT="13525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Województwo Zachodnio-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pomorskie</a:t>
                      </a:r>
                    </a:p>
                  </a:txBody>
                  <a:tcPr marL="90000" marR="90000" marT="13525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lipiec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2014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9,5%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(2577 osób)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11,9%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15,3%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lipiec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2015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8,1%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(2173 osoby)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10,1%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13,2%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sierpień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2014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9,3%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(2515 osób)</a:t>
                      </a: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11,7%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15,2 %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138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sierpień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2015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7,9%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(2116 osób)</a:t>
                      </a: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9,9%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13%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800" b="1" smtClean="0"/>
              <a:t>Stopa bezrobocia w 2014r i 2015r.- c.d.</a:t>
            </a:r>
          </a:p>
        </p:txBody>
      </p:sp>
      <p:graphicFrame>
        <p:nvGraphicFramePr>
          <p:cNvPr id="5465" name="Group 345"/>
          <p:cNvGraphicFramePr>
            <a:graphicFrameLocks noGrp="1"/>
          </p:cNvGraphicFramePr>
          <p:nvPr/>
        </p:nvGraphicFramePr>
        <p:xfrm>
          <a:off x="827088" y="908050"/>
          <a:ext cx="7777162" cy="4760040"/>
        </p:xfrm>
        <a:graphic>
          <a:graphicData uri="http://schemas.openxmlformats.org/drawingml/2006/table">
            <a:tbl>
              <a:tblPr/>
              <a:tblGrid>
                <a:gridCol w="1800225"/>
                <a:gridCol w="1689100"/>
                <a:gridCol w="2252662"/>
                <a:gridCol w="2035175"/>
              </a:tblGrid>
              <a:tr h="844550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miesiąc</a:t>
                      </a:r>
                    </a:p>
                  </a:txBody>
                  <a:tcPr marL="90000" marR="90000" marT="13525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Powiat Kołobrzeski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Kraj</a:t>
                      </a:r>
                    </a:p>
                  </a:txBody>
                  <a:tcPr marL="90000" marR="90000" marT="13525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Województwo Zachodnio-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pomorskie</a:t>
                      </a:r>
                    </a:p>
                  </a:txBody>
                  <a:tcPr marL="90000" marR="90000" marT="13525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wrzesień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2014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10,1 %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(2574 osoby)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11,5%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15,2%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wrzesień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2015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8,7 %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(2173 osoby)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9,7%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12,9 %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październik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2014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10,5 %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(2902 osoby)</a:t>
                      </a: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11,3%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15,1%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138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październik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2015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8,7%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(2255 osób)</a:t>
                      </a:r>
                      <a:r>
                        <a:rPr kumimoji="0" lang="pl-PL" altLang="pl-P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9,6%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12,8%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800" b="1" smtClean="0"/>
              <a:t>Stopa bezrobocia w 2014r i 2015r.- c.d.</a:t>
            </a:r>
          </a:p>
        </p:txBody>
      </p:sp>
      <p:graphicFrame>
        <p:nvGraphicFramePr>
          <p:cNvPr id="5465" name="Group 3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2647460"/>
              </p:ext>
            </p:extLst>
          </p:nvPr>
        </p:nvGraphicFramePr>
        <p:xfrm>
          <a:off x="827088" y="908050"/>
          <a:ext cx="7777162" cy="4760167"/>
        </p:xfrm>
        <a:graphic>
          <a:graphicData uri="http://schemas.openxmlformats.org/drawingml/2006/table">
            <a:tbl>
              <a:tblPr/>
              <a:tblGrid>
                <a:gridCol w="1800225"/>
                <a:gridCol w="1689100"/>
                <a:gridCol w="2252662"/>
                <a:gridCol w="2035175"/>
              </a:tblGrid>
              <a:tr h="844550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miesiąc</a:t>
                      </a:r>
                    </a:p>
                  </a:txBody>
                  <a:tcPr marL="90000" marR="90000" marT="13525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Powiat Kołobrzeski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Kraj</a:t>
                      </a:r>
                    </a:p>
                  </a:txBody>
                  <a:tcPr marL="90000" marR="90000" marT="13525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Województwo Zachodnio-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pomorskie</a:t>
                      </a:r>
                    </a:p>
                  </a:txBody>
                  <a:tcPr marL="90000" marR="90000" marT="13525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listopad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2014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11,00%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(3049 osób)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11,4%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15,2%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listopad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2015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9,3%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(2525 osób)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D2DB9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9,6%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D2DB9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13%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grudzień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2014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11,5%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( 3208 osób)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D2DB9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11,5%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endParaRPr kumimoji="0" lang="pl-PL" altLang="pl-PL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D2DB9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D2DB9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15,6%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endParaRPr kumimoji="0" lang="pl-PL" altLang="pl-PL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2D2DB9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grudzień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2015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(2490 osób)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D2DB9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9,8%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D2DB9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Brak danych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xfrm>
            <a:off x="539750" y="-663575"/>
            <a:ext cx="8158163" cy="1571625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400" b="1" smtClean="0"/>
              <a:t/>
            </a:r>
            <a:br>
              <a:rPr lang="pl-PL" altLang="pl-PL" sz="2400" b="1" smtClean="0"/>
            </a:br>
            <a:r>
              <a:rPr lang="pl-PL" altLang="pl-PL" sz="2400" b="1" smtClean="0"/>
              <a:t/>
            </a:r>
            <a:br>
              <a:rPr lang="pl-PL" altLang="pl-PL" sz="2400" b="1" smtClean="0"/>
            </a:br>
            <a:r>
              <a:rPr lang="pl-PL" altLang="pl-PL" sz="2400" b="1" smtClean="0"/>
              <a:t/>
            </a:r>
            <a:br>
              <a:rPr lang="pl-PL" altLang="pl-PL" sz="2400" b="1" smtClean="0"/>
            </a:br>
            <a:r>
              <a:rPr lang="pl-PL" altLang="pl-PL" sz="2400" b="1" smtClean="0"/>
              <a:t/>
            </a:r>
            <a:br>
              <a:rPr lang="pl-PL" altLang="pl-PL" sz="2400" b="1" smtClean="0"/>
            </a:br>
            <a:r>
              <a:rPr lang="pl-PL" altLang="pl-PL" sz="2800" b="1" smtClean="0"/>
              <a:t>Liczba zarejestrowanych osób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412875"/>
            <a:ext cx="8229600" cy="4525963"/>
          </a:xfrm>
        </p:spPr>
        <p:txBody>
          <a:bodyPr/>
          <a:lstStyle/>
          <a:p>
            <a:pPr marL="338138" indent="-338138"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b="1" u="sng" smtClean="0"/>
              <a:t>na dzień 31.12.2015r</a:t>
            </a:r>
            <a:r>
              <a:rPr lang="pl-PL" altLang="pl-PL" sz="2400" smtClean="0"/>
              <a:t>. zarejestrowanych było </a:t>
            </a:r>
            <a:r>
              <a:rPr lang="pl-PL" altLang="pl-PL" sz="2400" b="1" smtClean="0">
                <a:solidFill>
                  <a:schemeClr val="tx1"/>
                </a:solidFill>
              </a:rPr>
              <a:t>2.490 </a:t>
            </a:r>
            <a:r>
              <a:rPr lang="pl-PL" altLang="pl-PL" sz="2400" smtClean="0">
                <a:solidFill>
                  <a:schemeClr val="tx1"/>
                </a:solidFill>
              </a:rPr>
              <a:t>osób, w tym </a:t>
            </a:r>
            <a:r>
              <a:rPr lang="pl-PL" altLang="pl-PL" sz="2400" b="1" smtClean="0">
                <a:solidFill>
                  <a:schemeClr val="tx1"/>
                </a:solidFill>
              </a:rPr>
              <a:t>1.297</a:t>
            </a:r>
            <a:r>
              <a:rPr lang="pl-PL" altLang="pl-PL" sz="2400" smtClean="0">
                <a:solidFill>
                  <a:schemeClr val="tx1"/>
                </a:solidFill>
              </a:rPr>
              <a:t> kobiet </a:t>
            </a:r>
          </a:p>
          <a:p>
            <a:pPr marL="338138" indent="-338138"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smtClean="0">
                <a:solidFill>
                  <a:schemeClr val="tx1"/>
                </a:solidFill>
              </a:rPr>
              <a:t>    dla porównania: 31.12.2014r. zarejestrowanych było 3208</a:t>
            </a:r>
            <a:r>
              <a:rPr lang="pl-PL" altLang="pl-PL" sz="2400" i="1" smtClean="0">
                <a:solidFill>
                  <a:schemeClr val="tx1"/>
                </a:solidFill>
              </a:rPr>
              <a:t> </a:t>
            </a:r>
            <a:r>
              <a:rPr lang="pl-PL" altLang="pl-PL" sz="2400" smtClean="0">
                <a:solidFill>
                  <a:schemeClr val="tx1"/>
                </a:solidFill>
              </a:rPr>
              <a:t> osób – </a:t>
            </a:r>
            <a:r>
              <a:rPr lang="pl-PL" altLang="pl-PL" sz="2400" b="1" smtClean="0">
                <a:solidFill>
                  <a:schemeClr val="tx1"/>
                </a:solidFill>
              </a:rPr>
              <a:t>nastąpił spadek o</a:t>
            </a:r>
            <a:r>
              <a:rPr lang="pl-PL" altLang="pl-PL" sz="2400" smtClean="0">
                <a:solidFill>
                  <a:schemeClr val="tx1"/>
                </a:solidFill>
              </a:rPr>
              <a:t> </a:t>
            </a:r>
            <a:r>
              <a:rPr lang="pl-PL" altLang="pl-PL" sz="2400" b="1" smtClean="0">
                <a:solidFill>
                  <a:schemeClr val="tx1"/>
                </a:solidFill>
              </a:rPr>
              <a:t>718 osób</a:t>
            </a:r>
            <a:r>
              <a:rPr lang="pl-PL" altLang="pl-PL" sz="2400" smtClean="0">
                <a:solidFill>
                  <a:schemeClr val="tx1"/>
                </a:solidFill>
              </a:rPr>
              <a:t>;</a:t>
            </a:r>
          </a:p>
          <a:p>
            <a:pPr marL="338138" indent="-338138"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pl-PL" altLang="pl-PL" sz="2400" smtClean="0">
              <a:solidFill>
                <a:schemeClr val="tx1"/>
              </a:solidFill>
            </a:endParaRPr>
          </a:p>
          <a:p>
            <a:pPr marL="338138" indent="-338138"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b="1" smtClean="0">
                <a:solidFill>
                  <a:schemeClr val="tx1"/>
                </a:solidFill>
              </a:rPr>
              <a:t>2062 </a:t>
            </a:r>
            <a:r>
              <a:rPr lang="pl-PL" altLang="pl-PL" sz="2400" smtClean="0">
                <a:solidFill>
                  <a:schemeClr val="tx1"/>
                </a:solidFill>
              </a:rPr>
              <a:t>osoby tj. 83% ogółu stanowiły osoby poprzednio pracujące, </a:t>
            </a:r>
            <a:r>
              <a:rPr lang="pl-PL" altLang="pl-PL" sz="2400" b="1" smtClean="0">
                <a:solidFill>
                  <a:schemeClr val="tx1"/>
                </a:solidFill>
              </a:rPr>
              <a:t>126 </a:t>
            </a:r>
            <a:r>
              <a:rPr lang="pl-PL" altLang="pl-PL" sz="2400" smtClean="0">
                <a:solidFill>
                  <a:schemeClr val="tx1"/>
                </a:solidFill>
              </a:rPr>
              <a:t>osób w tej grupie to osoby zwolnione             z przyczyn dotyczących zakładu pracy;</a:t>
            </a:r>
          </a:p>
          <a:p>
            <a:pPr marL="338138" indent="-338138"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pl-PL" altLang="pl-PL" sz="2400" smtClean="0">
              <a:solidFill>
                <a:schemeClr val="tx1"/>
              </a:solidFill>
            </a:endParaRPr>
          </a:p>
          <a:p>
            <a:pPr marL="338138" indent="-338138"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b="1" smtClean="0">
                <a:solidFill>
                  <a:schemeClr val="tx1"/>
                </a:solidFill>
              </a:rPr>
              <a:t>120</a:t>
            </a:r>
            <a:r>
              <a:rPr lang="pl-PL" altLang="pl-PL" sz="2400" smtClean="0">
                <a:solidFill>
                  <a:schemeClr val="tx1"/>
                </a:solidFill>
              </a:rPr>
              <a:t> osób (5% ogółu) stanowiły osoby niepełnosprawne; nastąpił spadek w stosunku do ubiegłego roku o 16 osób;</a:t>
            </a:r>
          </a:p>
          <a:p>
            <a:pPr marL="338138" indent="-338138" eaLnBrk="1" hangingPunct="1">
              <a:lnSpc>
                <a:spcPct val="80000"/>
              </a:lnSpc>
              <a:spcBef>
                <a:spcPts val="600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pl-PL" altLang="pl-PL" sz="24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9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3" y="-242888"/>
            <a:ext cx="8229600" cy="1368426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800" b="1" smtClean="0">
                <a:solidFill>
                  <a:schemeClr val="tx1"/>
                </a:solidFill>
              </a:rPr>
              <a:t>Bezrobotni będący w szczególnej sytuacji na rynku pracy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29600" cy="5543550"/>
          </a:xfrm>
        </p:spPr>
        <p:txBody>
          <a:bodyPr/>
          <a:lstStyle/>
          <a:p>
            <a:pPr marL="338138" indent="-338138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1800" dirty="0"/>
              <a:t>1) </a:t>
            </a:r>
            <a:r>
              <a:rPr lang="pl-PL" altLang="pl-PL" sz="1800" dirty="0" smtClean="0"/>
              <a:t>do 30 roku życia – 640 osób </a:t>
            </a:r>
            <a:r>
              <a:rPr lang="pl-PL" altLang="pl-PL" sz="1800" dirty="0"/>
              <a:t>z ogółu osób bezrobotnych</a:t>
            </a:r>
          </a:p>
          <a:p>
            <a:pPr marL="338138" indent="-338138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1800" dirty="0"/>
              <a:t>2) długotrwale bezrobotni – </a:t>
            </a:r>
            <a:r>
              <a:rPr lang="pl-PL" altLang="pl-PL" sz="1800" dirty="0" smtClean="0"/>
              <a:t>1026 osób</a:t>
            </a:r>
            <a:endParaRPr lang="pl-PL" altLang="pl-PL" sz="1800" dirty="0"/>
          </a:p>
          <a:p>
            <a:pPr marL="338138" indent="-338138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1800" dirty="0"/>
              <a:t>3) powyżej 50 roku życia – </a:t>
            </a:r>
            <a:r>
              <a:rPr lang="pl-PL" altLang="pl-PL" sz="1800" dirty="0" smtClean="0"/>
              <a:t>817 osób</a:t>
            </a:r>
            <a:endParaRPr lang="pl-PL" altLang="pl-PL" sz="1800" dirty="0"/>
          </a:p>
          <a:p>
            <a:pPr marL="338138" indent="-338138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1800" dirty="0"/>
              <a:t>4) </a:t>
            </a:r>
            <a:r>
              <a:rPr lang="pl-PL" altLang="pl-PL" sz="1800" dirty="0" smtClean="0"/>
              <a:t>posiadający co najmniej jedno dziecko do 6 roku życia – 416 osób</a:t>
            </a:r>
            <a:endParaRPr lang="pl-PL" altLang="pl-PL" sz="1800" dirty="0"/>
          </a:p>
          <a:p>
            <a:pPr marL="338138" indent="-338138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1800" dirty="0"/>
              <a:t>5) n</a:t>
            </a:r>
            <a:r>
              <a:rPr lang="pl-PL" altLang="pl-PL" sz="1800" dirty="0" smtClean="0"/>
              <a:t>iepełnosprawni - 120 osób </a:t>
            </a:r>
            <a:endParaRPr lang="pl-PL" altLang="pl-PL" sz="1800" dirty="0"/>
          </a:p>
          <a:p>
            <a:pPr marL="0" indent="0" eaLnBrk="1" hangingPunct="1">
              <a:spcBef>
                <a:spcPts val="6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endParaRPr lang="pl-PL" altLang="pl-PL" sz="1800" dirty="0"/>
          </a:p>
        </p:txBody>
      </p:sp>
      <p:sp>
        <p:nvSpPr>
          <p:cNvPr id="8381" name="Rectangle 3"/>
          <p:cNvSpPr>
            <a:spLocks noChangeArrowheads="1"/>
          </p:cNvSpPr>
          <p:nvPr/>
        </p:nvSpPr>
        <p:spPr bwMode="auto">
          <a:xfrm>
            <a:off x="0" y="2109788"/>
            <a:ext cx="9144000" cy="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/>
          </a:p>
        </p:txBody>
      </p:sp>
      <p:graphicFrame>
        <p:nvGraphicFramePr>
          <p:cNvPr id="8378" name="Object 186"/>
          <p:cNvGraphicFramePr>
            <a:graphicFrameLocks noChangeAspect="1"/>
          </p:cNvGraphicFramePr>
          <p:nvPr/>
        </p:nvGraphicFramePr>
        <p:xfrm>
          <a:off x="812800" y="3111500"/>
          <a:ext cx="5499100" cy="394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80" name="Wykres" r:id="rId4" imgW="4581436" imgH="3295619" progId="MSGraph.Chart.8">
                  <p:embed followColorScheme="full"/>
                </p:oleObj>
              </mc:Choice>
              <mc:Fallback>
                <p:oleObj name="Wykres" r:id="rId4" imgW="4581436" imgH="3295619" progId="MSGraph.Chart.8">
                  <p:embed followColorScheme="full"/>
                  <p:pic>
                    <p:nvPicPr>
                      <p:cNvPr id="0" name="Picture 1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800" y="3111500"/>
                        <a:ext cx="5499100" cy="3949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pl-PL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pl-PL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5461</TotalTime>
  <Words>1420</Words>
  <Application>Microsoft Office PowerPoint</Application>
  <PresentationFormat>Pokaz na ekranie (4:3)</PresentationFormat>
  <Paragraphs>378</Paragraphs>
  <Slides>30</Slides>
  <Notes>15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2</vt:i4>
      </vt:variant>
      <vt:variant>
        <vt:lpstr>Tytuły slajdów</vt:lpstr>
      </vt:variant>
      <vt:variant>
        <vt:i4>30</vt:i4>
      </vt:variant>
    </vt:vector>
  </HeadingPairs>
  <TitlesOfParts>
    <vt:vector size="33" baseType="lpstr">
      <vt:lpstr>Projekt domyślny</vt:lpstr>
      <vt:lpstr>Microsoft Word Picture</vt:lpstr>
      <vt:lpstr>Wykres</vt:lpstr>
      <vt:lpstr>Powiatowy Urząd Pracy  w Kołobrzegu</vt:lpstr>
      <vt:lpstr>Stopa bezrobocia (stosunek osób bezrobotnych do ludności aktywnej zawodowo) na obszarze kraju, terenie Powiatu Kołobrzeskiego oraz Województwa Zachodniopomorskiego  styczeń - grudzień 2015r.</vt:lpstr>
      <vt:lpstr>Stopa bezrobocia w 2014r i 2015r.- c.d.</vt:lpstr>
      <vt:lpstr>Stopa bezrobocia w 2014r i 2015r.- c.d.</vt:lpstr>
      <vt:lpstr>Stopa bezrobocia w 2014r i 2015r.- c.d.</vt:lpstr>
      <vt:lpstr>Stopa bezrobocia w 2014r i 2015r.- c.d.</vt:lpstr>
      <vt:lpstr>Stopa bezrobocia w 2014r i 2015r.- c.d.</vt:lpstr>
      <vt:lpstr>    Liczba zarejestrowanych osób</vt:lpstr>
      <vt:lpstr>Bezrobotni będący w szczególnej sytuacji na rynku pracy</vt:lpstr>
      <vt:lpstr>Ilość osób w podziale na poszczególne profile pomocy</vt:lpstr>
      <vt:lpstr>Program Specjalny</vt:lpstr>
      <vt:lpstr>Program Specjalny</vt:lpstr>
      <vt:lpstr>Program Specjalny</vt:lpstr>
      <vt:lpstr>Program Specjalny</vt:lpstr>
      <vt:lpstr>Współpraca z pracodawcami </vt:lpstr>
      <vt:lpstr>Współpraca z pracodawcami</vt:lpstr>
      <vt:lpstr>Współpraca z pracodawcami - c.d.</vt:lpstr>
      <vt:lpstr>Współpraca z pracodawcami - c.d. </vt:lpstr>
      <vt:lpstr>Współpraca z pracodawcami - c.d.</vt:lpstr>
      <vt:lpstr> Współpraca z pracodawcami - c.d.</vt:lpstr>
      <vt:lpstr>Podjęcia pracy</vt:lpstr>
      <vt:lpstr>Postępowanie administracyjne</vt:lpstr>
      <vt:lpstr>Odwołania wniesione przez osoby bezrobotne</vt:lpstr>
      <vt:lpstr>W ramach poradnictwa zawodowego grupowego Powiatowy Urząd Pracy w Kołobrzegu przeprowadził od stycznia do grudnia 2015r.</vt:lpstr>
      <vt:lpstr>W ramach poradnictwa zawodowego grupowego  Powiatowy Urząd Pracy w Kołobrzegu przeprowadził od stycznia do grudnia 2015r.</vt:lpstr>
      <vt:lpstr>W ramach poradnictwa zawodowego Powiatowy Urząd Pracy w Kołobrzegu przeprowadził</vt:lpstr>
      <vt:lpstr>Środki przeznaczone na aktywizację osób bezrobotnych w 2015r.</vt:lpstr>
      <vt:lpstr>Pozostałe środki wydatkowane przez PUP                w Kołobrzegu w 2015r.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Powiatowy Urząd Pracy  w Kołobrzegu</dc:title>
  <dc:creator>PUP K-G</dc:creator>
  <cp:lastModifiedBy>Dell</cp:lastModifiedBy>
  <cp:revision>411</cp:revision>
  <cp:lastPrinted>2016-01-15T08:16:24Z</cp:lastPrinted>
  <dcterms:created xsi:type="dcterms:W3CDTF">2009-09-25T08:36:06Z</dcterms:created>
  <dcterms:modified xsi:type="dcterms:W3CDTF">2016-01-27T08:17:42Z</dcterms:modified>
</cp:coreProperties>
</file>