
<file path=[Content_Types].xml><?xml version="1.0" encoding="utf-8"?>
<Types xmlns="http://schemas.openxmlformats.org/package/2006/content-types">
  <Default Extension="bin" ContentType="application/vnd.openxmlformats-officedocument.oleObject"/>
  <Default Extension="wmf" ContentType="image/x-wmf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27"/>
  </p:notesMasterIdLst>
  <p:sldIdLst>
    <p:sldId id="256" r:id="rId2"/>
    <p:sldId id="257" r:id="rId3"/>
    <p:sldId id="258" r:id="rId4"/>
    <p:sldId id="301" r:id="rId5"/>
    <p:sldId id="300" r:id="rId6"/>
    <p:sldId id="310" r:id="rId7"/>
    <p:sldId id="309" r:id="rId8"/>
    <p:sldId id="259" r:id="rId9"/>
    <p:sldId id="261" r:id="rId10"/>
    <p:sldId id="293" r:id="rId11"/>
    <p:sldId id="296" r:id="rId12"/>
    <p:sldId id="297" r:id="rId13"/>
    <p:sldId id="311" r:id="rId14"/>
    <p:sldId id="264" r:id="rId15"/>
    <p:sldId id="265" r:id="rId16"/>
    <p:sldId id="294" r:id="rId17"/>
    <p:sldId id="306" r:id="rId18"/>
    <p:sldId id="307" r:id="rId19"/>
    <p:sldId id="266" r:id="rId20"/>
    <p:sldId id="302" r:id="rId21"/>
    <p:sldId id="303" r:id="rId22"/>
    <p:sldId id="304" r:id="rId23"/>
    <p:sldId id="268" r:id="rId24"/>
    <p:sldId id="270" r:id="rId25"/>
    <p:sldId id="271" r:id="rId26"/>
  </p:sldIdLst>
  <p:sldSz cx="9144000" cy="6858000" type="screen4x3"/>
  <p:notesSz cx="6761163" cy="9942513"/>
  <p:defaultTextStyle>
    <a:defPPr>
      <a:defRPr lang="en-GB"/>
    </a:defPPr>
    <a:lvl1pPr algn="l" defTabSz="449263" rtl="0" fontAlgn="base">
      <a:spcBef>
        <a:spcPct val="0"/>
      </a:spcBef>
      <a:spcAft>
        <a:spcPct val="0"/>
      </a:spcAft>
      <a:defRPr sz="2800" kern="1200">
        <a:solidFill>
          <a:schemeClr val="bg1"/>
        </a:solidFill>
        <a:latin typeface="Arial" charset="0"/>
        <a:ea typeface="+mn-ea"/>
        <a:cs typeface="Arial" charset="0"/>
      </a:defRPr>
    </a:lvl1pPr>
    <a:lvl2pPr marL="742950" indent="-285750" algn="l" defTabSz="449263" rtl="0" fontAlgn="base">
      <a:spcBef>
        <a:spcPct val="0"/>
      </a:spcBef>
      <a:spcAft>
        <a:spcPct val="0"/>
      </a:spcAft>
      <a:defRPr sz="2800" kern="1200">
        <a:solidFill>
          <a:schemeClr val="bg1"/>
        </a:solidFill>
        <a:latin typeface="Arial" charset="0"/>
        <a:ea typeface="+mn-ea"/>
        <a:cs typeface="Arial" charset="0"/>
      </a:defRPr>
    </a:lvl2pPr>
    <a:lvl3pPr marL="1143000" indent="-228600" algn="l" defTabSz="449263" rtl="0" fontAlgn="base">
      <a:spcBef>
        <a:spcPct val="0"/>
      </a:spcBef>
      <a:spcAft>
        <a:spcPct val="0"/>
      </a:spcAft>
      <a:defRPr sz="2800" kern="1200">
        <a:solidFill>
          <a:schemeClr val="bg1"/>
        </a:solidFill>
        <a:latin typeface="Arial" charset="0"/>
        <a:ea typeface="+mn-ea"/>
        <a:cs typeface="Arial" charset="0"/>
      </a:defRPr>
    </a:lvl3pPr>
    <a:lvl4pPr marL="1600200" indent="-228600" algn="l" defTabSz="449263" rtl="0" fontAlgn="base">
      <a:spcBef>
        <a:spcPct val="0"/>
      </a:spcBef>
      <a:spcAft>
        <a:spcPct val="0"/>
      </a:spcAft>
      <a:defRPr sz="2800" kern="1200">
        <a:solidFill>
          <a:schemeClr val="bg1"/>
        </a:solidFill>
        <a:latin typeface="Arial" charset="0"/>
        <a:ea typeface="+mn-ea"/>
        <a:cs typeface="Arial" charset="0"/>
      </a:defRPr>
    </a:lvl4pPr>
    <a:lvl5pPr marL="2057400" indent="-228600" algn="l" defTabSz="449263" rtl="0" fontAlgn="base">
      <a:spcBef>
        <a:spcPct val="0"/>
      </a:spcBef>
      <a:spcAft>
        <a:spcPct val="0"/>
      </a:spcAft>
      <a:defRPr sz="2800" kern="1200">
        <a:solidFill>
          <a:schemeClr val="bg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2800" kern="1200">
        <a:solidFill>
          <a:schemeClr val="bg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sz="2800" kern="1200">
        <a:solidFill>
          <a:schemeClr val="bg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sz="2800" kern="1200">
        <a:solidFill>
          <a:schemeClr val="bg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sz="2800" kern="1200">
        <a:solidFill>
          <a:schemeClr val="bg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1236" y="-72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919"/>
        <p:guide pos="2205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AutoShape 1"/>
          <p:cNvSpPr>
            <a:spLocks noChangeArrowheads="1"/>
          </p:cNvSpPr>
          <p:nvPr/>
        </p:nvSpPr>
        <p:spPr bwMode="auto">
          <a:xfrm>
            <a:off x="0" y="0"/>
            <a:ext cx="6761163" cy="9942513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ffectLst/>
          <a:extLst/>
        </p:spPr>
        <p:txBody>
          <a:bodyPr wrap="none" lIns="92930" tIns="46465" rIns="92930" bIns="46465" anchor="ctr"/>
          <a:lstStyle/>
          <a:p>
            <a:pPr algn="ctr" eaLnBrk="0" hangingPunct="0">
              <a:buClr>
                <a:srgbClr val="000000"/>
              </a:buClr>
              <a:buSzPct val="100000"/>
              <a:buFont typeface="Times New Roman" pitchFamily="18" charset="0"/>
              <a:buNone/>
              <a:defRPr/>
            </a:pPr>
            <a:endParaRPr lang="pl-PL">
              <a:cs typeface="+mn-cs"/>
            </a:endParaRPr>
          </a:p>
        </p:txBody>
      </p:sp>
      <p:sp>
        <p:nvSpPr>
          <p:cNvPr id="2050" name="AutoShape 2"/>
          <p:cNvSpPr>
            <a:spLocks noChangeArrowheads="1"/>
          </p:cNvSpPr>
          <p:nvPr/>
        </p:nvSpPr>
        <p:spPr bwMode="auto">
          <a:xfrm>
            <a:off x="0" y="0"/>
            <a:ext cx="6761163" cy="9942513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ffectLst/>
          <a:extLst/>
        </p:spPr>
        <p:txBody>
          <a:bodyPr wrap="none" lIns="92930" tIns="46465" rIns="92930" bIns="46465" anchor="ctr"/>
          <a:lstStyle/>
          <a:p>
            <a:pPr algn="ctr" eaLnBrk="0" hangingPunct="0">
              <a:buClr>
                <a:srgbClr val="000000"/>
              </a:buClr>
              <a:buSzPct val="100000"/>
              <a:buFont typeface="Times New Roman" pitchFamily="18" charset="0"/>
              <a:buNone/>
              <a:defRPr/>
            </a:pPr>
            <a:endParaRPr lang="pl-PL">
              <a:cs typeface="+mn-cs"/>
            </a:endParaRPr>
          </a:p>
        </p:txBody>
      </p:sp>
      <p:sp>
        <p:nvSpPr>
          <p:cNvPr id="2051" name="AutoShape 3"/>
          <p:cNvSpPr>
            <a:spLocks noChangeArrowheads="1"/>
          </p:cNvSpPr>
          <p:nvPr/>
        </p:nvSpPr>
        <p:spPr bwMode="auto">
          <a:xfrm>
            <a:off x="0" y="0"/>
            <a:ext cx="6761163" cy="9942513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ffectLst/>
          <a:extLst/>
        </p:spPr>
        <p:txBody>
          <a:bodyPr wrap="none" lIns="92930" tIns="46465" rIns="92930" bIns="46465" anchor="ctr"/>
          <a:lstStyle/>
          <a:p>
            <a:pPr algn="ctr" eaLnBrk="0" hangingPunct="0">
              <a:buClr>
                <a:srgbClr val="000000"/>
              </a:buClr>
              <a:buSzPct val="100000"/>
              <a:buFont typeface="Times New Roman" pitchFamily="18" charset="0"/>
              <a:buNone/>
              <a:defRPr/>
            </a:pPr>
            <a:endParaRPr lang="pl-PL">
              <a:cs typeface="+mn-cs"/>
            </a:endParaRPr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hdr"/>
          </p:nvPr>
        </p:nvSpPr>
        <p:spPr bwMode="auto">
          <a:xfrm>
            <a:off x="0" y="0"/>
            <a:ext cx="2924175" cy="49212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67" tIns="47563" rIns="91467" bIns="47563" numCol="1" anchor="t" anchorCtr="0" compatLnSpc="1">
            <a:prstTxWarp prst="textNoShape">
              <a:avLst/>
            </a:prstTxWarp>
          </a:bodyPr>
          <a:lstStyle>
            <a:lvl1pPr algn="l" eaLnBrk="0" hangingPunct="0">
              <a:buClrTx/>
              <a:buSzPct val="100000"/>
              <a:buFontTx/>
              <a:buNone/>
              <a:tabLst>
                <a:tab pos="0" algn="l"/>
                <a:tab pos="454972" algn="l"/>
                <a:tab pos="911558" algn="l"/>
                <a:tab pos="1368143" algn="l"/>
                <a:tab pos="1824729" algn="l"/>
                <a:tab pos="2281314" algn="l"/>
                <a:tab pos="2737900" algn="l"/>
                <a:tab pos="3194485" algn="l"/>
                <a:tab pos="3651071" algn="l"/>
                <a:tab pos="4107656" algn="l"/>
                <a:tab pos="4564242" algn="l"/>
                <a:tab pos="5020827" algn="l"/>
                <a:tab pos="5477413" algn="l"/>
                <a:tab pos="5933998" algn="l"/>
                <a:tab pos="6390584" algn="l"/>
                <a:tab pos="6847169" algn="l"/>
                <a:tab pos="7303755" algn="l"/>
                <a:tab pos="7760340" algn="l"/>
                <a:tab pos="8216926" algn="l"/>
                <a:tab pos="8673511" algn="l"/>
                <a:tab pos="9130097" algn="l"/>
              </a:tabLst>
              <a:defRPr sz="1200">
                <a:solidFill>
                  <a:srgbClr val="000000"/>
                </a:solidFill>
                <a:cs typeface="+mn-cs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dt"/>
          </p:nvPr>
        </p:nvSpPr>
        <p:spPr bwMode="auto">
          <a:xfrm>
            <a:off x="3829050" y="0"/>
            <a:ext cx="2924175" cy="49212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67" tIns="47563" rIns="91467" bIns="47563" numCol="1" anchor="t" anchorCtr="0" compatLnSpc="1">
            <a:prstTxWarp prst="textNoShape">
              <a:avLst/>
            </a:prstTxWarp>
          </a:bodyPr>
          <a:lstStyle>
            <a:lvl1pPr algn="r" eaLnBrk="0" hangingPunct="0">
              <a:buClrTx/>
              <a:buSzPct val="100000"/>
              <a:buFontTx/>
              <a:buNone/>
              <a:tabLst>
                <a:tab pos="0" algn="l"/>
                <a:tab pos="454972" algn="l"/>
                <a:tab pos="911558" algn="l"/>
                <a:tab pos="1368143" algn="l"/>
                <a:tab pos="1824729" algn="l"/>
                <a:tab pos="2281314" algn="l"/>
                <a:tab pos="2737900" algn="l"/>
                <a:tab pos="3194485" algn="l"/>
                <a:tab pos="3651071" algn="l"/>
                <a:tab pos="4107656" algn="l"/>
                <a:tab pos="4564242" algn="l"/>
                <a:tab pos="5020827" algn="l"/>
                <a:tab pos="5477413" algn="l"/>
                <a:tab pos="5933998" algn="l"/>
                <a:tab pos="6390584" algn="l"/>
                <a:tab pos="6847169" algn="l"/>
                <a:tab pos="7303755" algn="l"/>
                <a:tab pos="7760340" algn="l"/>
                <a:tab pos="8216926" algn="l"/>
                <a:tab pos="8673511" algn="l"/>
                <a:tab pos="9130097" algn="l"/>
              </a:tabLst>
              <a:defRPr sz="1200">
                <a:solidFill>
                  <a:srgbClr val="000000"/>
                </a:solidFill>
                <a:cs typeface="+mn-cs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16391" name="Rectangle 6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895350" y="746125"/>
            <a:ext cx="4964113" cy="3722688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55" name="Rectangle 7"/>
          <p:cNvSpPr>
            <a:spLocks noGrp="1" noChangeArrowheads="1"/>
          </p:cNvSpPr>
          <p:nvPr>
            <p:ph type="body"/>
          </p:nvPr>
        </p:nvSpPr>
        <p:spPr bwMode="auto">
          <a:xfrm>
            <a:off x="676275" y="4722813"/>
            <a:ext cx="5402263" cy="44704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67" tIns="47563" rIns="91467" bIns="47563" numCol="1" anchor="t" anchorCtr="0" compatLnSpc="1">
            <a:prstTxWarp prst="textNoShape">
              <a:avLst/>
            </a:prstTxWarp>
          </a:bodyPr>
          <a:lstStyle/>
          <a:p>
            <a:pPr lvl="0"/>
            <a:endParaRPr lang="pl-PL" altLang="pl-PL" noProof="0" smtClean="0"/>
          </a:p>
        </p:txBody>
      </p:sp>
      <p:sp>
        <p:nvSpPr>
          <p:cNvPr id="2056" name="Rectangle 8"/>
          <p:cNvSpPr>
            <a:spLocks noGrp="1" noChangeArrowheads="1"/>
          </p:cNvSpPr>
          <p:nvPr>
            <p:ph type="ftr"/>
          </p:nvPr>
        </p:nvSpPr>
        <p:spPr bwMode="auto">
          <a:xfrm>
            <a:off x="0" y="9444038"/>
            <a:ext cx="2924175" cy="49212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67" tIns="47563" rIns="91467" bIns="47563" numCol="1" anchor="b" anchorCtr="0" compatLnSpc="1">
            <a:prstTxWarp prst="textNoShape">
              <a:avLst/>
            </a:prstTxWarp>
          </a:bodyPr>
          <a:lstStyle>
            <a:lvl1pPr algn="l" eaLnBrk="0" hangingPunct="0">
              <a:buClrTx/>
              <a:buSzPct val="100000"/>
              <a:buFontTx/>
              <a:buNone/>
              <a:tabLst>
                <a:tab pos="0" algn="l"/>
                <a:tab pos="454972" algn="l"/>
                <a:tab pos="911558" algn="l"/>
                <a:tab pos="1368143" algn="l"/>
                <a:tab pos="1824729" algn="l"/>
                <a:tab pos="2281314" algn="l"/>
                <a:tab pos="2737900" algn="l"/>
                <a:tab pos="3194485" algn="l"/>
                <a:tab pos="3651071" algn="l"/>
                <a:tab pos="4107656" algn="l"/>
                <a:tab pos="4564242" algn="l"/>
                <a:tab pos="5020827" algn="l"/>
                <a:tab pos="5477413" algn="l"/>
                <a:tab pos="5933998" algn="l"/>
                <a:tab pos="6390584" algn="l"/>
                <a:tab pos="6847169" algn="l"/>
                <a:tab pos="7303755" algn="l"/>
                <a:tab pos="7760340" algn="l"/>
                <a:tab pos="8216926" algn="l"/>
                <a:tab pos="8673511" algn="l"/>
                <a:tab pos="9130097" algn="l"/>
              </a:tabLst>
              <a:defRPr sz="1200">
                <a:solidFill>
                  <a:srgbClr val="000000"/>
                </a:solidFill>
                <a:cs typeface="+mn-cs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2057" name="Rectangle 9"/>
          <p:cNvSpPr>
            <a:spLocks noGrp="1" noChangeArrowheads="1"/>
          </p:cNvSpPr>
          <p:nvPr>
            <p:ph type="sldNum"/>
          </p:nvPr>
        </p:nvSpPr>
        <p:spPr bwMode="auto">
          <a:xfrm>
            <a:off x="3829050" y="9444038"/>
            <a:ext cx="2924175" cy="49212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67" tIns="47563" rIns="91467" bIns="47563" numCol="1" anchor="b" anchorCtr="0" compatLnSpc="1">
            <a:prstTxWarp prst="textNoShape">
              <a:avLst/>
            </a:prstTxWarp>
          </a:bodyPr>
          <a:lstStyle>
            <a:lvl1pPr algn="r" eaLnBrk="0" hangingPunct="0">
              <a:buClrTx/>
              <a:buSzPct val="100000"/>
              <a:buFontTx/>
              <a:buNone/>
              <a:tabLst>
                <a:tab pos="0" algn="l"/>
                <a:tab pos="454972" algn="l"/>
                <a:tab pos="911558" algn="l"/>
                <a:tab pos="1368143" algn="l"/>
                <a:tab pos="1824729" algn="l"/>
                <a:tab pos="2281314" algn="l"/>
                <a:tab pos="2737900" algn="l"/>
                <a:tab pos="3194485" algn="l"/>
                <a:tab pos="3651071" algn="l"/>
                <a:tab pos="4107656" algn="l"/>
                <a:tab pos="4564242" algn="l"/>
                <a:tab pos="5020827" algn="l"/>
                <a:tab pos="5477413" algn="l"/>
                <a:tab pos="5933998" algn="l"/>
                <a:tab pos="6390584" algn="l"/>
                <a:tab pos="6847169" algn="l"/>
                <a:tab pos="7303755" algn="l"/>
                <a:tab pos="7760340" algn="l"/>
                <a:tab pos="8216926" algn="l"/>
                <a:tab pos="8673511" algn="l"/>
                <a:tab pos="9130097" algn="l"/>
              </a:tabLst>
              <a:defRPr sz="1200">
                <a:solidFill>
                  <a:srgbClr val="000000"/>
                </a:solidFill>
                <a:cs typeface="+mn-cs"/>
              </a:defRPr>
            </a:lvl1pPr>
          </a:lstStyle>
          <a:p>
            <a:pPr>
              <a:defRPr/>
            </a:pPr>
            <a:fld id="{BA5AACD6-38A2-4F2A-B135-57036FEACA2F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37728981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9"/>
          <p:cNvSpPr>
            <a:spLocks noGrp="1" noChangeArrowheads="1"/>
          </p:cNvSpPr>
          <p:nvPr>
            <p:ph type="sldNum" sz="quarter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pPr>
              <a:tabLst>
                <a:tab pos="0" algn="l"/>
                <a:tab pos="454025" algn="l"/>
                <a:tab pos="911225" algn="l"/>
                <a:tab pos="1366838" algn="l"/>
                <a:tab pos="1824038" algn="l"/>
                <a:tab pos="2281238" algn="l"/>
                <a:tab pos="2736850" algn="l"/>
                <a:tab pos="3194050" algn="l"/>
                <a:tab pos="3649663" algn="l"/>
                <a:tab pos="4106863" algn="l"/>
                <a:tab pos="4564063" algn="l"/>
                <a:tab pos="5019675" algn="l"/>
                <a:tab pos="5476875" algn="l"/>
                <a:tab pos="5932488" algn="l"/>
                <a:tab pos="6389688" algn="l"/>
                <a:tab pos="6846888" algn="l"/>
                <a:tab pos="7302500" algn="l"/>
                <a:tab pos="7759700" algn="l"/>
                <a:tab pos="8216900" algn="l"/>
                <a:tab pos="8672513" algn="l"/>
                <a:tab pos="9129713" algn="l"/>
              </a:tabLst>
            </a:pPr>
            <a:fld id="{93227E57-CFA6-4544-8D75-2E496BE03744}" type="slidenum">
              <a:rPr lang="pl-PL" altLang="pl-PL" smtClean="0">
                <a:cs typeface="Arial" charset="0"/>
              </a:rPr>
              <a:pPr>
                <a:tabLst>
                  <a:tab pos="0" algn="l"/>
                  <a:tab pos="454025" algn="l"/>
                  <a:tab pos="911225" algn="l"/>
                  <a:tab pos="1366838" algn="l"/>
                  <a:tab pos="1824038" algn="l"/>
                  <a:tab pos="2281238" algn="l"/>
                  <a:tab pos="2736850" algn="l"/>
                  <a:tab pos="3194050" algn="l"/>
                  <a:tab pos="3649663" algn="l"/>
                  <a:tab pos="4106863" algn="l"/>
                  <a:tab pos="4564063" algn="l"/>
                  <a:tab pos="5019675" algn="l"/>
                  <a:tab pos="5476875" algn="l"/>
                  <a:tab pos="5932488" algn="l"/>
                  <a:tab pos="6389688" algn="l"/>
                  <a:tab pos="6846888" algn="l"/>
                  <a:tab pos="7302500" algn="l"/>
                  <a:tab pos="7759700" algn="l"/>
                  <a:tab pos="8216900" algn="l"/>
                  <a:tab pos="8672513" algn="l"/>
                  <a:tab pos="9129713" algn="l"/>
                </a:tabLst>
              </a:pPr>
              <a:t>1</a:t>
            </a:fld>
            <a:endParaRPr lang="pl-PL" altLang="pl-PL" smtClean="0">
              <a:cs typeface="Arial" charset="0"/>
            </a:endParaRPr>
          </a:p>
        </p:txBody>
      </p:sp>
      <p:sp>
        <p:nvSpPr>
          <p:cNvPr id="19459" name="Rectangle 1"/>
          <p:cNvSpPr>
            <a:spLocks noGrp="1" noRot="1" noChangeAspect="1" noChangeArrowheads="1"/>
          </p:cNvSpPr>
          <p:nvPr>
            <p:ph type="sldImg"/>
          </p:nvPr>
        </p:nvSpPr>
        <p:spPr>
          <a:xfrm>
            <a:off x="895350" y="746125"/>
            <a:ext cx="4968875" cy="3727450"/>
          </a:xfrm>
          <a:ln/>
        </p:spPr>
      </p:sp>
      <p:sp>
        <p:nvSpPr>
          <p:cNvPr id="1946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76275" y="4722813"/>
            <a:ext cx="5403850" cy="4473575"/>
          </a:xfrm>
          <a:noFill/>
        </p:spPr>
        <p:txBody>
          <a:bodyPr wrap="none" anchor="ctr"/>
          <a:lstStyle/>
          <a:p>
            <a:endParaRPr lang="pl-PL" altLang="pl-PL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9"/>
          <p:cNvSpPr>
            <a:spLocks noGrp="1" noChangeArrowheads="1"/>
          </p:cNvSpPr>
          <p:nvPr>
            <p:ph type="sldNum" sz="quarter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pPr>
              <a:tabLst>
                <a:tab pos="0" algn="l"/>
                <a:tab pos="454025" algn="l"/>
                <a:tab pos="911225" algn="l"/>
                <a:tab pos="1366838" algn="l"/>
                <a:tab pos="1824038" algn="l"/>
                <a:tab pos="2281238" algn="l"/>
                <a:tab pos="2736850" algn="l"/>
                <a:tab pos="3194050" algn="l"/>
                <a:tab pos="3649663" algn="l"/>
                <a:tab pos="4106863" algn="l"/>
                <a:tab pos="4564063" algn="l"/>
                <a:tab pos="5019675" algn="l"/>
                <a:tab pos="5476875" algn="l"/>
                <a:tab pos="5932488" algn="l"/>
                <a:tab pos="6389688" algn="l"/>
                <a:tab pos="6846888" algn="l"/>
                <a:tab pos="7302500" algn="l"/>
                <a:tab pos="7759700" algn="l"/>
                <a:tab pos="8216900" algn="l"/>
                <a:tab pos="8672513" algn="l"/>
                <a:tab pos="9129713" algn="l"/>
              </a:tabLst>
            </a:pPr>
            <a:fld id="{33A8FC94-660B-40CE-A61D-A8B5196C451F}" type="slidenum">
              <a:rPr lang="pl-PL" altLang="pl-PL" smtClean="0">
                <a:cs typeface="Arial" charset="0"/>
              </a:rPr>
              <a:pPr>
                <a:tabLst>
                  <a:tab pos="0" algn="l"/>
                  <a:tab pos="454025" algn="l"/>
                  <a:tab pos="911225" algn="l"/>
                  <a:tab pos="1366838" algn="l"/>
                  <a:tab pos="1824038" algn="l"/>
                  <a:tab pos="2281238" algn="l"/>
                  <a:tab pos="2736850" algn="l"/>
                  <a:tab pos="3194050" algn="l"/>
                  <a:tab pos="3649663" algn="l"/>
                  <a:tab pos="4106863" algn="l"/>
                  <a:tab pos="4564063" algn="l"/>
                  <a:tab pos="5019675" algn="l"/>
                  <a:tab pos="5476875" algn="l"/>
                  <a:tab pos="5932488" algn="l"/>
                  <a:tab pos="6389688" algn="l"/>
                  <a:tab pos="6846888" algn="l"/>
                  <a:tab pos="7302500" algn="l"/>
                  <a:tab pos="7759700" algn="l"/>
                  <a:tab pos="8216900" algn="l"/>
                  <a:tab pos="8672513" algn="l"/>
                  <a:tab pos="9129713" algn="l"/>
                </a:tabLst>
              </a:pPr>
              <a:t>14</a:t>
            </a:fld>
            <a:endParaRPr lang="pl-PL" altLang="pl-PL" smtClean="0">
              <a:cs typeface="Arial" charset="0"/>
            </a:endParaRPr>
          </a:p>
        </p:txBody>
      </p:sp>
      <p:sp>
        <p:nvSpPr>
          <p:cNvPr id="36867" name="Rectangle 1"/>
          <p:cNvSpPr>
            <a:spLocks noGrp="1" noRot="1" noChangeAspect="1" noChangeArrowheads="1"/>
          </p:cNvSpPr>
          <p:nvPr>
            <p:ph type="sldImg"/>
          </p:nvPr>
        </p:nvSpPr>
        <p:spPr>
          <a:xfrm>
            <a:off x="895350" y="746125"/>
            <a:ext cx="4968875" cy="3727450"/>
          </a:xfrm>
          <a:ln/>
        </p:spPr>
      </p:sp>
      <p:sp>
        <p:nvSpPr>
          <p:cNvPr id="3686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76275" y="4722813"/>
            <a:ext cx="5403850" cy="4473575"/>
          </a:xfrm>
          <a:noFill/>
        </p:spPr>
        <p:txBody>
          <a:bodyPr wrap="none" anchor="ctr"/>
          <a:lstStyle/>
          <a:p>
            <a:endParaRPr lang="pl-PL" altLang="pl-PL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9"/>
          <p:cNvSpPr>
            <a:spLocks noGrp="1" noChangeArrowheads="1"/>
          </p:cNvSpPr>
          <p:nvPr>
            <p:ph type="sldNum" sz="quarter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pPr>
              <a:tabLst>
                <a:tab pos="0" algn="l"/>
                <a:tab pos="454025" algn="l"/>
                <a:tab pos="911225" algn="l"/>
                <a:tab pos="1366838" algn="l"/>
                <a:tab pos="1824038" algn="l"/>
                <a:tab pos="2281238" algn="l"/>
                <a:tab pos="2736850" algn="l"/>
                <a:tab pos="3194050" algn="l"/>
                <a:tab pos="3649663" algn="l"/>
                <a:tab pos="4106863" algn="l"/>
                <a:tab pos="4564063" algn="l"/>
                <a:tab pos="5019675" algn="l"/>
                <a:tab pos="5476875" algn="l"/>
                <a:tab pos="5932488" algn="l"/>
                <a:tab pos="6389688" algn="l"/>
                <a:tab pos="6846888" algn="l"/>
                <a:tab pos="7302500" algn="l"/>
                <a:tab pos="7759700" algn="l"/>
                <a:tab pos="8216900" algn="l"/>
                <a:tab pos="8672513" algn="l"/>
                <a:tab pos="9129713" algn="l"/>
              </a:tabLst>
            </a:pPr>
            <a:fld id="{F5545D87-7459-4106-8F72-52596B23BE47}" type="slidenum">
              <a:rPr lang="pl-PL" altLang="pl-PL" smtClean="0">
                <a:cs typeface="Arial" charset="0"/>
              </a:rPr>
              <a:pPr>
                <a:tabLst>
                  <a:tab pos="0" algn="l"/>
                  <a:tab pos="454025" algn="l"/>
                  <a:tab pos="911225" algn="l"/>
                  <a:tab pos="1366838" algn="l"/>
                  <a:tab pos="1824038" algn="l"/>
                  <a:tab pos="2281238" algn="l"/>
                  <a:tab pos="2736850" algn="l"/>
                  <a:tab pos="3194050" algn="l"/>
                  <a:tab pos="3649663" algn="l"/>
                  <a:tab pos="4106863" algn="l"/>
                  <a:tab pos="4564063" algn="l"/>
                  <a:tab pos="5019675" algn="l"/>
                  <a:tab pos="5476875" algn="l"/>
                  <a:tab pos="5932488" algn="l"/>
                  <a:tab pos="6389688" algn="l"/>
                  <a:tab pos="6846888" algn="l"/>
                  <a:tab pos="7302500" algn="l"/>
                  <a:tab pos="7759700" algn="l"/>
                  <a:tab pos="8216900" algn="l"/>
                  <a:tab pos="8672513" algn="l"/>
                  <a:tab pos="9129713" algn="l"/>
                </a:tabLst>
              </a:pPr>
              <a:t>15</a:t>
            </a:fld>
            <a:endParaRPr lang="pl-PL" altLang="pl-PL" smtClean="0">
              <a:cs typeface="Arial" charset="0"/>
            </a:endParaRPr>
          </a:p>
        </p:txBody>
      </p:sp>
      <p:sp>
        <p:nvSpPr>
          <p:cNvPr id="38915" name="Rectangle 1"/>
          <p:cNvSpPr>
            <a:spLocks noGrp="1" noRot="1" noChangeAspect="1" noChangeArrowheads="1"/>
          </p:cNvSpPr>
          <p:nvPr>
            <p:ph type="sldImg"/>
          </p:nvPr>
        </p:nvSpPr>
        <p:spPr>
          <a:xfrm>
            <a:off x="895350" y="746125"/>
            <a:ext cx="4968875" cy="3727450"/>
          </a:xfrm>
          <a:ln/>
        </p:spPr>
      </p:sp>
      <p:sp>
        <p:nvSpPr>
          <p:cNvPr id="3891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76275" y="4722813"/>
            <a:ext cx="5403850" cy="4473575"/>
          </a:xfrm>
          <a:noFill/>
        </p:spPr>
        <p:txBody>
          <a:bodyPr wrap="none" anchor="ctr"/>
          <a:lstStyle/>
          <a:p>
            <a:endParaRPr lang="pl-PL" altLang="pl-PL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9"/>
          <p:cNvSpPr>
            <a:spLocks noGrp="1" noChangeArrowheads="1"/>
          </p:cNvSpPr>
          <p:nvPr>
            <p:ph type="sldNum" sz="quarter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pPr>
              <a:tabLst>
                <a:tab pos="0" algn="l"/>
                <a:tab pos="454025" algn="l"/>
                <a:tab pos="911225" algn="l"/>
                <a:tab pos="1366838" algn="l"/>
                <a:tab pos="1824038" algn="l"/>
                <a:tab pos="2281238" algn="l"/>
                <a:tab pos="2736850" algn="l"/>
                <a:tab pos="3194050" algn="l"/>
                <a:tab pos="3649663" algn="l"/>
                <a:tab pos="4106863" algn="l"/>
                <a:tab pos="4564063" algn="l"/>
                <a:tab pos="5019675" algn="l"/>
                <a:tab pos="5476875" algn="l"/>
                <a:tab pos="5932488" algn="l"/>
                <a:tab pos="6389688" algn="l"/>
                <a:tab pos="6846888" algn="l"/>
                <a:tab pos="7302500" algn="l"/>
                <a:tab pos="7759700" algn="l"/>
                <a:tab pos="8216900" algn="l"/>
                <a:tab pos="8672513" algn="l"/>
                <a:tab pos="9129713" algn="l"/>
              </a:tabLst>
            </a:pPr>
            <a:fld id="{F4D8287E-9A6D-4BB6-9B16-AD65ECEB284D}" type="slidenum">
              <a:rPr lang="pl-PL" altLang="pl-PL" smtClean="0">
                <a:cs typeface="Arial" charset="0"/>
              </a:rPr>
              <a:pPr>
                <a:tabLst>
                  <a:tab pos="0" algn="l"/>
                  <a:tab pos="454025" algn="l"/>
                  <a:tab pos="911225" algn="l"/>
                  <a:tab pos="1366838" algn="l"/>
                  <a:tab pos="1824038" algn="l"/>
                  <a:tab pos="2281238" algn="l"/>
                  <a:tab pos="2736850" algn="l"/>
                  <a:tab pos="3194050" algn="l"/>
                  <a:tab pos="3649663" algn="l"/>
                  <a:tab pos="4106863" algn="l"/>
                  <a:tab pos="4564063" algn="l"/>
                  <a:tab pos="5019675" algn="l"/>
                  <a:tab pos="5476875" algn="l"/>
                  <a:tab pos="5932488" algn="l"/>
                  <a:tab pos="6389688" algn="l"/>
                  <a:tab pos="6846888" algn="l"/>
                  <a:tab pos="7302500" algn="l"/>
                  <a:tab pos="7759700" algn="l"/>
                  <a:tab pos="8216900" algn="l"/>
                  <a:tab pos="8672513" algn="l"/>
                  <a:tab pos="9129713" algn="l"/>
                </a:tabLst>
              </a:pPr>
              <a:t>19</a:t>
            </a:fld>
            <a:endParaRPr lang="pl-PL" altLang="pl-PL" smtClean="0">
              <a:cs typeface="Arial" charset="0"/>
            </a:endParaRPr>
          </a:p>
        </p:txBody>
      </p:sp>
      <p:sp>
        <p:nvSpPr>
          <p:cNvPr id="43011" name="Rectangle 1"/>
          <p:cNvSpPr>
            <a:spLocks noGrp="1" noRot="1" noChangeAspect="1" noChangeArrowheads="1"/>
          </p:cNvSpPr>
          <p:nvPr>
            <p:ph type="sldImg"/>
          </p:nvPr>
        </p:nvSpPr>
        <p:spPr>
          <a:xfrm>
            <a:off x="895350" y="746125"/>
            <a:ext cx="4968875" cy="3727450"/>
          </a:xfrm>
          <a:ln/>
        </p:spPr>
      </p:sp>
      <p:sp>
        <p:nvSpPr>
          <p:cNvPr id="4301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76275" y="4722813"/>
            <a:ext cx="5403850" cy="4473575"/>
          </a:xfrm>
          <a:noFill/>
        </p:spPr>
        <p:txBody>
          <a:bodyPr wrap="none" anchor="ctr"/>
          <a:lstStyle/>
          <a:p>
            <a:endParaRPr lang="pl-PL" altLang="pl-PL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9"/>
          <p:cNvSpPr>
            <a:spLocks noGrp="1" noChangeArrowheads="1"/>
          </p:cNvSpPr>
          <p:nvPr>
            <p:ph type="sldNum" sz="quarter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pPr>
              <a:tabLst>
                <a:tab pos="0" algn="l"/>
                <a:tab pos="454025" algn="l"/>
                <a:tab pos="911225" algn="l"/>
                <a:tab pos="1366838" algn="l"/>
                <a:tab pos="1824038" algn="l"/>
                <a:tab pos="2281238" algn="l"/>
                <a:tab pos="2736850" algn="l"/>
                <a:tab pos="3194050" algn="l"/>
                <a:tab pos="3649663" algn="l"/>
                <a:tab pos="4106863" algn="l"/>
                <a:tab pos="4564063" algn="l"/>
                <a:tab pos="5019675" algn="l"/>
                <a:tab pos="5476875" algn="l"/>
                <a:tab pos="5932488" algn="l"/>
                <a:tab pos="6389688" algn="l"/>
                <a:tab pos="6846888" algn="l"/>
                <a:tab pos="7302500" algn="l"/>
                <a:tab pos="7759700" algn="l"/>
                <a:tab pos="8216900" algn="l"/>
                <a:tab pos="8672513" algn="l"/>
                <a:tab pos="9129713" algn="l"/>
              </a:tabLst>
            </a:pPr>
            <a:fld id="{21D79F8C-CA02-49EB-A048-DF3F2A545070}" type="slidenum">
              <a:rPr lang="pl-PL" altLang="pl-PL" smtClean="0">
                <a:cs typeface="Arial" charset="0"/>
              </a:rPr>
              <a:pPr>
                <a:tabLst>
                  <a:tab pos="0" algn="l"/>
                  <a:tab pos="454025" algn="l"/>
                  <a:tab pos="911225" algn="l"/>
                  <a:tab pos="1366838" algn="l"/>
                  <a:tab pos="1824038" algn="l"/>
                  <a:tab pos="2281238" algn="l"/>
                  <a:tab pos="2736850" algn="l"/>
                  <a:tab pos="3194050" algn="l"/>
                  <a:tab pos="3649663" algn="l"/>
                  <a:tab pos="4106863" algn="l"/>
                  <a:tab pos="4564063" algn="l"/>
                  <a:tab pos="5019675" algn="l"/>
                  <a:tab pos="5476875" algn="l"/>
                  <a:tab pos="5932488" algn="l"/>
                  <a:tab pos="6389688" algn="l"/>
                  <a:tab pos="6846888" algn="l"/>
                  <a:tab pos="7302500" algn="l"/>
                  <a:tab pos="7759700" algn="l"/>
                  <a:tab pos="8216900" algn="l"/>
                  <a:tab pos="8672513" algn="l"/>
                  <a:tab pos="9129713" algn="l"/>
                </a:tabLst>
              </a:pPr>
              <a:t>23</a:t>
            </a:fld>
            <a:endParaRPr lang="pl-PL" altLang="pl-PL" smtClean="0">
              <a:cs typeface="Arial" charset="0"/>
            </a:endParaRPr>
          </a:p>
        </p:txBody>
      </p:sp>
      <p:sp>
        <p:nvSpPr>
          <p:cNvPr id="45059" name="Rectangle 1"/>
          <p:cNvSpPr>
            <a:spLocks noGrp="1" noRot="1" noChangeAspect="1" noChangeArrowheads="1"/>
          </p:cNvSpPr>
          <p:nvPr>
            <p:ph type="sldImg"/>
          </p:nvPr>
        </p:nvSpPr>
        <p:spPr>
          <a:xfrm>
            <a:off x="895350" y="746125"/>
            <a:ext cx="4968875" cy="3727450"/>
          </a:xfrm>
          <a:ln/>
        </p:spPr>
      </p:sp>
      <p:sp>
        <p:nvSpPr>
          <p:cNvPr id="4506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76275" y="4722813"/>
            <a:ext cx="5403850" cy="4473575"/>
          </a:xfrm>
          <a:noFill/>
        </p:spPr>
        <p:txBody>
          <a:bodyPr wrap="none" anchor="ctr"/>
          <a:lstStyle/>
          <a:p>
            <a:endParaRPr lang="pl-PL" altLang="pl-PL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9"/>
          <p:cNvSpPr>
            <a:spLocks noGrp="1" noChangeArrowheads="1"/>
          </p:cNvSpPr>
          <p:nvPr>
            <p:ph type="sldNum" sz="quarter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pPr>
              <a:tabLst>
                <a:tab pos="0" algn="l"/>
                <a:tab pos="454025" algn="l"/>
                <a:tab pos="911225" algn="l"/>
                <a:tab pos="1366838" algn="l"/>
                <a:tab pos="1824038" algn="l"/>
                <a:tab pos="2281238" algn="l"/>
                <a:tab pos="2736850" algn="l"/>
                <a:tab pos="3194050" algn="l"/>
                <a:tab pos="3649663" algn="l"/>
                <a:tab pos="4106863" algn="l"/>
                <a:tab pos="4564063" algn="l"/>
                <a:tab pos="5019675" algn="l"/>
                <a:tab pos="5476875" algn="l"/>
                <a:tab pos="5932488" algn="l"/>
                <a:tab pos="6389688" algn="l"/>
                <a:tab pos="6846888" algn="l"/>
                <a:tab pos="7302500" algn="l"/>
                <a:tab pos="7759700" algn="l"/>
                <a:tab pos="8216900" algn="l"/>
                <a:tab pos="8672513" algn="l"/>
                <a:tab pos="9129713" algn="l"/>
              </a:tabLst>
            </a:pPr>
            <a:fld id="{A194FDF8-ACF3-4D08-B7AD-3CC6EDD9FAA3}" type="slidenum">
              <a:rPr lang="pl-PL" altLang="pl-PL" smtClean="0">
                <a:cs typeface="Arial" charset="0"/>
              </a:rPr>
              <a:pPr>
                <a:tabLst>
                  <a:tab pos="0" algn="l"/>
                  <a:tab pos="454025" algn="l"/>
                  <a:tab pos="911225" algn="l"/>
                  <a:tab pos="1366838" algn="l"/>
                  <a:tab pos="1824038" algn="l"/>
                  <a:tab pos="2281238" algn="l"/>
                  <a:tab pos="2736850" algn="l"/>
                  <a:tab pos="3194050" algn="l"/>
                  <a:tab pos="3649663" algn="l"/>
                  <a:tab pos="4106863" algn="l"/>
                  <a:tab pos="4564063" algn="l"/>
                  <a:tab pos="5019675" algn="l"/>
                  <a:tab pos="5476875" algn="l"/>
                  <a:tab pos="5932488" algn="l"/>
                  <a:tab pos="6389688" algn="l"/>
                  <a:tab pos="6846888" algn="l"/>
                  <a:tab pos="7302500" algn="l"/>
                  <a:tab pos="7759700" algn="l"/>
                  <a:tab pos="8216900" algn="l"/>
                  <a:tab pos="8672513" algn="l"/>
                  <a:tab pos="9129713" algn="l"/>
                </a:tabLst>
              </a:pPr>
              <a:t>24</a:t>
            </a:fld>
            <a:endParaRPr lang="pl-PL" altLang="pl-PL" smtClean="0">
              <a:cs typeface="Arial" charset="0"/>
            </a:endParaRPr>
          </a:p>
        </p:txBody>
      </p:sp>
      <p:sp>
        <p:nvSpPr>
          <p:cNvPr id="51203" name="Rectangle 1"/>
          <p:cNvSpPr>
            <a:spLocks noGrp="1" noRot="1" noChangeAspect="1" noChangeArrowheads="1"/>
          </p:cNvSpPr>
          <p:nvPr>
            <p:ph type="sldImg"/>
          </p:nvPr>
        </p:nvSpPr>
        <p:spPr>
          <a:xfrm>
            <a:off x="895350" y="746125"/>
            <a:ext cx="4968875" cy="3727450"/>
          </a:xfrm>
          <a:ln/>
        </p:spPr>
      </p:sp>
      <p:sp>
        <p:nvSpPr>
          <p:cNvPr id="5120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76275" y="4722813"/>
            <a:ext cx="5403850" cy="4473575"/>
          </a:xfrm>
          <a:noFill/>
        </p:spPr>
        <p:txBody>
          <a:bodyPr wrap="none" anchor="ctr"/>
          <a:lstStyle/>
          <a:p>
            <a:endParaRPr lang="pl-PL" altLang="pl-PL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9"/>
          <p:cNvSpPr>
            <a:spLocks noGrp="1" noChangeArrowheads="1"/>
          </p:cNvSpPr>
          <p:nvPr>
            <p:ph type="sldNum" sz="quarter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pPr>
              <a:tabLst>
                <a:tab pos="0" algn="l"/>
                <a:tab pos="454025" algn="l"/>
                <a:tab pos="911225" algn="l"/>
                <a:tab pos="1366838" algn="l"/>
                <a:tab pos="1824038" algn="l"/>
                <a:tab pos="2281238" algn="l"/>
                <a:tab pos="2736850" algn="l"/>
                <a:tab pos="3194050" algn="l"/>
                <a:tab pos="3649663" algn="l"/>
                <a:tab pos="4106863" algn="l"/>
                <a:tab pos="4564063" algn="l"/>
                <a:tab pos="5019675" algn="l"/>
                <a:tab pos="5476875" algn="l"/>
                <a:tab pos="5932488" algn="l"/>
                <a:tab pos="6389688" algn="l"/>
                <a:tab pos="6846888" algn="l"/>
                <a:tab pos="7302500" algn="l"/>
                <a:tab pos="7759700" algn="l"/>
                <a:tab pos="8216900" algn="l"/>
                <a:tab pos="8672513" algn="l"/>
                <a:tab pos="9129713" algn="l"/>
              </a:tabLst>
            </a:pPr>
            <a:fld id="{05B0FD89-644D-4A5B-B3F5-329B696E8087}" type="slidenum">
              <a:rPr lang="pl-PL" altLang="pl-PL" smtClean="0">
                <a:cs typeface="Arial" charset="0"/>
              </a:rPr>
              <a:pPr>
                <a:tabLst>
                  <a:tab pos="0" algn="l"/>
                  <a:tab pos="454025" algn="l"/>
                  <a:tab pos="911225" algn="l"/>
                  <a:tab pos="1366838" algn="l"/>
                  <a:tab pos="1824038" algn="l"/>
                  <a:tab pos="2281238" algn="l"/>
                  <a:tab pos="2736850" algn="l"/>
                  <a:tab pos="3194050" algn="l"/>
                  <a:tab pos="3649663" algn="l"/>
                  <a:tab pos="4106863" algn="l"/>
                  <a:tab pos="4564063" algn="l"/>
                  <a:tab pos="5019675" algn="l"/>
                  <a:tab pos="5476875" algn="l"/>
                  <a:tab pos="5932488" algn="l"/>
                  <a:tab pos="6389688" algn="l"/>
                  <a:tab pos="6846888" algn="l"/>
                  <a:tab pos="7302500" algn="l"/>
                  <a:tab pos="7759700" algn="l"/>
                  <a:tab pos="8216900" algn="l"/>
                  <a:tab pos="8672513" algn="l"/>
                  <a:tab pos="9129713" algn="l"/>
                </a:tabLst>
              </a:pPr>
              <a:t>25</a:t>
            </a:fld>
            <a:endParaRPr lang="pl-PL" altLang="pl-PL" smtClean="0">
              <a:cs typeface="Arial" charset="0"/>
            </a:endParaRPr>
          </a:p>
        </p:txBody>
      </p:sp>
      <p:sp>
        <p:nvSpPr>
          <p:cNvPr id="54275" name="Rectangle 1"/>
          <p:cNvSpPr>
            <a:spLocks noGrp="1" noRot="1" noChangeAspect="1" noChangeArrowheads="1"/>
          </p:cNvSpPr>
          <p:nvPr>
            <p:ph type="sldImg"/>
          </p:nvPr>
        </p:nvSpPr>
        <p:spPr>
          <a:xfrm>
            <a:off x="895350" y="746125"/>
            <a:ext cx="4968875" cy="3727450"/>
          </a:xfrm>
          <a:ln/>
        </p:spPr>
      </p:sp>
      <p:sp>
        <p:nvSpPr>
          <p:cNvPr id="5427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76275" y="4722813"/>
            <a:ext cx="5403850" cy="4473575"/>
          </a:xfrm>
          <a:noFill/>
        </p:spPr>
        <p:txBody>
          <a:bodyPr wrap="none" anchor="ctr"/>
          <a:lstStyle/>
          <a:p>
            <a:endParaRPr lang="pl-PL" altLang="pl-PL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9"/>
          <p:cNvSpPr>
            <a:spLocks noGrp="1" noChangeArrowheads="1"/>
          </p:cNvSpPr>
          <p:nvPr>
            <p:ph type="sldNum" sz="quarter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pPr>
              <a:tabLst>
                <a:tab pos="0" algn="l"/>
                <a:tab pos="454025" algn="l"/>
                <a:tab pos="911225" algn="l"/>
                <a:tab pos="1366838" algn="l"/>
                <a:tab pos="1824038" algn="l"/>
                <a:tab pos="2281238" algn="l"/>
                <a:tab pos="2736850" algn="l"/>
                <a:tab pos="3194050" algn="l"/>
                <a:tab pos="3649663" algn="l"/>
                <a:tab pos="4106863" algn="l"/>
                <a:tab pos="4564063" algn="l"/>
                <a:tab pos="5019675" algn="l"/>
                <a:tab pos="5476875" algn="l"/>
                <a:tab pos="5932488" algn="l"/>
                <a:tab pos="6389688" algn="l"/>
                <a:tab pos="6846888" algn="l"/>
                <a:tab pos="7302500" algn="l"/>
                <a:tab pos="7759700" algn="l"/>
                <a:tab pos="8216900" algn="l"/>
                <a:tab pos="8672513" algn="l"/>
                <a:tab pos="9129713" algn="l"/>
              </a:tabLst>
            </a:pPr>
            <a:fld id="{E0D62D98-7F13-43D8-849B-BE35772D3FB2}" type="slidenum">
              <a:rPr lang="pl-PL" altLang="pl-PL" smtClean="0">
                <a:cs typeface="Arial" charset="0"/>
              </a:rPr>
              <a:pPr>
                <a:tabLst>
                  <a:tab pos="0" algn="l"/>
                  <a:tab pos="454025" algn="l"/>
                  <a:tab pos="911225" algn="l"/>
                  <a:tab pos="1366838" algn="l"/>
                  <a:tab pos="1824038" algn="l"/>
                  <a:tab pos="2281238" algn="l"/>
                  <a:tab pos="2736850" algn="l"/>
                  <a:tab pos="3194050" algn="l"/>
                  <a:tab pos="3649663" algn="l"/>
                  <a:tab pos="4106863" algn="l"/>
                  <a:tab pos="4564063" algn="l"/>
                  <a:tab pos="5019675" algn="l"/>
                  <a:tab pos="5476875" algn="l"/>
                  <a:tab pos="5932488" algn="l"/>
                  <a:tab pos="6389688" algn="l"/>
                  <a:tab pos="6846888" algn="l"/>
                  <a:tab pos="7302500" algn="l"/>
                  <a:tab pos="7759700" algn="l"/>
                  <a:tab pos="8216900" algn="l"/>
                  <a:tab pos="8672513" algn="l"/>
                  <a:tab pos="9129713" algn="l"/>
                </a:tabLst>
              </a:pPr>
              <a:t>2</a:t>
            </a:fld>
            <a:endParaRPr lang="pl-PL" altLang="pl-PL" smtClean="0">
              <a:cs typeface="Arial" charset="0"/>
            </a:endParaRPr>
          </a:p>
        </p:txBody>
      </p:sp>
      <p:sp>
        <p:nvSpPr>
          <p:cNvPr id="21507" name="Rectangle 1"/>
          <p:cNvSpPr>
            <a:spLocks noGrp="1" noRot="1" noChangeAspect="1" noChangeArrowheads="1"/>
          </p:cNvSpPr>
          <p:nvPr>
            <p:ph type="sldImg"/>
          </p:nvPr>
        </p:nvSpPr>
        <p:spPr>
          <a:xfrm>
            <a:off x="895350" y="746125"/>
            <a:ext cx="4968875" cy="3727450"/>
          </a:xfrm>
          <a:ln/>
        </p:spPr>
      </p:sp>
      <p:sp>
        <p:nvSpPr>
          <p:cNvPr id="2150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76275" y="4722813"/>
            <a:ext cx="5403850" cy="4473575"/>
          </a:xfrm>
          <a:noFill/>
        </p:spPr>
        <p:txBody>
          <a:bodyPr wrap="none" anchor="ctr"/>
          <a:lstStyle/>
          <a:p>
            <a:endParaRPr lang="pl-PL" altLang="pl-PL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9"/>
          <p:cNvSpPr>
            <a:spLocks noGrp="1" noChangeArrowheads="1"/>
          </p:cNvSpPr>
          <p:nvPr>
            <p:ph type="sldNum" sz="quarter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pPr>
              <a:tabLst>
                <a:tab pos="0" algn="l"/>
                <a:tab pos="454025" algn="l"/>
                <a:tab pos="911225" algn="l"/>
                <a:tab pos="1366838" algn="l"/>
                <a:tab pos="1824038" algn="l"/>
                <a:tab pos="2281238" algn="l"/>
                <a:tab pos="2736850" algn="l"/>
                <a:tab pos="3194050" algn="l"/>
                <a:tab pos="3649663" algn="l"/>
                <a:tab pos="4106863" algn="l"/>
                <a:tab pos="4564063" algn="l"/>
                <a:tab pos="5019675" algn="l"/>
                <a:tab pos="5476875" algn="l"/>
                <a:tab pos="5932488" algn="l"/>
                <a:tab pos="6389688" algn="l"/>
                <a:tab pos="6846888" algn="l"/>
                <a:tab pos="7302500" algn="l"/>
                <a:tab pos="7759700" algn="l"/>
                <a:tab pos="8216900" algn="l"/>
                <a:tab pos="8672513" algn="l"/>
                <a:tab pos="9129713" algn="l"/>
              </a:tabLst>
            </a:pPr>
            <a:fld id="{EDF24E1E-475D-4340-B92B-C3E7465B3B35}" type="slidenum">
              <a:rPr lang="pl-PL" altLang="pl-PL" smtClean="0">
                <a:cs typeface="Arial" charset="0"/>
              </a:rPr>
              <a:pPr>
                <a:tabLst>
                  <a:tab pos="0" algn="l"/>
                  <a:tab pos="454025" algn="l"/>
                  <a:tab pos="911225" algn="l"/>
                  <a:tab pos="1366838" algn="l"/>
                  <a:tab pos="1824038" algn="l"/>
                  <a:tab pos="2281238" algn="l"/>
                  <a:tab pos="2736850" algn="l"/>
                  <a:tab pos="3194050" algn="l"/>
                  <a:tab pos="3649663" algn="l"/>
                  <a:tab pos="4106863" algn="l"/>
                  <a:tab pos="4564063" algn="l"/>
                  <a:tab pos="5019675" algn="l"/>
                  <a:tab pos="5476875" algn="l"/>
                  <a:tab pos="5932488" algn="l"/>
                  <a:tab pos="6389688" algn="l"/>
                  <a:tab pos="6846888" algn="l"/>
                  <a:tab pos="7302500" algn="l"/>
                  <a:tab pos="7759700" algn="l"/>
                  <a:tab pos="8216900" algn="l"/>
                  <a:tab pos="8672513" algn="l"/>
                  <a:tab pos="9129713" algn="l"/>
                </a:tabLst>
              </a:pPr>
              <a:t>3</a:t>
            </a:fld>
            <a:endParaRPr lang="pl-PL" altLang="pl-PL" smtClean="0">
              <a:cs typeface="Arial" charset="0"/>
            </a:endParaRPr>
          </a:p>
        </p:txBody>
      </p:sp>
      <p:sp>
        <p:nvSpPr>
          <p:cNvPr id="23555" name="Rectangle 1"/>
          <p:cNvSpPr>
            <a:spLocks noGrp="1" noRot="1" noChangeAspect="1" noChangeArrowheads="1"/>
          </p:cNvSpPr>
          <p:nvPr>
            <p:ph type="sldImg"/>
          </p:nvPr>
        </p:nvSpPr>
        <p:spPr>
          <a:xfrm>
            <a:off x="895350" y="746125"/>
            <a:ext cx="4968875" cy="3727450"/>
          </a:xfrm>
          <a:ln/>
        </p:spPr>
      </p:sp>
      <p:sp>
        <p:nvSpPr>
          <p:cNvPr id="2355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76275" y="4722813"/>
            <a:ext cx="5403850" cy="4473575"/>
          </a:xfrm>
          <a:noFill/>
        </p:spPr>
        <p:txBody>
          <a:bodyPr wrap="none" anchor="ctr"/>
          <a:lstStyle/>
          <a:p>
            <a:endParaRPr lang="pl-PL" altLang="pl-PL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9"/>
          <p:cNvSpPr>
            <a:spLocks noGrp="1" noChangeArrowheads="1"/>
          </p:cNvSpPr>
          <p:nvPr>
            <p:ph type="sldNum" sz="quarter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pPr>
              <a:tabLst>
                <a:tab pos="0" algn="l"/>
                <a:tab pos="454025" algn="l"/>
                <a:tab pos="911225" algn="l"/>
                <a:tab pos="1366838" algn="l"/>
                <a:tab pos="1824038" algn="l"/>
                <a:tab pos="2281238" algn="l"/>
                <a:tab pos="2736850" algn="l"/>
                <a:tab pos="3194050" algn="l"/>
                <a:tab pos="3649663" algn="l"/>
                <a:tab pos="4106863" algn="l"/>
                <a:tab pos="4564063" algn="l"/>
                <a:tab pos="5019675" algn="l"/>
                <a:tab pos="5476875" algn="l"/>
                <a:tab pos="5932488" algn="l"/>
                <a:tab pos="6389688" algn="l"/>
                <a:tab pos="6846888" algn="l"/>
                <a:tab pos="7302500" algn="l"/>
                <a:tab pos="7759700" algn="l"/>
                <a:tab pos="8216900" algn="l"/>
                <a:tab pos="8672513" algn="l"/>
                <a:tab pos="9129713" algn="l"/>
              </a:tabLst>
            </a:pPr>
            <a:fld id="{EDF24E1E-475D-4340-B92B-C3E7465B3B35}" type="slidenum">
              <a:rPr lang="pl-PL" altLang="pl-PL" smtClean="0">
                <a:cs typeface="Arial" charset="0"/>
              </a:rPr>
              <a:pPr>
                <a:tabLst>
                  <a:tab pos="0" algn="l"/>
                  <a:tab pos="454025" algn="l"/>
                  <a:tab pos="911225" algn="l"/>
                  <a:tab pos="1366838" algn="l"/>
                  <a:tab pos="1824038" algn="l"/>
                  <a:tab pos="2281238" algn="l"/>
                  <a:tab pos="2736850" algn="l"/>
                  <a:tab pos="3194050" algn="l"/>
                  <a:tab pos="3649663" algn="l"/>
                  <a:tab pos="4106863" algn="l"/>
                  <a:tab pos="4564063" algn="l"/>
                  <a:tab pos="5019675" algn="l"/>
                  <a:tab pos="5476875" algn="l"/>
                  <a:tab pos="5932488" algn="l"/>
                  <a:tab pos="6389688" algn="l"/>
                  <a:tab pos="6846888" algn="l"/>
                  <a:tab pos="7302500" algn="l"/>
                  <a:tab pos="7759700" algn="l"/>
                  <a:tab pos="8216900" algn="l"/>
                  <a:tab pos="8672513" algn="l"/>
                  <a:tab pos="9129713" algn="l"/>
                </a:tabLst>
              </a:pPr>
              <a:t>4</a:t>
            </a:fld>
            <a:endParaRPr lang="pl-PL" altLang="pl-PL" smtClean="0">
              <a:cs typeface="Arial" charset="0"/>
            </a:endParaRPr>
          </a:p>
        </p:txBody>
      </p:sp>
      <p:sp>
        <p:nvSpPr>
          <p:cNvPr id="23555" name="Rectangle 1"/>
          <p:cNvSpPr>
            <a:spLocks noGrp="1" noRot="1" noChangeAspect="1" noChangeArrowheads="1"/>
          </p:cNvSpPr>
          <p:nvPr>
            <p:ph type="sldImg"/>
          </p:nvPr>
        </p:nvSpPr>
        <p:spPr>
          <a:xfrm>
            <a:off x="895350" y="746125"/>
            <a:ext cx="4968875" cy="3727450"/>
          </a:xfrm>
          <a:ln/>
        </p:spPr>
      </p:sp>
      <p:sp>
        <p:nvSpPr>
          <p:cNvPr id="2355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76275" y="4722813"/>
            <a:ext cx="5403850" cy="4473575"/>
          </a:xfrm>
          <a:noFill/>
        </p:spPr>
        <p:txBody>
          <a:bodyPr wrap="none" anchor="ctr"/>
          <a:lstStyle/>
          <a:p>
            <a:endParaRPr lang="pl-PL" altLang="pl-PL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9"/>
          <p:cNvSpPr>
            <a:spLocks noGrp="1" noChangeArrowheads="1"/>
          </p:cNvSpPr>
          <p:nvPr>
            <p:ph type="sldNum" sz="quarter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pPr>
              <a:tabLst>
                <a:tab pos="0" algn="l"/>
                <a:tab pos="454025" algn="l"/>
                <a:tab pos="911225" algn="l"/>
                <a:tab pos="1366838" algn="l"/>
                <a:tab pos="1824038" algn="l"/>
                <a:tab pos="2281238" algn="l"/>
                <a:tab pos="2736850" algn="l"/>
                <a:tab pos="3194050" algn="l"/>
                <a:tab pos="3649663" algn="l"/>
                <a:tab pos="4106863" algn="l"/>
                <a:tab pos="4564063" algn="l"/>
                <a:tab pos="5019675" algn="l"/>
                <a:tab pos="5476875" algn="l"/>
                <a:tab pos="5932488" algn="l"/>
                <a:tab pos="6389688" algn="l"/>
                <a:tab pos="6846888" algn="l"/>
                <a:tab pos="7302500" algn="l"/>
                <a:tab pos="7759700" algn="l"/>
                <a:tab pos="8216900" algn="l"/>
                <a:tab pos="8672513" algn="l"/>
                <a:tab pos="9129713" algn="l"/>
              </a:tabLst>
            </a:pPr>
            <a:fld id="{EDF24E1E-475D-4340-B92B-C3E7465B3B35}" type="slidenum">
              <a:rPr lang="pl-PL" altLang="pl-PL" smtClean="0">
                <a:cs typeface="Arial" charset="0"/>
              </a:rPr>
              <a:pPr>
                <a:tabLst>
                  <a:tab pos="0" algn="l"/>
                  <a:tab pos="454025" algn="l"/>
                  <a:tab pos="911225" algn="l"/>
                  <a:tab pos="1366838" algn="l"/>
                  <a:tab pos="1824038" algn="l"/>
                  <a:tab pos="2281238" algn="l"/>
                  <a:tab pos="2736850" algn="l"/>
                  <a:tab pos="3194050" algn="l"/>
                  <a:tab pos="3649663" algn="l"/>
                  <a:tab pos="4106863" algn="l"/>
                  <a:tab pos="4564063" algn="l"/>
                  <a:tab pos="5019675" algn="l"/>
                  <a:tab pos="5476875" algn="l"/>
                  <a:tab pos="5932488" algn="l"/>
                  <a:tab pos="6389688" algn="l"/>
                  <a:tab pos="6846888" algn="l"/>
                  <a:tab pos="7302500" algn="l"/>
                  <a:tab pos="7759700" algn="l"/>
                  <a:tab pos="8216900" algn="l"/>
                  <a:tab pos="8672513" algn="l"/>
                  <a:tab pos="9129713" algn="l"/>
                </a:tabLst>
              </a:pPr>
              <a:t>5</a:t>
            </a:fld>
            <a:endParaRPr lang="pl-PL" altLang="pl-PL" smtClean="0">
              <a:cs typeface="Arial" charset="0"/>
            </a:endParaRPr>
          </a:p>
        </p:txBody>
      </p:sp>
      <p:sp>
        <p:nvSpPr>
          <p:cNvPr id="23555" name="Rectangle 1"/>
          <p:cNvSpPr>
            <a:spLocks noGrp="1" noRot="1" noChangeAspect="1" noChangeArrowheads="1"/>
          </p:cNvSpPr>
          <p:nvPr>
            <p:ph type="sldImg"/>
          </p:nvPr>
        </p:nvSpPr>
        <p:spPr>
          <a:xfrm>
            <a:off x="895350" y="746125"/>
            <a:ext cx="4968875" cy="3727450"/>
          </a:xfrm>
          <a:ln/>
        </p:spPr>
      </p:sp>
      <p:sp>
        <p:nvSpPr>
          <p:cNvPr id="2355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76275" y="4722813"/>
            <a:ext cx="5403850" cy="4473575"/>
          </a:xfrm>
          <a:noFill/>
        </p:spPr>
        <p:txBody>
          <a:bodyPr wrap="none" anchor="ctr"/>
          <a:lstStyle/>
          <a:p>
            <a:endParaRPr lang="pl-PL" altLang="pl-PL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9"/>
          <p:cNvSpPr>
            <a:spLocks noGrp="1" noChangeArrowheads="1"/>
          </p:cNvSpPr>
          <p:nvPr>
            <p:ph type="sldNum" sz="quarter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pPr>
              <a:tabLst>
                <a:tab pos="0" algn="l"/>
                <a:tab pos="454025" algn="l"/>
                <a:tab pos="911225" algn="l"/>
                <a:tab pos="1366838" algn="l"/>
                <a:tab pos="1824038" algn="l"/>
                <a:tab pos="2281238" algn="l"/>
                <a:tab pos="2736850" algn="l"/>
                <a:tab pos="3194050" algn="l"/>
                <a:tab pos="3649663" algn="l"/>
                <a:tab pos="4106863" algn="l"/>
                <a:tab pos="4564063" algn="l"/>
                <a:tab pos="5019675" algn="l"/>
                <a:tab pos="5476875" algn="l"/>
                <a:tab pos="5932488" algn="l"/>
                <a:tab pos="6389688" algn="l"/>
                <a:tab pos="6846888" algn="l"/>
                <a:tab pos="7302500" algn="l"/>
                <a:tab pos="7759700" algn="l"/>
                <a:tab pos="8216900" algn="l"/>
                <a:tab pos="8672513" algn="l"/>
                <a:tab pos="9129713" algn="l"/>
              </a:tabLst>
            </a:pPr>
            <a:fld id="{EDF24E1E-475D-4340-B92B-C3E7465B3B35}" type="slidenum">
              <a:rPr lang="pl-PL" altLang="pl-PL" smtClean="0">
                <a:cs typeface="Arial" charset="0"/>
              </a:rPr>
              <a:pPr>
                <a:tabLst>
                  <a:tab pos="0" algn="l"/>
                  <a:tab pos="454025" algn="l"/>
                  <a:tab pos="911225" algn="l"/>
                  <a:tab pos="1366838" algn="l"/>
                  <a:tab pos="1824038" algn="l"/>
                  <a:tab pos="2281238" algn="l"/>
                  <a:tab pos="2736850" algn="l"/>
                  <a:tab pos="3194050" algn="l"/>
                  <a:tab pos="3649663" algn="l"/>
                  <a:tab pos="4106863" algn="l"/>
                  <a:tab pos="4564063" algn="l"/>
                  <a:tab pos="5019675" algn="l"/>
                  <a:tab pos="5476875" algn="l"/>
                  <a:tab pos="5932488" algn="l"/>
                  <a:tab pos="6389688" algn="l"/>
                  <a:tab pos="6846888" algn="l"/>
                  <a:tab pos="7302500" algn="l"/>
                  <a:tab pos="7759700" algn="l"/>
                  <a:tab pos="8216900" algn="l"/>
                  <a:tab pos="8672513" algn="l"/>
                  <a:tab pos="9129713" algn="l"/>
                </a:tabLst>
              </a:pPr>
              <a:t>6</a:t>
            </a:fld>
            <a:endParaRPr lang="pl-PL" altLang="pl-PL" smtClean="0">
              <a:cs typeface="Arial" charset="0"/>
            </a:endParaRPr>
          </a:p>
        </p:txBody>
      </p:sp>
      <p:sp>
        <p:nvSpPr>
          <p:cNvPr id="23555" name="Rectangle 1"/>
          <p:cNvSpPr>
            <a:spLocks noGrp="1" noRot="1" noChangeAspect="1" noChangeArrowheads="1"/>
          </p:cNvSpPr>
          <p:nvPr>
            <p:ph type="sldImg"/>
          </p:nvPr>
        </p:nvSpPr>
        <p:spPr>
          <a:xfrm>
            <a:off x="895350" y="746125"/>
            <a:ext cx="4968875" cy="3727450"/>
          </a:xfrm>
          <a:ln/>
        </p:spPr>
      </p:sp>
      <p:sp>
        <p:nvSpPr>
          <p:cNvPr id="2355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76275" y="4722813"/>
            <a:ext cx="5403850" cy="4473575"/>
          </a:xfrm>
          <a:noFill/>
        </p:spPr>
        <p:txBody>
          <a:bodyPr wrap="none" anchor="ctr"/>
          <a:lstStyle/>
          <a:p>
            <a:endParaRPr lang="pl-PL" altLang="pl-PL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9"/>
          <p:cNvSpPr>
            <a:spLocks noGrp="1" noChangeArrowheads="1"/>
          </p:cNvSpPr>
          <p:nvPr>
            <p:ph type="sldNum" sz="quarter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pPr>
              <a:tabLst>
                <a:tab pos="0" algn="l"/>
                <a:tab pos="454025" algn="l"/>
                <a:tab pos="911225" algn="l"/>
                <a:tab pos="1366838" algn="l"/>
                <a:tab pos="1824038" algn="l"/>
                <a:tab pos="2281238" algn="l"/>
                <a:tab pos="2736850" algn="l"/>
                <a:tab pos="3194050" algn="l"/>
                <a:tab pos="3649663" algn="l"/>
                <a:tab pos="4106863" algn="l"/>
                <a:tab pos="4564063" algn="l"/>
                <a:tab pos="5019675" algn="l"/>
                <a:tab pos="5476875" algn="l"/>
                <a:tab pos="5932488" algn="l"/>
                <a:tab pos="6389688" algn="l"/>
                <a:tab pos="6846888" algn="l"/>
                <a:tab pos="7302500" algn="l"/>
                <a:tab pos="7759700" algn="l"/>
                <a:tab pos="8216900" algn="l"/>
                <a:tab pos="8672513" algn="l"/>
                <a:tab pos="9129713" algn="l"/>
              </a:tabLst>
            </a:pPr>
            <a:fld id="{EDF24E1E-475D-4340-B92B-C3E7465B3B35}" type="slidenum">
              <a:rPr lang="pl-PL" altLang="pl-PL" smtClean="0">
                <a:cs typeface="Arial" charset="0"/>
              </a:rPr>
              <a:pPr>
                <a:tabLst>
                  <a:tab pos="0" algn="l"/>
                  <a:tab pos="454025" algn="l"/>
                  <a:tab pos="911225" algn="l"/>
                  <a:tab pos="1366838" algn="l"/>
                  <a:tab pos="1824038" algn="l"/>
                  <a:tab pos="2281238" algn="l"/>
                  <a:tab pos="2736850" algn="l"/>
                  <a:tab pos="3194050" algn="l"/>
                  <a:tab pos="3649663" algn="l"/>
                  <a:tab pos="4106863" algn="l"/>
                  <a:tab pos="4564063" algn="l"/>
                  <a:tab pos="5019675" algn="l"/>
                  <a:tab pos="5476875" algn="l"/>
                  <a:tab pos="5932488" algn="l"/>
                  <a:tab pos="6389688" algn="l"/>
                  <a:tab pos="6846888" algn="l"/>
                  <a:tab pos="7302500" algn="l"/>
                  <a:tab pos="7759700" algn="l"/>
                  <a:tab pos="8216900" algn="l"/>
                  <a:tab pos="8672513" algn="l"/>
                  <a:tab pos="9129713" algn="l"/>
                </a:tabLst>
              </a:pPr>
              <a:t>7</a:t>
            </a:fld>
            <a:endParaRPr lang="pl-PL" altLang="pl-PL" smtClean="0">
              <a:cs typeface="Arial" charset="0"/>
            </a:endParaRPr>
          </a:p>
        </p:txBody>
      </p:sp>
      <p:sp>
        <p:nvSpPr>
          <p:cNvPr id="23555" name="Rectangle 1"/>
          <p:cNvSpPr>
            <a:spLocks noGrp="1" noRot="1" noChangeAspect="1" noChangeArrowheads="1"/>
          </p:cNvSpPr>
          <p:nvPr>
            <p:ph type="sldImg"/>
          </p:nvPr>
        </p:nvSpPr>
        <p:spPr>
          <a:xfrm>
            <a:off x="895350" y="746125"/>
            <a:ext cx="4968875" cy="3727450"/>
          </a:xfrm>
          <a:ln/>
        </p:spPr>
      </p:sp>
      <p:sp>
        <p:nvSpPr>
          <p:cNvPr id="2355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76275" y="4722813"/>
            <a:ext cx="5403850" cy="4473575"/>
          </a:xfrm>
          <a:noFill/>
        </p:spPr>
        <p:txBody>
          <a:bodyPr wrap="none" anchor="ctr"/>
          <a:lstStyle/>
          <a:p>
            <a:endParaRPr lang="pl-PL" altLang="pl-PL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9"/>
          <p:cNvSpPr>
            <a:spLocks noGrp="1" noChangeArrowheads="1"/>
          </p:cNvSpPr>
          <p:nvPr>
            <p:ph type="sldNum" sz="quarter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pPr>
              <a:tabLst>
                <a:tab pos="0" algn="l"/>
                <a:tab pos="454025" algn="l"/>
                <a:tab pos="911225" algn="l"/>
                <a:tab pos="1366838" algn="l"/>
                <a:tab pos="1824038" algn="l"/>
                <a:tab pos="2281238" algn="l"/>
                <a:tab pos="2736850" algn="l"/>
                <a:tab pos="3194050" algn="l"/>
                <a:tab pos="3649663" algn="l"/>
                <a:tab pos="4106863" algn="l"/>
                <a:tab pos="4564063" algn="l"/>
                <a:tab pos="5019675" algn="l"/>
                <a:tab pos="5476875" algn="l"/>
                <a:tab pos="5932488" algn="l"/>
                <a:tab pos="6389688" algn="l"/>
                <a:tab pos="6846888" algn="l"/>
                <a:tab pos="7302500" algn="l"/>
                <a:tab pos="7759700" algn="l"/>
                <a:tab pos="8216900" algn="l"/>
                <a:tab pos="8672513" algn="l"/>
                <a:tab pos="9129713" algn="l"/>
              </a:tabLst>
            </a:pPr>
            <a:fld id="{21BAD70E-7521-4E98-AF17-2E2CD5C7CE46}" type="slidenum">
              <a:rPr lang="pl-PL" altLang="pl-PL" smtClean="0">
                <a:cs typeface="Arial" charset="0"/>
              </a:rPr>
              <a:pPr>
                <a:tabLst>
                  <a:tab pos="0" algn="l"/>
                  <a:tab pos="454025" algn="l"/>
                  <a:tab pos="911225" algn="l"/>
                  <a:tab pos="1366838" algn="l"/>
                  <a:tab pos="1824038" algn="l"/>
                  <a:tab pos="2281238" algn="l"/>
                  <a:tab pos="2736850" algn="l"/>
                  <a:tab pos="3194050" algn="l"/>
                  <a:tab pos="3649663" algn="l"/>
                  <a:tab pos="4106863" algn="l"/>
                  <a:tab pos="4564063" algn="l"/>
                  <a:tab pos="5019675" algn="l"/>
                  <a:tab pos="5476875" algn="l"/>
                  <a:tab pos="5932488" algn="l"/>
                  <a:tab pos="6389688" algn="l"/>
                  <a:tab pos="6846888" algn="l"/>
                  <a:tab pos="7302500" algn="l"/>
                  <a:tab pos="7759700" algn="l"/>
                  <a:tab pos="8216900" algn="l"/>
                  <a:tab pos="8672513" algn="l"/>
                  <a:tab pos="9129713" algn="l"/>
                </a:tabLst>
              </a:pPr>
              <a:t>8</a:t>
            </a:fld>
            <a:endParaRPr lang="pl-PL" altLang="pl-PL" smtClean="0">
              <a:cs typeface="Arial" charset="0"/>
            </a:endParaRPr>
          </a:p>
        </p:txBody>
      </p:sp>
      <p:sp>
        <p:nvSpPr>
          <p:cNvPr id="25603" name="Rectangle 1"/>
          <p:cNvSpPr>
            <a:spLocks noGrp="1" noRot="1" noChangeAspect="1" noChangeArrowheads="1"/>
          </p:cNvSpPr>
          <p:nvPr>
            <p:ph type="sldImg"/>
          </p:nvPr>
        </p:nvSpPr>
        <p:spPr>
          <a:xfrm>
            <a:off x="895350" y="746125"/>
            <a:ext cx="4968875" cy="3727450"/>
          </a:xfrm>
          <a:ln/>
        </p:spPr>
      </p:sp>
      <p:sp>
        <p:nvSpPr>
          <p:cNvPr id="2560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76275" y="4722813"/>
            <a:ext cx="5403850" cy="4473575"/>
          </a:xfrm>
          <a:noFill/>
        </p:spPr>
        <p:txBody>
          <a:bodyPr wrap="none" anchor="ctr"/>
          <a:lstStyle/>
          <a:p>
            <a:endParaRPr lang="pl-PL" altLang="pl-PL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9"/>
          <p:cNvSpPr>
            <a:spLocks noGrp="1" noChangeArrowheads="1"/>
          </p:cNvSpPr>
          <p:nvPr>
            <p:ph type="sldNum" sz="quarter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pPr>
              <a:tabLst>
                <a:tab pos="0" algn="l"/>
                <a:tab pos="454025" algn="l"/>
                <a:tab pos="911225" algn="l"/>
                <a:tab pos="1366838" algn="l"/>
                <a:tab pos="1824038" algn="l"/>
                <a:tab pos="2281238" algn="l"/>
                <a:tab pos="2736850" algn="l"/>
                <a:tab pos="3194050" algn="l"/>
                <a:tab pos="3649663" algn="l"/>
                <a:tab pos="4106863" algn="l"/>
                <a:tab pos="4564063" algn="l"/>
                <a:tab pos="5019675" algn="l"/>
                <a:tab pos="5476875" algn="l"/>
                <a:tab pos="5932488" algn="l"/>
                <a:tab pos="6389688" algn="l"/>
                <a:tab pos="6846888" algn="l"/>
                <a:tab pos="7302500" algn="l"/>
                <a:tab pos="7759700" algn="l"/>
                <a:tab pos="8216900" algn="l"/>
                <a:tab pos="8672513" algn="l"/>
                <a:tab pos="9129713" algn="l"/>
              </a:tabLst>
            </a:pPr>
            <a:fld id="{9D58A5E3-8950-457D-A2EB-40BA4FA76ABE}" type="slidenum">
              <a:rPr lang="pl-PL" altLang="pl-PL" smtClean="0">
                <a:cs typeface="Arial" charset="0"/>
              </a:rPr>
              <a:pPr>
                <a:tabLst>
                  <a:tab pos="0" algn="l"/>
                  <a:tab pos="454025" algn="l"/>
                  <a:tab pos="911225" algn="l"/>
                  <a:tab pos="1366838" algn="l"/>
                  <a:tab pos="1824038" algn="l"/>
                  <a:tab pos="2281238" algn="l"/>
                  <a:tab pos="2736850" algn="l"/>
                  <a:tab pos="3194050" algn="l"/>
                  <a:tab pos="3649663" algn="l"/>
                  <a:tab pos="4106863" algn="l"/>
                  <a:tab pos="4564063" algn="l"/>
                  <a:tab pos="5019675" algn="l"/>
                  <a:tab pos="5476875" algn="l"/>
                  <a:tab pos="5932488" algn="l"/>
                  <a:tab pos="6389688" algn="l"/>
                  <a:tab pos="6846888" algn="l"/>
                  <a:tab pos="7302500" algn="l"/>
                  <a:tab pos="7759700" algn="l"/>
                  <a:tab pos="8216900" algn="l"/>
                  <a:tab pos="8672513" algn="l"/>
                  <a:tab pos="9129713" algn="l"/>
                </a:tabLst>
              </a:pPr>
              <a:t>9</a:t>
            </a:fld>
            <a:endParaRPr lang="pl-PL" altLang="pl-PL" smtClean="0">
              <a:cs typeface="Arial" charset="0"/>
            </a:endParaRPr>
          </a:p>
        </p:txBody>
      </p:sp>
      <p:sp>
        <p:nvSpPr>
          <p:cNvPr id="28675" name="Rectangle 1"/>
          <p:cNvSpPr>
            <a:spLocks noGrp="1" noRot="1" noChangeAspect="1" noChangeArrowheads="1"/>
          </p:cNvSpPr>
          <p:nvPr>
            <p:ph type="sldImg"/>
          </p:nvPr>
        </p:nvSpPr>
        <p:spPr>
          <a:xfrm>
            <a:off x="895350" y="746125"/>
            <a:ext cx="4968875" cy="3727450"/>
          </a:xfrm>
          <a:ln/>
        </p:spPr>
      </p:sp>
      <p:sp>
        <p:nvSpPr>
          <p:cNvPr id="2867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76275" y="4722813"/>
            <a:ext cx="5403850" cy="4473575"/>
          </a:xfrm>
          <a:noFill/>
        </p:spPr>
        <p:txBody>
          <a:bodyPr wrap="none" anchor="ctr"/>
          <a:lstStyle/>
          <a:p>
            <a:endParaRPr lang="pl-PL" altLang="pl-PL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0C5ADC-4045-41CF-8036-4D623DF3CB73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365410-EA92-4C16-B4AF-68E1EEB34B96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6225" y="128588"/>
            <a:ext cx="2055813" cy="5992812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128588"/>
            <a:ext cx="6016625" cy="5992812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4730E6-99A1-491A-AE28-1BF76090DC7A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Układ niestandard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128588"/>
            <a:ext cx="8224838" cy="1433512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D31A88-4815-4F77-8B25-F9F5A4D58AA8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ytuł, tekst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128588"/>
            <a:ext cx="8224838" cy="1433512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5425" cy="4521200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5025" y="1600200"/>
            <a:ext cx="4037013" cy="4521200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dt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ft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sldNum" idx="1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94D24E-2FEE-4626-8DAA-53F76A8F4D43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ytuł i tabe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128588"/>
            <a:ext cx="8224838" cy="1433512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abeli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4838" cy="4521200"/>
          </a:xfrm>
        </p:spPr>
        <p:txBody>
          <a:bodyPr/>
          <a:lstStyle/>
          <a:p>
            <a:pPr lvl="0"/>
            <a:endParaRPr lang="pl-PL" noProof="0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32C134-8FAB-4191-9376-E0E62D5454D4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5B2BA4-E6D5-49F4-B5B1-37E609F85FD4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53713E-4A93-4A0E-8EDB-FE07A6486D1C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5425" cy="4521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5025" y="1600200"/>
            <a:ext cx="4037013" cy="4521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dt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ft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sldNum" idx="1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A641E6-AD30-402D-A492-B15528B66603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Rectangle 3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8" name="Rectangle 3"/>
          <p:cNvSpPr>
            <a:spLocks noGrp="1" noChangeArrowheads="1"/>
          </p:cNvSpPr>
          <p:nvPr>
            <p:ph type="dt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9" name="Rectangle 4"/>
          <p:cNvSpPr>
            <a:spLocks noGrp="1" noChangeArrowheads="1"/>
          </p:cNvSpPr>
          <p:nvPr>
            <p:ph type="ft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10" name="Rectangle 5"/>
          <p:cNvSpPr>
            <a:spLocks noGrp="1" noChangeArrowheads="1"/>
          </p:cNvSpPr>
          <p:nvPr>
            <p:ph type="sldNum" idx="1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C2F542-0729-4E39-A291-F6443D739EF5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0FF62C-B58E-4ACB-9858-AF6E96AAE211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5EBA28-4C4B-4BA4-B70D-E1C27461CC3F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dt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ft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sldNum" idx="1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40D16C-7C4B-4024-A101-2885AD9626C6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l-PL" noProof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dt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ft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sldNum" idx="1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325EE4-5359-49E1-8D44-19955F064334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hlink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28588"/>
            <a:ext cx="8224838" cy="1433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pl-PL" smtClean="0"/>
              <a:t>Kliknij, aby edytować format tekstu tytułu</a:t>
            </a:r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4838" cy="452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pl-PL" smtClean="0"/>
              <a:t>Kliknij, aby edytować format tekstu konspektu</a:t>
            </a:r>
          </a:p>
          <a:p>
            <a:pPr lvl="1"/>
            <a:r>
              <a:rPr lang="en-GB" altLang="pl-PL" smtClean="0"/>
              <a:t>Drugi poziom konspektu</a:t>
            </a:r>
          </a:p>
          <a:p>
            <a:pPr lvl="2"/>
            <a:r>
              <a:rPr lang="en-GB" altLang="pl-PL" smtClean="0"/>
              <a:t>Trzeci poziom konspektu</a:t>
            </a:r>
          </a:p>
          <a:p>
            <a:pPr lvl="3"/>
            <a:r>
              <a:rPr lang="en-GB" altLang="pl-PL" smtClean="0"/>
              <a:t>Czwarty poziom konspektu</a:t>
            </a:r>
          </a:p>
          <a:p>
            <a:pPr lvl="4"/>
            <a:r>
              <a:rPr lang="en-GB" altLang="pl-PL" smtClean="0"/>
              <a:t>Piąty poziom konspektu</a:t>
            </a:r>
          </a:p>
          <a:p>
            <a:pPr lvl="4"/>
            <a:r>
              <a:rPr lang="en-GB" altLang="pl-PL" smtClean="0"/>
              <a:t>Szósty poziom konspektu</a:t>
            </a:r>
          </a:p>
          <a:p>
            <a:pPr lvl="4"/>
            <a:r>
              <a:rPr lang="en-GB" altLang="pl-PL" smtClean="0"/>
              <a:t>Siódmy poziom konspektu</a:t>
            </a:r>
          </a:p>
          <a:p>
            <a:pPr lvl="4"/>
            <a:r>
              <a:rPr lang="en-GB" altLang="pl-PL" smtClean="0"/>
              <a:t>Ósmy poziom konspektu</a:t>
            </a:r>
          </a:p>
          <a:p>
            <a:pPr lvl="4"/>
            <a:r>
              <a:rPr lang="en-GB" altLang="pl-PL" smtClean="0"/>
              <a:t>Dziewiąty poziom konspektu</a:t>
            </a:r>
          </a:p>
        </p:txBody>
      </p:sp>
      <p:sp>
        <p:nvSpPr>
          <p:cNvPr id="2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457200" y="6245225"/>
            <a:ext cx="2128838" cy="47148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l" eaLnBrk="0" hangingPunct="0">
              <a:buClrTx/>
              <a:buSzPct val="100000"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800">
                <a:solidFill>
                  <a:srgbClr val="000000"/>
                </a:solidFill>
                <a:cs typeface="+mn-cs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457200" y="6245225"/>
            <a:ext cx="2128838" cy="471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l" eaLnBrk="0" hangingPunct="0">
              <a:buClrTx/>
              <a:buSzPct val="100000"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800">
                <a:solidFill>
                  <a:srgbClr val="000000"/>
                </a:solidFill>
                <a:cs typeface="+mn-cs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ftr"/>
          </p:nvPr>
        </p:nvSpPr>
        <p:spPr bwMode="auto">
          <a:xfrm>
            <a:off x="3124200" y="6245225"/>
            <a:ext cx="2890838" cy="47148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l" eaLnBrk="0" hangingPunct="0">
              <a:buClrTx/>
              <a:buSzPct val="100000"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800">
                <a:solidFill>
                  <a:srgbClr val="000000"/>
                </a:solidFill>
                <a:cs typeface="+mn-cs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245225"/>
            <a:ext cx="2128838" cy="47148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l" eaLnBrk="0" hangingPunct="0">
              <a:buClrTx/>
              <a:buSzPct val="100000"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800">
                <a:solidFill>
                  <a:srgbClr val="000000"/>
                </a:solidFill>
                <a:cs typeface="+mn-cs"/>
              </a:defRPr>
            </a:lvl1pPr>
          </a:lstStyle>
          <a:p>
            <a:pPr>
              <a:defRPr/>
            </a:pPr>
            <a:fld id="{F9A338F5-2690-4AA5-8655-E1ABCEE9D33B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  <p:sldLayoutId id="2147483674" r:id="rId12"/>
    <p:sldLayoutId id="2147483675" r:id="rId13"/>
    <p:sldLayoutId id="2147483676" r:id="rId14"/>
  </p:sldLayoutIdLst>
  <p:txStyles>
    <p:titleStyle>
      <a:lvl1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</a:defRPr>
      </a:lvl2pPr>
      <a:lvl3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</a:defRPr>
      </a:lvl3pPr>
      <a:lvl4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</a:defRPr>
      </a:lvl4pPr>
      <a:lvl5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</a:defRPr>
      </a:lvl5pPr>
      <a:lvl6pPr marL="2514600" indent="-228600" algn="ctr" defTabSz="449263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</a:defRPr>
      </a:lvl6pPr>
      <a:lvl7pPr marL="2971800" indent="-228600" algn="ctr" defTabSz="449263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</a:defRPr>
      </a:lvl7pPr>
      <a:lvl8pPr marL="3429000" indent="-228600" algn="ctr" defTabSz="449263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</a:defRPr>
      </a:lvl8pPr>
      <a:lvl9pPr marL="3886200" indent="-228600" algn="ctr" defTabSz="449263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</a:defRPr>
      </a:lvl9pPr>
    </p:titleStyle>
    <p:bodyStyle>
      <a:lvl1pPr marL="342900" indent="-342900" algn="l" defTabSz="449263" rtl="0" eaLnBrk="0" fontAlgn="base" hangingPunct="0">
        <a:spcBef>
          <a:spcPts val="8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49263" rtl="0" eaLnBrk="0" fontAlgn="base" hangingPunct="0">
        <a:spcBef>
          <a:spcPts val="7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800">
          <a:solidFill>
            <a:srgbClr val="000000"/>
          </a:solidFill>
          <a:latin typeface="+mn-lt"/>
        </a:defRPr>
      </a:lvl2pPr>
      <a:lvl3pPr marL="11430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400">
          <a:solidFill>
            <a:srgbClr val="000000"/>
          </a:solidFill>
          <a:latin typeface="+mn-lt"/>
        </a:defRPr>
      </a:lvl3pPr>
      <a:lvl4pPr marL="16002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</a:defRPr>
      </a:lvl4pPr>
      <a:lvl5pPr marL="20574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</a:defRPr>
      </a:lvl5pPr>
      <a:lvl6pPr marL="2514600" indent="-228600" algn="l" defTabSz="449263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</a:defRPr>
      </a:lvl6pPr>
      <a:lvl7pPr marL="2971800" indent="-228600" algn="l" defTabSz="449263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</a:defRPr>
      </a:lvl7pPr>
      <a:lvl8pPr marL="3429000" indent="-228600" algn="l" defTabSz="449263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</a:defRPr>
      </a:lvl8pPr>
      <a:lvl9pPr marL="3886200" indent="-228600" algn="l" defTabSz="449263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1.wmf"/><Relationship Id="rId4" Type="http://schemas.openxmlformats.org/officeDocument/2006/relationships/oleObject" Target="../embeddings/oleObject1.bin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5.xml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1.wmf"/><Relationship Id="rId4" Type="http://schemas.openxmlformats.org/officeDocument/2006/relationships/oleObject" Target="../embeddings/oleObject3.bin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2.emf"/><Relationship Id="rId4" Type="http://schemas.openxmlformats.org/officeDocument/2006/relationships/oleObject" Target="../embeddings/oleObject2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87" name="Rectangle 1"/>
          <p:cNvSpPr>
            <a:spLocks noGrp="1" noChangeArrowheads="1"/>
          </p:cNvSpPr>
          <p:nvPr>
            <p:ph type="title"/>
          </p:nvPr>
        </p:nvSpPr>
        <p:spPr>
          <a:xfrm>
            <a:off x="715963" y="692150"/>
            <a:ext cx="7024687" cy="1584325"/>
          </a:xfrm>
        </p:spPr>
        <p:txBody>
          <a:bodyPr/>
          <a:lstStyle/>
          <a:p>
            <a:pPr eaLnBrk="1" hangingPunct="1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pl-PL" altLang="pl-PL" b="1" smtClean="0">
                <a:latin typeface="Book Antiqua" pitchFamily="18" charset="0"/>
              </a:rPr>
              <a:t>Powiatowy Urząd Pracy </a:t>
            </a:r>
            <a:br>
              <a:rPr lang="pl-PL" altLang="pl-PL" b="1" smtClean="0">
                <a:latin typeface="Book Antiqua" pitchFamily="18" charset="0"/>
              </a:rPr>
            </a:br>
            <a:r>
              <a:rPr lang="pl-PL" altLang="pl-PL" b="1" smtClean="0">
                <a:latin typeface="Book Antiqua" pitchFamily="18" charset="0"/>
              </a:rPr>
              <a:t>w Kołobrzegu</a:t>
            </a:r>
          </a:p>
        </p:txBody>
      </p:sp>
      <p:sp>
        <p:nvSpPr>
          <p:cNvPr id="3188" name="Rectangle 2"/>
          <p:cNvSpPr>
            <a:spLocks noGrp="1" noChangeArrowheads="1"/>
          </p:cNvSpPr>
          <p:nvPr>
            <p:ph type="subTitle" idx="4294967295"/>
          </p:nvPr>
        </p:nvSpPr>
        <p:spPr>
          <a:xfrm>
            <a:off x="1042988" y="4724400"/>
            <a:ext cx="6337300" cy="936625"/>
          </a:xfrm>
        </p:spPr>
        <p:txBody>
          <a:bodyPr/>
          <a:lstStyle/>
          <a:p>
            <a:pPr marL="0" indent="0" algn="ctr" eaLnBrk="1" hangingPunct="1">
              <a:lnSpc>
                <a:spcPct val="90000"/>
              </a:lnSpc>
              <a:spcBef>
                <a:spcPts val="600"/>
              </a:spcBef>
              <a:buClrTx/>
              <a:buFontTx/>
              <a:buNone/>
              <a:tabLst>
                <a:tab pos="0" algn="l"/>
                <a:tab pos="104775" algn="l"/>
                <a:tab pos="554038" algn="l"/>
                <a:tab pos="1003300" algn="l"/>
                <a:tab pos="1452563" algn="l"/>
                <a:tab pos="1901825" algn="l"/>
                <a:tab pos="2351088" algn="l"/>
                <a:tab pos="2800350" algn="l"/>
                <a:tab pos="3249613" algn="l"/>
                <a:tab pos="3698875" algn="l"/>
                <a:tab pos="4148138" algn="l"/>
                <a:tab pos="4597400" algn="l"/>
                <a:tab pos="5046663" algn="l"/>
                <a:tab pos="5495925" algn="l"/>
                <a:tab pos="5945188" algn="l"/>
                <a:tab pos="6394450" algn="l"/>
                <a:tab pos="6843713" algn="l"/>
                <a:tab pos="7292975" algn="l"/>
                <a:tab pos="7742238" algn="l"/>
                <a:tab pos="8191500" algn="l"/>
                <a:tab pos="8640763" algn="l"/>
              </a:tabLst>
            </a:pPr>
            <a:r>
              <a:rPr lang="pl-PL" altLang="pl-PL" sz="2400" b="1" dirty="0" smtClean="0">
                <a:latin typeface="Book Antiqua" pitchFamily="18" charset="0"/>
              </a:rPr>
              <a:t>Sytuacja na kołobrzeskim rynku pracy </a:t>
            </a:r>
          </a:p>
          <a:p>
            <a:pPr marL="0" indent="0" algn="ctr" eaLnBrk="1" hangingPunct="1">
              <a:lnSpc>
                <a:spcPct val="90000"/>
              </a:lnSpc>
              <a:spcBef>
                <a:spcPts val="600"/>
              </a:spcBef>
              <a:buClrTx/>
              <a:buFontTx/>
              <a:buNone/>
              <a:tabLst>
                <a:tab pos="0" algn="l"/>
                <a:tab pos="104775" algn="l"/>
                <a:tab pos="554038" algn="l"/>
                <a:tab pos="1003300" algn="l"/>
                <a:tab pos="1452563" algn="l"/>
                <a:tab pos="1901825" algn="l"/>
                <a:tab pos="2351088" algn="l"/>
                <a:tab pos="2800350" algn="l"/>
                <a:tab pos="3249613" algn="l"/>
                <a:tab pos="3698875" algn="l"/>
                <a:tab pos="4148138" algn="l"/>
                <a:tab pos="4597400" algn="l"/>
                <a:tab pos="5046663" algn="l"/>
                <a:tab pos="5495925" algn="l"/>
                <a:tab pos="5945188" algn="l"/>
                <a:tab pos="6394450" algn="l"/>
                <a:tab pos="6843713" algn="l"/>
                <a:tab pos="7292975" algn="l"/>
                <a:tab pos="7742238" algn="l"/>
                <a:tab pos="8191500" algn="l"/>
                <a:tab pos="8640763" algn="l"/>
              </a:tabLst>
            </a:pPr>
            <a:r>
              <a:rPr lang="pl-PL" altLang="pl-PL" sz="2400" b="1" dirty="0" smtClean="0">
                <a:latin typeface="Book Antiqua" pitchFamily="18" charset="0"/>
              </a:rPr>
              <a:t>Stan na dzień 30.11.2015r.</a:t>
            </a:r>
          </a:p>
        </p:txBody>
      </p:sp>
      <p:graphicFrame>
        <p:nvGraphicFramePr>
          <p:cNvPr id="3186" name="Object 114"/>
          <p:cNvGraphicFramePr>
            <a:graphicFrameLocks noChangeAspect="1"/>
          </p:cNvGraphicFramePr>
          <p:nvPr/>
        </p:nvGraphicFramePr>
        <p:xfrm>
          <a:off x="3708400" y="2636838"/>
          <a:ext cx="1512888" cy="10048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27" r:id="rId4" imgW="1372548" imgH="913481" progId="Word.Picture.8">
                  <p:embed/>
                </p:oleObj>
              </mc:Choice>
              <mc:Fallback>
                <p:oleObj r:id="rId4" imgW="1372548" imgH="913481" progId="Word.Picture.8">
                  <p:embed/>
                  <p:pic>
                    <p:nvPicPr>
                      <p:cNvPr id="0" name="Picture 1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08400" y="2636838"/>
                        <a:ext cx="1512888" cy="10048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l-PL" sz="3600" b="1" smtClean="0"/>
              <a:t>Ilość osób w podziale na poszczególne profile pomocy</a:t>
            </a:r>
          </a:p>
        </p:txBody>
      </p:sp>
      <p:sp>
        <p:nvSpPr>
          <p:cNvPr id="31746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 eaLnBrk="1" hangingPunct="1">
              <a:lnSpc>
                <a:spcPct val="150000"/>
              </a:lnSpc>
            </a:pPr>
            <a:r>
              <a:rPr lang="pl-PL" sz="2000" dirty="0" smtClean="0"/>
              <a:t>Na dzień 02.12.2015 zarejestrowane osoby </a:t>
            </a:r>
            <a:r>
              <a:rPr lang="pl-PL" sz="2000" dirty="0"/>
              <a:t>ze statusem </a:t>
            </a:r>
            <a:r>
              <a:rPr lang="pl-PL" sz="2000" dirty="0" smtClean="0"/>
              <a:t>bezrobotnego, o ustalonym profilu: </a:t>
            </a:r>
          </a:p>
          <a:p>
            <a:pPr algn="just" eaLnBrk="1" hangingPunct="1">
              <a:lnSpc>
                <a:spcPct val="150000"/>
              </a:lnSpc>
            </a:pPr>
            <a:r>
              <a:rPr lang="pl-PL" dirty="0" smtClean="0"/>
              <a:t>Profil pomocy I – </a:t>
            </a:r>
            <a:r>
              <a:rPr lang="pl-PL" b="1" dirty="0" smtClean="0"/>
              <a:t>69 osób</a:t>
            </a:r>
          </a:p>
          <a:p>
            <a:pPr algn="just" eaLnBrk="1" hangingPunct="1">
              <a:lnSpc>
                <a:spcPct val="150000"/>
              </a:lnSpc>
            </a:pPr>
            <a:r>
              <a:rPr lang="pl-PL" dirty="0" smtClean="0"/>
              <a:t>Profil pomocy II – </a:t>
            </a:r>
            <a:r>
              <a:rPr lang="pl-PL" b="1" dirty="0" smtClean="0"/>
              <a:t>1195 osób</a:t>
            </a:r>
          </a:p>
          <a:p>
            <a:pPr eaLnBrk="1" hangingPunct="1">
              <a:lnSpc>
                <a:spcPct val="150000"/>
              </a:lnSpc>
            </a:pPr>
            <a:r>
              <a:rPr lang="pl-PL" dirty="0" smtClean="0"/>
              <a:t>Profil pomocy III – </a:t>
            </a:r>
            <a:r>
              <a:rPr lang="pl-PL" b="1" dirty="0" smtClean="0"/>
              <a:t>1178 osób</a:t>
            </a:r>
            <a:endParaRPr lang="pl-PL" sz="24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Tytuł 1"/>
          <p:cNvSpPr>
            <a:spLocks noGrp="1"/>
          </p:cNvSpPr>
          <p:nvPr>
            <p:ph type="title"/>
          </p:nvPr>
        </p:nvSpPr>
        <p:spPr>
          <a:xfrm>
            <a:off x="539750" y="404813"/>
            <a:ext cx="7777163" cy="647700"/>
          </a:xfrm>
        </p:spPr>
        <p:txBody>
          <a:bodyPr/>
          <a:lstStyle/>
          <a:p>
            <a:pPr eaLnBrk="1" hangingPunct="1"/>
            <a:r>
              <a:rPr lang="pl-PL" sz="3600" dirty="0" smtClean="0"/>
              <a:t>Program Specjalny</a:t>
            </a:r>
          </a:p>
        </p:txBody>
      </p:sp>
      <p:sp>
        <p:nvSpPr>
          <p:cNvPr id="32770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 eaLnBrk="1" hangingPunct="1"/>
            <a:r>
              <a:rPr lang="pl-PL" sz="2400" dirty="0" smtClean="0"/>
              <a:t>     W bieżącym roku Powiatowy Urząd Pracy  na podstawie art. 66 a ustawy  o promocji zatrudnienia i instytucjach rynku pracy w wyniku ogłoszonego naboru przez Ministra Pracy i Polityki Społecznej uzyskał środki finansowe na realizację programu specjalnego zaadresowanego do bezrobotnych, dla których PUP ustalił III profil pomocy. </a:t>
            </a:r>
          </a:p>
          <a:p>
            <a:pPr algn="just" eaLnBrk="1" hangingPunct="1"/>
            <a:r>
              <a:rPr lang="pl-PL" sz="2400" dirty="0" smtClean="0"/>
              <a:t>    Kwota przeznaczona na realizację </a:t>
            </a:r>
            <a:r>
              <a:rPr lang="pl-PL" sz="2400" b="1" dirty="0" smtClean="0"/>
              <a:t>Programu Specjalnego to 1.099.220,00 zł. </a:t>
            </a:r>
            <a:r>
              <a:rPr lang="pl-PL" sz="2400" dirty="0" smtClean="0"/>
              <a:t>Program specjalny ma na celu zastosowanie zespołu działań mających dostosowanie posiadanych lub zdobycie nowych kwalifikacji i umiejętności zawodowych.</a:t>
            </a:r>
          </a:p>
          <a:p>
            <a:pPr algn="just" eaLnBrk="1" hangingPunct="1"/>
            <a:endParaRPr lang="pl-PL" sz="2400" dirty="0" smtClean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Tytuł 1"/>
          <p:cNvSpPr>
            <a:spLocks noGrp="1"/>
          </p:cNvSpPr>
          <p:nvPr>
            <p:ph type="title"/>
          </p:nvPr>
        </p:nvSpPr>
        <p:spPr>
          <a:xfrm>
            <a:off x="827088" y="260350"/>
            <a:ext cx="7854950" cy="941388"/>
          </a:xfrm>
        </p:spPr>
        <p:txBody>
          <a:bodyPr/>
          <a:lstStyle/>
          <a:p>
            <a:pPr eaLnBrk="1" hangingPunct="1"/>
            <a:r>
              <a:rPr lang="pl-PL" sz="3600" dirty="0" smtClean="0"/>
              <a:t>Program Specjalny</a:t>
            </a:r>
          </a:p>
        </p:txBody>
      </p:sp>
      <p:sp>
        <p:nvSpPr>
          <p:cNvPr id="33794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 eaLnBrk="1" hangingPunct="1"/>
            <a:r>
              <a:rPr lang="pl-PL" sz="2400" dirty="0" smtClean="0"/>
              <a:t>    Głównym celem programu jest zwiększenie szans na zatrudnienie i aktywizację zawodową osób bezrobotnych, poprzez zastosowanie form aktywizacji zawodowej takich jak:</a:t>
            </a:r>
          </a:p>
          <a:p>
            <a:pPr eaLnBrk="1" hangingPunct="1"/>
            <a:r>
              <a:rPr lang="pl-PL" sz="2400" dirty="0" smtClean="0"/>
              <a:t>     - środki na rozpoczęcie działalności gospodarczej,</a:t>
            </a:r>
          </a:p>
          <a:p>
            <a:pPr eaLnBrk="1" hangingPunct="1"/>
            <a:r>
              <a:rPr lang="pl-PL" sz="2400" dirty="0" smtClean="0"/>
              <a:t>     - prace interwencyjne, </a:t>
            </a:r>
          </a:p>
          <a:p>
            <a:pPr eaLnBrk="1" hangingPunct="1"/>
            <a:r>
              <a:rPr lang="pl-PL" sz="2400" dirty="0" smtClean="0"/>
              <a:t>     - staże, </a:t>
            </a:r>
          </a:p>
          <a:p>
            <a:pPr eaLnBrk="1" hangingPunct="1"/>
            <a:r>
              <a:rPr lang="pl-PL" sz="2400" dirty="0" smtClean="0"/>
              <a:t>     - doposażenie/wyposażenie stanowiska pracy, </a:t>
            </a:r>
          </a:p>
          <a:p>
            <a:pPr eaLnBrk="1" hangingPunct="1"/>
            <a:r>
              <a:rPr lang="pl-PL" sz="2400" dirty="0" smtClean="0"/>
              <a:t>     - bon szkoleniowy, </a:t>
            </a:r>
          </a:p>
          <a:p>
            <a:pPr eaLnBrk="1" hangingPunct="1"/>
            <a:r>
              <a:rPr lang="pl-PL" sz="2400" dirty="0" smtClean="0"/>
              <a:t>     - szkolenie indywidualne,</a:t>
            </a:r>
          </a:p>
          <a:p>
            <a:pPr eaLnBrk="1" hangingPunct="1"/>
            <a:endParaRPr lang="pl-PL" dirty="0" smtClean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Tytuł 1"/>
          <p:cNvSpPr>
            <a:spLocks noGrp="1"/>
          </p:cNvSpPr>
          <p:nvPr>
            <p:ph type="title"/>
          </p:nvPr>
        </p:nvSpPr>
        <p:spPr>
          <a:xfrm>
            <a:off x="755650" y="260350"/>
            <a:ext cx="7926388" cy="1085850"/>
          </a:xfrm>
        </p:spPr>
        <p:txBody>
          <a:bodyPr/>
          <a:lstStyle/>
          <a:p>
            <a:pPr eaLnBrk="1" hangingPunct="1"/>
            <a:r>
              <a:rPr lang="pl-PL" sz="3600" dirty="0" smtClean="0"/>
              <a:t>Program Specjalny</a:t>
            </a:r>
          </a:p>
        </p:txBody>
      </p:sp>
      <p:sp>
        <p:nvSpPr>
          <p:cNvPr id="34818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 eaLnBrk="1" hangingPunct="1"/>
            <a:r>
              <a:rPr lang="pl-PL" sz="2000" dirty="0" smtClean="0"/>
              <a:t>     W ramach programu zastosowano elementy specyficzne, których Powiatowy Urząd Pracy nie może stosować w zakresie podstawowej działalności Urzędu i są to:</a:t>
            </a:r>
          </a:p>
          <a:p>
            <a:pPr eaLnBrk="1" hangingPunct="1"/>
            <a:r>
              <a:rPr lang="pl-PL" sz="2000" dirty="0" smtClean="0"/>
              <a:t>     - premie dla pracodawców za zatrudnienie osoby bezrobotnej po</a:t>
            </a:r>
          </a:p>
          <a:p>
            <a:pPr eaLnBrk="1" hangingPunct="1"/>
            <a:r>
              <a:rPr lang="pl-PL" sz="2000" dirty="0" smtClean="0"/>
              <a:t>        zakończonym wsparciu,</a:t>
            </a:r>
          </a:p>
          <a:p>
            <a:pPr eaLnBrk="1" hangingPunct="1"/>
            <a:r>
              <a:rPr lang="pl-PL" sz="2000" dirty="0" smtClean="0"/>
              <a:t>     - premie motywujące dla osób bezrobotnych, które podjęły pracę,</a:t>
            </a:r>
          </a:p>
          <a:p>
            <a:pPr eaLnBrk="1" hangingPunct="1"/>
            <a:r>
              <a:rPr lang="pl-PL" sz="2000" dirty="0" smtClean="0"/>
              <a:t>     - sfinansowanie książeczki zdrowia, </a:t>
            </a:r>
          </a:p>
          <a:p>
            <a:pPr eaLnBrk="1" hangingPunct="1"/>
            <a:r>
              <a:rPr lang="pl-PL" sz="2000" dirty="0" smtClean="0"/>
              <a:t>     - sfinansowanie wstępnych badań lekarskich, </a:t>
            </a:r>
          </a:p>
          <a:p>
            <a:pPr eaLnBrk="1" hangingPunct="1"/>
            <a:r>
              <a:rPr lang="pl-PL" sz="2000" dirty="0" smtClean="0"/>
              <a:t>     - warsztaty modułowe, </a:t>
            </a:r>
          </a:p>
          <a:p>
            <a:pPr eaLnBrk="1" hangingPunct="1"/>
            <a:r>
              <a:rPr lang="pl-PL" sz="2000" dirty="0" smtClean="0"/>
              <a:t>     - warsztaty z trenerem wizażu i stylizacji,   </a:t>
            </a:r>
          </a:p>
          <a:p>
            <a:pPr eaLnBrk="1" hangingPunct="1"/>
            <a:r>
              <a:rPr lang="pl-PL" dirty="0" smtClean="0"/>
              <a:t> </a:t>
            </a:r>
          </a:p>
          <a:p>
            <a:pPr eaLnBrk="1" hangingPunct="1"/>
            <a:r>
              <a:rPr lang="pl-PL" dirty="0" smtClean="0"/>
              <a:t> </a:t>
            </a:r>
          </a:p>
          <a:p>
            <a:pPr eaLnBrk="1" hangingPunct="1"/>
            <a:endParaRPr lang="pl-PL" dirty="0" smtClean="0"/>
          </a:p>
        </p:txBody>
      </p:sp>
    </p:spTree>
    <p:extLst>
      <p:ext uri="{BB962C8B-B14F-4D97-AF65-F5344CB8AC3E}">
        <p14:creationId xmlns:p14="http://schemas.microsoft.com/office/powerpoint/2010/main" val="270136564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Rectangle 1"/>
          <p:cNvSpPr>
            <a:spLocks noGrp="1" noChangeArrowheads="1"/>
          </p:cNvSpPr>
          <p:nvPr>
            <p:ph type="title"/>
          </p:nvPr>
        </p:nvSpPr>
        <p:spPr>
          <a:xfrm>
            <a:off x="611188" y="260350"/>
            <a:ext cx="8086725" cy="882650"/>
          </a:xfrm>
        </p:spPr>
        <p:txBody>
          <a:bodyPr/>
          <a:lstStyle/>
          <a:p>
            <a:pPr eaLnBrk="1" hangingPunct="1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pl-PL" altLang="pl-PL" sz="3600" smtClean="0"/>
              <a:t>Współpraca z pracodawcami</a:t>
            </a:r>
            <a:r>
              <a:rPr lang="pl-PL" altLang="pl-PL" sz="2800" b="1" smtClean="0"/>
              <a:t/>
            </a:r>
            <a:br>
              <a:rPr lang="pl-PL" altLang="pl-PL" sz="2800" b="1" smtClean="0"/>
            </a:br>
            <a:endParaRPr lang="pl-PL" altLang="pl-PL" sz="2800" b="1" smtClean="0"/>
          </a:p>
        </p:txBody>
      </p:sp>
      <p:sp>
        <p:nvSpPr>
          <p:cNvPr id="3584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60363" y="900113"/>
            <a:ext cx="8229600" cy="5003800"/>
          </a:xfrm>
        </p:spPr>
        <p:txBody>
          <a:bodyPr/>
          <a:lstStyle/>
          <a:p>
            <a:pPr marL="338138" indent="-338138" algn="just" eaLnBrk="1" hangingPunct="1">
              <a:spcBef>
                <a:spcPts val="600"/>
              </a:spcBef>
              <a:buFont typeface="Arial" charset="0"/>
              <a:buNone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</a:pPr>
            <a:r>
              <a:rPr lang="pl-PL" altLang="pl-PL" sz="2800" b="1" dirty="0" smtClean="0">
                <a:solidFill>
                  <a:schemeClr val="tx1"/>
                </a:solidFill>
              </a:rPr>
              <a:t>   Od początku 2015r. do Powiatowego Urzędu Pracy w  Kołobrzegu </a:t>
            </a:r>
            <a:r>
              <a:rPr lang="pl-PL" altLang="pl-PL" sz="2800" dirty="0" smtClean="0">
                <a:solidFill>
                  <a:schemeClr val="tx1"/>
                </a:solidFill>
              </a:rPr>
              <a:t>wpłynęły </a:t>
            </a:r>
            <a:r>
              <a:rPr lang="pl-PL" altLang="pl-PL" sz="2800" b="1" dirty="0" smtClean="0">
                <a:solidFill>
                  <a:schemeClr val="tx1"/>
                </a:solidFill>
              </a:rPr>
              <a:t>2192 </a:t>
            </a:r>
            <a:r>
              <a:rPr lang="pl-PL" altLang="pl-PL" sz="2800" dirty="0" smtClean="0">
                <a:solidFill>
                  <a:schemeClr val="tx1"/>
                </a:solidFill>
              </a:rPr>
              <a:t>oferty pracy. Najwięcej wolnych miejsc pracy wykazano w takich zawodach jak:</a:t>
            </a:r>
            <a:r>
              <a:rPr lang="pl-PL" altLang="pl-PL" sz="2800" dirty="0" smtClean="0">
                <a:solidFill>
                  <a:schemeClr val="accent2"/>
                </a:solidFill>
              </a:rPr>
              <a:t> </a:t>
            </a:r>
          </a:p>
          <a:p>
            <a:pPr marL="338138" indent="-338138" eaLnBrk="1" hangingPunct="1">
              <a:buFont typeface="Times New Roman" pitchFamily="18" charset="0"/>
              <a:buChar char="•"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</a:pPr>
            <a:r>
              <a:rPr lang="pl-PL" altLang="pl-PL" sz="2600" dirty="0" smtClean="0">
                <a:solidFill>
                  <a:schemeClr val="tx1"/>
                </a:solidFill>
              </a:rPr>
              <a:t>sprzedawca,</a:t>
            </a:r>
          </a:p>
          <a:p>
            <a:pPr marL="338138" indent="-338138" eaLnBrk="1" hangingPunct="1">
              <a:buFont typeface="Times New Roman" pitchFamily="18" charset="0"/>
              <a:buChar char="•"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</a:pPr>
            <a:r>
              <a:rPr lang="pl-PL" altLang="pl-PL" sz="2600" dirty="0" smtClean="0">
                <a:solidFill>
                  <a:schemeClr val="tx1"/>
                </a:solidFill>
              </a:rPr>
              <a:t>recepcjonista,</a:t>
            </a:r>
          </a:p>
          <a:p>
            <a:pPr marL="338138" indent="-338138" eaLnBrk="1" hangingPunct="1">
              <a:buFont typeface="Times New Roman" pitchFamily="18" charset="0"/>
              <a:buChar char="•"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</a:pPr>
            <a:r>
              <a:rPr lang="pl-PL" altLang="pl-PL" sz="2600" dirty="0" smtClean="0">
                <a:solidFill>
                  <a:schemeClr val="tx1"/>
                </a:solidFill>
              </a:rPr>
              <a:t>pomoc kuchenna, </a:t>
            </a:r>
          </a:p>
          <a:p>
            <a:pPr marL="338138" indent="-338138" eaLnBrk="1" hangingPunct="1">
              <a:buFont typeface="Times New Roman" pitchFamily="18" charset="0"/>
              <a:buChar char="•"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</a:pPr>
            <a:r>
              <a:rPr lang="pl-PL" altLang="pl-PL" sz="2600" dirty="0" smtClean="0">
                <a:solidFill>
                  <a:schemeClr val="tx1"/>
                </a:solidFill>
              </a:rPr>
              <a:t>pokojowa,</a:t>
            </a:r>
          </a:p>
          <a:p>
            <a:pPr marL="338138" indent="-338138" eaLnBrk="1" hangingPunct="1">
              <a:buFont typeface="Times New Roman" pitchFamily="18" charset="0"/>
              <a:buChar char="•"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</a:pPr>
            <a:r>
              <a:rPr lang="pl-PL" altLang="pl-PL" sz="2600" dirty="0" smtClean="0">
                <a:solidFill>
                  <a:schemeClr val="tx1"/>
                </a:solidFill>
              </a:rPr>
              <a:t>kucharz,</a:t>
            </a:r>
          </a:p>
          <a:p>
            <a:pPr marL="338138" indent="-338138" eaLnBrk="1" hangingPunct="1">
              <a:buFont typeface="Times New Roman" pitchFamily="18" charset="0"/>
              <a:buChar char="•"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</a:pPr>
            <a:r>
              <a:rPr lang="pl-PL" altLang="pl-PL" sz="2600" dirty="0">
                <a:solidFill>
                  <a:schemeClr val="tx1"/>
                </a:solidFill>
              </a:rPr>
              <a:t>p</a:t>
            </a:r>
            <a:r>
              <a:rPr lang="pl-PL" altLang="pl-PL" sz="2600" dirty="0" smtClean="0">
                <a:solidFill>
                  <a:schemeClr val="tx1"/>
                </a:solidFill>
              </a:rPr>
              <a:t>rzetwórca ryb,</a:t>
            </a:r>
          </a:p>
          <a:p>
            <a:pPr marL="338138" indent="-338138" eaLnBrk="1" hangingPunct="1">
              <a:buFont typeface="Times New Roman" pitchFamily="18" charset="0"/>
              <a:buChar char="•"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</a:pPr>
            <a:r>
              <a:rPr lang="pl-PL" altLang="pl-PL" sz="2600" dirty="0">
                <a:solidFill>
                  <a:schemeClr val="tx1"/>
                </a:solidFill>
              </a:rPr>
              <a:t>p</a:t>
            </a:r>
            <a:r>
              <a:rPr lang="pl-PL" altLang="pl-PL" sz="2600" dirty="0" smtClean="0">
                <a:solidFill>
                  <a:schemeClr val="tx1"/>
                </a:solidFill>
              </a:rPr>
              <a:t>racownik budowalny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Rectangle 1"/>
          <p:cNvSpPr>
            <a:spLocks noGrp="1" noChangeArrowheads="1"/>
          </p:cNvSpPr>
          <p:nvPr>
            <p:ph type="title"/>
          </p:nvPr>
        </p:nvSpPr>
        <p:spPr>
          <a:xfrm>
            <a:off x="395288" y="0"/>
            <a:ext cx="8291512" cy="1417638"/>
          </a:xfrm>
        </p:spPr>
        <p:txBody>
          <a:bodyPr/>
          <a:lstStyle/>
          <a:p>
            <a:pPr eaLnBrk="1" hangingPunct="1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pl-PL" altLang="pl-PL" sz="2800" b="1" smtClean="0"/>
              <a:t>Współpraca z pracodawcami - c.d.</a:t>
            </a:r>
          </a:p>
        </p:txBody>
      </p:sp>
      <p:sp>
        <p:nvSpPr>
          <p:cNvPr id="3789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68313" y="1125538"/>
            <a:ext cx="8218487" cy="5248275"/>
          </a:xfrm>
        </p:spPr>
        <p:txBody>
          <a:bodyPr/>
          <a:lstStyle/>
          <a:p>
            <a:pPr marL="338138" indent="-338138" eaLnBrk="1" hangingPunct="1">
              <a:spcBef>
                <a:spcPts val="700"/>
              </a:spcBef>
              <a:buFont typeface="Arial" charset="0"/>
              <a:buNone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</a:pPr>
            <a:r>
              <a:rPr lang="pl-PL" altLang="pl-PL" dirty="0" smtClean="0">
                <a:solidFill>
                  <a:schemeClr val="tx1"/>
                </a:solidFill>
              </a:rPr>
              <a:t>   Od stycznia 2015r. zorganizowaliśmy </a:t>
            </a:r>
            <a:r>
              <a:rPr lang="pl-PL" altLang="pl-PL" b="1" u="sng" dirty="0" smtClean="0">
                <a:solidFill>
                  <a:schemeClr val="tx1"/>
                </a:solidFill>
              </a:rPr>
              <a:t>28 giełdy pracy</a:t>
            </a:r>
            <a:r>
              <a:rPr lang="pl-PL" altLang="pl-PL" dirty="0" smtClean="0">
                <a:solidFill>
                  <a:schemeClr val="tx1"/>
                </a:solidFill>
              </a:rPr>
              <a:t> na następujące stanowiska:</a:t>
            </a:r>
          </a:p>
          <a:p>
            <a:pPr marL="338138" indent="-338138" eaLnBrk="1" hangingPunct="1">
              <a:spcBef>
                <a:spcPts val="700"/>
              </a:spcBef>
              <a:buFont typeface="Arial" charset="0"/>
              <a:buChar char="•"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</a:pPr>
            <a:r>
              <a:rPr lang="pl-PL" altLang="pl-PL" sz="2400" dirty="0" smtClean="0">
                <a:solidFill>
                  <a:schemeClr val="tx1"/>
                </a:solidFill>
              </a:rPr>
              <a:t>kelner,</a:t>
            </a:r>
          </a:p>
          <a:p>
            <a:pPr marL="338138" indent="-338138" eaLnBrk="1" hangingPunct="1">
              <a:spcBef>
                <a:spcPts val="700"/>
              </a:spcBef>
              <a:buFont typeface="Arial" charset="0"/>
              <a:buChar char="•"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</a:pPr>
            <a:r>
              <a:rPr lang="pl-PL" altLang="pl-PL" sz="2400" dirty="0" smtClean="0">
                <a:solidFill>
                  <a:schemeClr val="tx1"/>
                </a:solidFill>
              </a:rPr>
              <a:t>kucharz,</a:t>
            </a:r>
          </a:p>
          <a:p>
            <a:pPr marL="338138" indent="-338138" eaLnBrk="1" hangingPunct="1">
              <a:spcBef>
                <a:spcPts val="700"/>
              </a:spcBef>
              <a:buFont typeface="Arial" charset="0"/>
              <a:buChar char="•"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</a:pPr>
            <a:r>
              <a:rPr lang="pl-PL" altLang="pl-PL" sz="2400" dirty="0" smtClean="0">
                <a:solidFill>
                  <a:schemeClr val="tx1"/>
                </a:solidFill>
              </a:rPr>
              <a:t>pracownik ochrony,</a:t>
            </a:r>
          </a:p>
          <a:p>
            <a:pPr marL="338138" indent="-338138" eaLnBrk="1" hangingPunct="1">
              <a:spcBef>
                <a:spcPts val="700"/>
              </a:spcBef>
              <a:buFont typeface="Arial" charset="0"/>
              <a:buChar char="•"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</a:pPr>
            <a:r>
              <a:rPr lang="pl-PL" altLang="pl-PL" sz="2400" dirty="0" smtClean="0">
                <a:solidFill>
                  <a:schemeClr val="tx1"/>
                </a:solidFill>
              </a:rPr>
              <a:t>magazynier,</a:t>
            </a:r>
          </a:p>
          <a:p>
            <a:pPr marL="338138" indent="-338138" eaLnBrk="1" hangingPunct="1">
              <a:spcBef>
                <a:spcPts val="700"/>
              </a:spcBef>
              <a:buFont typeface="Arial" charset="0"/>
              <a:buChar char="•"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</a:pPr>
            <a:r>
              <a:rPr lang="pl-PL" altLang="pl-PL" sz="2400" dirty="0" smtClean="0">
                <a:solidFill>
                  <a:schemeClr val="tx1"/>
                </a:solidFill>
              </a:rPr>
              <a:t>pomoc kuchenna,</a:t>
            </a:r>
          </a:p>
          <a:p>
            <a:pPr marL="338138" indent="-338138" eaLnBrk="1" hangingPunct="1">
              <a:spcBef>
                <a:spcPts val="700"/>
              </a:spcBef>
              <a:buFont typeface="Arial" charset="0"/>
              <a:buChar char="•"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</a:pPr>
            <a:r>
              <a:rPr lang="pl-PL" altLang="pl-PL" sz="2400" dirty="0" smtClean="0">
                <a:solidFill>
                  <a:schemeClr val="tx1"/>
                </a:solidFill>
              </a:rPr>
              <a:t>pokojowa,</a:t>
            </a:r>
          </a:p>
          <a:p>
            <a:pPr marL="338138" indent="-338138" eaLnBrk="1" hangingPunct="1">
              <a:spcBef>
                <a:spcPts val="700"/>
              </a:spcBef>
              <a:buFont typeface="Arial" charset="0"/>
              <a:buChar char="•"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</a:pPr>
            <a:r>
              <a:rPr lang="pl-PL" altLang="pl-PL" sz="2400" dirty="0">
                <a:solidFill>
                  <a:schemeClr val="tx1"/>
                </a:solidFill>
              </a:rPr>
              <a:t>p</a:t>
            </a:r>
            <a:r>
              <a:rPr lang="pl-PL" altLang="pl-PL" sz="2400" dirty="0" smtClean="0">
                <a:solidFill>
                  <a:schemeClr val="tx1"/>
                </a:solidFill>
              </a:rPr>
              <a:t>rzetwórca ryb,</a:t>
            </a:r>
          </a:p>
          <a:p>
            <a:pPr marL="338138" indent="-338138" eaLnBrk="1" hangingPunct="1">
              <a:spcBef>
                <a:spcPts val="700"/>
              </a:spcBef>
              <a:buFont typeface="Arial" charset="0"/>
              <a:buChar char="•"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</a:pPr>
            <a:r>
              <a:rPr lang="pl-PL" altLang="pl-PL" sz="2400" dirty="0" smtClean="0">
                <a:solidFill>
                  <a:schemeClr val="tx1"/>
                </a:solidFill>
              </a:rPr>
              <a:t>pracownik obsługi klienta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Tytuł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l-PL" sz="2800" b="1" dirty="0" smtClean="0"/>
              <a:t>Współpraca z pracodawcami - c.d.</a:t>
            </a:r>
            <a:r>
              <a:rPr lang="pl-PL" sz="2800" dirty="0" smtClean="0"/>
              <a:t/>
            </a:r>
            <a:br>
              <a:rPr lang="pl-PL" sz="2800" dirty="0" smtClean="0"/>
            </a:br>
            <a:endParaRPr lang="pl-PL" sz="2800" dirty="0" smtClean="0"/>
          </a:p>
        </p:txBody>
      </p:sp>
      <p:sp>
        <p:nvSpPr>
          <p:cNvPr id="39938" name="Symbol zastępczy zawartości 4"/>
          <p:cNvSpPr>
            <a:spLocks noGrp="1"/>
          </p:cNvSpPr>
          <p:nvPr>
            <p:ph idx="1"/>
          </p:nvPr>
        </p:nvSpPr>
        <p:spPr>
          <a:xfrm>
            <a:off x="323850" y="1196975"/>
            <a:ext cx="8224838" cy="4895850"/>
          </a:xfrm>
        </p:spPr>
        <p:txBody>
          <a:bodyPr/>
          <a:lstStyle/>
          <a:p>
            <a:pPr marL="0" indent="0" eaLnBrk="1" hangingPunct="1"/>
            <a:endParaRPr lang="pl-PL" sz="2800" dirty="0" smtClean="0"/>
          </a:p>
          <a:p>
            <a:pPr marL="0" indent="0" eaLnBrk="1" hangingPunct="1"/>
            <a:r>
              <a:rPr lang="pl-PL" sz="2800" dirty="0" smtClean="0"/>
              <a:t>Łącznie na  giełdy:  </a:t>
            </a:r>
          </a:p>
          <a:p>
            <a:pPr marL="0" indent="0" eaLnBrk="1" hangingPunct="1">
              <a:buFont typeface="Arial" charset="0"/>
              <a:buChar char="•"/>
            </a:pPr>
            <a:r>
              <a:rPr lang="pl-PL" sz="2800" dirty="0" smtClean="0"/>
              <a:t>było zaproszonych </a:t>
            </a:r>
            <a:r>
              <a:rPr lang="pl-PL" sz="2800" b="1" dirty="0" smtClean="0"/>
              <a:t>727 osób</a:t>
            </a:r>
          </a:p>
          <a:p>
            <a:pPr marL="0" indent="0" eaLnBrk="1" hangingPunct="1">
              <a:buFont typeface="Arial" charset="0"/>
              <a:buChar char="•"/>
            </a:pPr>
            <a:r>
              <a:rPr lang="pl-PL" sz="2800" dirty="0" smtClean="0"/>
              <a:t>stawiło się </a:t>
            </a:r>
            <a:r>
              <a:rPr lang="pl-PL" sz="2800" b="1" dirty="0" smtClean="0"/>
              <a:t>480</a:t>
            </a:r>
            <a:r>
              <a:rPr lang="pl-PL" sz="2800" dirty="0" smtClean="0"/>
              <a:t> </a:t>
            </a:r>
            <a:r>
              <a:rPr lang="pl-PL" sz="2800" b="1" dirty="0" smtClean="0"/>
              <a:t>osób</a:t>
            </a:r>
          </a:p>
          <a:p>
            <a:pPr marL="0" indent="0" eaLnBrk="1" hangingPunct="1">
              <a:buFont typeface="Arial" charset="0"/>
              <a:buChar char="•"/>
            </a:pPr>
            <a:r>
              <a:rPr lang="pl-PL" sz="2800" dirty="0" smtClean="0"/>
              <a:t>nie stawiło się </a:t>
            </a:r>
            <a:r>
              <a:rPr lang="pl-PL" sz="2800" b="1" dirty="0" smtClean="0"/>
              <a:t>247osób</a:t>
            </a:r>
          </a:p>
          <a:p>
            <a:pPr marL="0" indent="0" eaLnBrk="1" hangingPunct="1">
              <a:buFont typeface="Arial" charset="0"/>
              <a:buChar char="•"/>
            </a:pPr>
            <a:r>
              <a:rPr lang="pl-PL" sz="2800" dirty="0" smtClean="0"/>
              <a:t>odmowy podjęcia pracy </a:t>
            </a:r>
            <a:r>
              <a:rPr lang="pl-PL" sz="2800" b="1" dirty="0" smtClean="0"/>
              <a:t>100</a:t>
            </a:r>
            <a:r>
              <a:rPr lang="pl-PL" sz="2800" dirty="0" smtClean="0"/>
              <a:t> </a:t>
            </a:r>
            <a:r>
              <a:rPr lang="pl-PL" sz="2800" b="1" dirty="0" smtClean="0"/>
              <a:t>osób</a:t>
            </a:r>
          </a:p>
          <a:p>
            <a:pPr marL="0" indent="0" eaLnBrk="1" hangingPunct="1">
              <a:buFont typeface="Arial" charset="0"/>
              <a:buChar char="•"/>
            </a:pPr>
            <a:r>
              <a:rPr lang="pl-PL" sz="2800" dirty="0" smtClean="0"/>
              <a:t>pracę podjęło </a:t>
            </a:r>
            <a:r>
              <a:rPr lang="pl-PL" sz="2800" b="1" dirty="0" smtClean="0"/>
              <a:t>26 osób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z="2800" b="1" dirty="0"/>
              <a:t>Współpraca z pracodawcami - c.d.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/>
            <a:r>
              <a:rPr lang="pl-PL" sz="2800" dirty="0"/>
              <a:t>Od stycznia do </a:t>
            </a:r>
            <a:r>
              <a:rPr lang="pl-PL" sz="2800" dirty="0" smtClean="0"/>
              <a:t>listopada </a:t>
            </a:r>
            <a:r>
              <a:rPr lang="pl-PL" sz="2800" dirty="0"/>
              <a:t>2015r. do Powiatowego Urzędu Pracy w </a:t>
            </a:r>
            <a:r>
              <a:rPr lang="pl-PL" sz="2800" dirty="0" smtClean="0"/>
              <a:t>Kołobrzegu</a:t>
            </a:r>
            <a:endParaRPr lang="pl-PL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pl-PL" sz="2800" dirty="0" smtClean="0"/>
              <a:t>wpłynęło </a:t>
            </a:r>
            <a:r>
              <a:rPr lang="pl-PL" sz="2800" b="1" dirty="0" smtClean="0"/>
              <a:t>640</a:t>
            </a:r>
            <a:r>
              <a:rPr lang="pl-PL" sz="2800" dirty="0" smtClean="0"/>
              <a:t> oświadczeń </a:t>
            </a:r>
            <a:r>
              <a:rPr lang="pl-PL" sz="2800" dirty="0"/>
              <a:t>o zamiarze </a:t>
            </a:r>
            <a:r>
              <a:rPr lang="pl-PL" sz="2800" dirty="0" smtClean="0"/>
              <a:t>powierzenia wykonywania pracy obywatelowi Republiki Armenii, Republiki Białoruś, Republiki Gruzji, Republiki Mołdowy, Federacji Rosyjskiej lub Ukrainy</a:t>
            </a:r>
          </a:p>
        </p:txBody>
      </p:sp>
    </p:spTree>
    <p:extLst>
      <p:ext uri="{BB962C8B-B14F-4D97-AF65-F5344CB8AC3E}">
        <p14:creationId xmlns:p14="http://schemas.microsoft.com/office/powerpoint/2010/main" val="268442403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/>
            </a:r>
            <a:br>
              <a:rPr lang="pl-PL" dirty="0"/>
            </a:br>
            <a:r>
              <a:rPr lang="pl-PL" sz="2800" b="1" dirty="0"/>
              <a:t>Współpraca z pracodawcami - c.d.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pl-PL" sz="2800" dirty="0" smtClean="0"/>
              <a:t>   Od </a:t>
            </a:r>
            <a:r>
              <a:rPr lang="pl-PL" sz="2800" dirty="0"/>
              <a:t>stycznia do </a:t>
            </a:r>
            <a:r>
              <a:rPr lang="pl-PL" sz="2800" dirty="0" smtClean="0"/>
              <a:t>listopada </a:t>
            </a:r>
            <a:r>
              <a:rPr lang="pl-PL" sz="2800" dirty="0"/>
              <a:t>2015r. </a:t>
            </a:r>
            <a:r>
              <a:rPr lang="pl-PL" sz="2800" dirty="0" smtClean="0"/>
              <a:t>Powiatowy</a:t>
            </a:r>
            <a:r>
              <a:rPr lang="pl-PL" sz="2800" dirty="0"/>
              <a:t> </a:t>
            </a:r>
            <a:r>
              <a:rPr lang="pl-PL" sz="2800" dirty="0" smtClean="0"/>
              <a:t>Urząd Pracy </a:t>
            </a:r>
            <a:r>
              <a:rPr lang="pl-PL" sz="2800" dirty="0"/>
              <a:t>w Kołobrzegu </a:t>
            </a:r>
            <a:endParaRPr lang="pl-PL" sz="2800" dirty="0" smtClean="0"/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pl-PL" sz="2800" dirty="0" smtClean="0"/>
              <a:t>wydał </a:t>
            </a:r>
            <a:r>
              <a:rPr lang="pl-PL" sz="2800" b="1" dirty="0" smtClean="0"/>
              <a:t>30 </a:t>
            </a:r>
            <a:r>
              <a:rPr lang="pl-PL" sz="2800" dirty="0"/>
              <a:t>Informacji Starosty nt. możliwości </a:t>
            </a:r>
            <a:r>
              <a:rPr lang="pl-PL" sz="2800" dirty="0" smtClean="0"/>
              <a:t>   zaspokojenia </a:t>
            </a:r>
            <a:r>
              <a:rPr lang="pl-PL" sz="2800" dirty="0"/>
              <a:t>potrzeb </a:t>
            </a:r>
            <a:r>
              <a:rPr lang="pl-PL" sz="2800" dirty="0" smtClean="0"/>
              <a:t>kadrowych </a:t>
            </a:r>
            <a:r>
              <a:rPr lang="pl-PL" sz="2800" dirty="0"/>
              <a:t>podmiotu </a:t>
            </a:r>
            <a:r>
              <a:rPr lang="pl-PL" sz="2800" dirty="0" smtClean="0"/>
              <a:t>powierzającego	wykonanie	pracy cudzoziemcowi </a:t>
            </a:r>
            <a:r>
              <a:rPr lang="pl-PL" sz="2800" dirty="0"/>
              <a:t>w oparciu o rejestr osób bezrobotnych i </a:t>
            </a:r>
            <a:r>
              <a:rPr lang="pl-PL" sz="2800" dirty="0" smtClean="0"/>
              <a:t>poszukujących pracy.</a:t>
            </a:r>
            <a:endParaRPr lang="pl-PL" sz="2800" dirty="0"/>
          </a:p>
          <a:p>
            <a:pPr algn="just"/>
            <a:endParaRPr lang="pl-PL" sz="2800" dirty="0" smtClean="0"/>
          </a:p>
          <a:p>
            <a:pPr algn="just"/>
            <a:endParaRPr lang="pl-PL" sz="2800" dirty="0"/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80091680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pPr eaLnBrk="1" hangingPunct="1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pl-PL" altLang="pl-PL" sz="2800" b="1" smtClean="0"/>
              <a:t>Podjęcia pracy</a:t>
            </a:r>
          </a:p>
        </p:txBody>
      </p:sp>
      <p:sp>
        <p:nvSpPr>
          <p:cNvPr id="4198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539750" y="1557338"/>
            <a:ext cx="8101013" cy="4535487"/>
          </a:xfrm>
        </p:spPr>
        <p:txBody>
          <a:bodyPr/>
          <a:lstStyle/>
          <a:p>
            <a:pPr marL="338138" indent="-338138" eaLnBrk="1" hangingPunct="1">
              <a:spcBef>
                <a:spcPts val="700"/>
              </a:spcBef>
              <a:buFont typeface="Arial" charset="0"/>
              <a:buChar char="•"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</a:pPr>
            <a:r>
              <a:rPr lang="pl-PL" altLang="pl-PL" sz="2800" dirty="0" smtClean="0">
                <a:solidFill>
                  <a:schemeClr val="tx1"/>
                </a:solidFill>
              </a:rPr>
              <a:t>W okresie styczeń – listopad 2015r.                 </a:t>
            </a:r>
          </a:p>
          <a:p>
            <a:pPr marL="338138" indent="-338138" eaLnBrk="1" hangingPunct="1">
              <a:lnSpc>
                <a:spcPct val="150000"/>
              </a:lnSpc>
              <a:spcBef>
                <a:spcPts val="700"/>
              </a:spcBef>
              <a:buFont typeface="Arial" charset="0"/>
              <a:buNone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</a:pPr>
            <a:r>
              <a:rPr lang="pl-PL" altLang="pl-PL" sz="2800" dirty="0" smtClean="0">
                <a:solidFill>
                  <a:schemeClr val="tx1"/>
                </a:solidFill>
              </a:rPr>
              <a:t>    w Powiecie Kołobrzeskim pracę podjęły </a:t>
            </a:r>
            <a:r>
              <a:rPr lang="pl-PL" altLang="pl-PL" sz="2800" b="1" dirty="0" smtClean="0">
                <a:solidFill>
                  <a:schemeClr val="tx1"/>
                </a:solidFill>
              </a:rPr>
              <a:t>2533 </a:t>
            </a:r>
            <a:r>
              <a:rPr lang="pl-PL" altLang="pl-PL" sz="2800" dirty="0" smtClean="0">
                <a:solidFill>
                  <a:schemeClr val="tx1"/>
                </a:solidFill>
              </a:rPr>
              <a:t>osoby bezrobotne, z czego:</a:t>
            </a:r>
          </a:p>
          <a:p>
            <a:pPr marL="338138" indent="-338138" eaLnBrk="1" hangingPunct="1">
              <a:lnSpc>
                <a:spcPct val="150000"/>
              </a:lnSpc>
              <a:spcBef>
                <a:spcPts val="700"/>
              </a:spcBef>
              <a:buFont typeface="Arial" charset="0"/>
              <a:buChar char="•"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</a:pPr>
            <a:r>
              <a:rPr lang="pl-PL" altLang="pl-PL" sz="2800" dirty="0" smtClean="0">
                <a:solidFill>
                  <a:schemeClr val="tx1"/>
                </a:solidFill>
              </a:rPr>
              <a:t>pracę niesubsydiowaną </a:t>
            </a:r>
            <a:r>
              <a:rPr lang="pl-PL" altLang="pl-PL" sz="2800" b="1" dirty="0" smtClean="0">
                <a:solidFill>
                  <a:schemeClr val="tx1"/>
                </a:solidFill>
              </a:rPr>
              <a:t>– 2184 osoby</a:t>
            </a:r>
          </a:p>
          <a:p>
            <a:pPr marL="338138" indent="-338138" eaLnBrk="1" hangingPunct="1">
              <a:lnSpc>
                <a:spcPct val="150000"/>
              </a:lnSpc>
              <a:spcBef>
                <a:spcPts val="700"/>
              </a:spcBef>
              <a:buFont typeface="Arial" charset="0"/>
              <a:buChar char="•"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</a:pPr>
            <a:r>
              <a:rPr lang="pl-PL" altLang="pl-PL" sz="2800" dirty="0" smtClean="0">
                <a:solidFill>
                  <a:schemeClr val="tx1"/>
                </a:solidFill>
              </a:rPr>
              <a:t>pracę subsydiowaną </a:t>
            </a:r>
            <a:r>
              <a:rPr lang="pl-PL" altLang="pl-PL" sz="2800" b="1" dirty="0" smtClean="0">
                <a:solidFill>
                  <a:schemeClr val="tx1"/>
                </a:solidFill>
              </a:rPr>
              <a:t>- 349 osób</a:t>
            </a:r>
          </a:p>
          <a:p>
            <a:pPr marL="338138" indent="-338138" eaLnBrk="1" hangingPunct="1">
              <a:spcBef>
                <a:spcPts val="700"/>
              </a:spcBef>
              <a:buClrTx/>
              <a:buFontTx/>
              <a:buNone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</a:pPr>
            <a:r>
              <a:rPr lang="pl-PL" altLang="pl-PL" sz="2800" dirty="0" smtClean="0">
                <a:solidFill>
                  <a:schemeClr val="tx1"/>
                </a:solidFill>
              </a:rPr>
              <a:t>       </a:t>
            </a:r>
          </a:p>
          <a:p>
            <a:pPr marL="338138" indent="-338138" eaLnBrk="1" hangingPunct="1">
              <a:spcBef>
                <a:spcPts val="700"/>
              </a:spcBef>
              <a:buClrTx/>
              <a:buFontTx/>
              <a:buNone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</a:pPr>
            <a:endParaRPr lang="pl-PL" altLang="pl-PL" sz="2800" dirty="0" smtClean="0">
              <a:solidFill>
                <a:schemeClr val="tx1"/>
              </a:solidFill>
            </a:endParaRPr>
          </a:p>
          <a:p>
            <a:pPr marL="338138" indent="-338138" eaLnBrk="1" hangingPunct="1">
              <a:spcBef>
                <a:spcPts val="700"/>
              </a:spcBef>
              <a:buClrTx/>
              <a:buFontTx/>
              <a:buNone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</a:pPr>
            <a:endParaRPr lang="pl-PL" altLang="pl-PL" sz="2800" dirty="0" smtClean="0">
              <a:solidFill>
                <a:schemeClr val="tx1"/>
              </a:solidFill>
            </a:endParaRPr>
          </a:p>
          <a:p>
            <a:pPr marL="338138" indent="-338138" eaLnBrk="1" hangingPunct="1">
              <a:spcBef>
                <a:spcPts val="700"/>
              </a:spcBef>
              <a:buClrTx/>
              <a:buFontTx/>
              <a:buNone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</a:pPr>
            <a:endParaRPr lang="pl-PL" altLang="pl-PL" sz="2800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pPr eaLnBrk="1" hangingPunct="1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pl-PL" altLang="pl-PL" sz="2000" b="1" dirty="0" smtClean="0"/>
              <a:t>Stopa bezrobocia </a:t>
            </a:r>
            <a:r>
              <a:rPr lang="pl-PL" altLang="pl-PL" sz="2000" b="1" i="1" dirty="0" smtClean="0"/>
              <a:t>(stosunek osób bezrobotnych do ludności aktywnej zawodowo)</a:t>
            </a:r>
            <a:r>
              <a:rPr lang="pl-PL" altLang="pl-PL" sz="2000" dirty="0" smtClean="0"/>
              <a:t> na obszarze kraju, terenie Powiatu Kołobrzeskiego oraz Województwa Zachodniopomorskiego</a:t>
            </a:r>
            <a:r>
              <a:rPr lang="pl-PL" altLang="pl-PL" sz="2000" b="1" dirty="0" smtClean="0"/>
              <a:t> </a:t>
            </a:r>
            <a:br>
              <a:rPr lang="pl-PL" altLang="pl-PL" sz="2000" b="1" dirty="0" smtClean="0"/>
            </a:br>
            <a:r>
              <a:rPr lang="pl-PL" altLang="pl-PL" sz="2000" b="1" dirty="0" smtClean="0"/>
              <a:t>styczeń – listopad 2015r.</a:t>
            </a:r>
          </a:p>
        </p:txBody>
      </p:sp>
      <p:sp>
        <p:nvSpPr>
          <p:cNvPr id="2048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indent="-338138" eaLnBrk="1" hangingPunct="1">
              <a:spcBef>
                <a:spcPts val="700"/>
              </a:spcBef>
              <a:buClrTx/>
              <a:buFontTx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pl-PL" altLang="pl-PL" sz="2800" smtClean="0"/>
          </a:p>
          <a:p>
            <a:pPr indent="-338138" eaLnBrk="1" hangingPunct="1">
              <a:spcBef>
                <a:spcPts val="700"/>
              </a:spcBef>
              <a:buClrTx/>
              <a:buFontTx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pl-PL" altLang="pl-PL" sz="2800" smtClean="0"/>
          </a:p>
        </p:txBody>
      </p:sp>
      <p:graphicFrame>
        <p:nvGraphicFramePr>
          <p:cNvPr id="4204" name="Group 10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09143935"/>
              </p:ext>
            </p:extLst>
          </p:nvPr>
        </p:nvGraphicFramePr>
        <p:xfrm>
          <a:off x="900113" y="1557338"/>
          <a:ext cx="7632700" cy="4986253"/>
        </p:xfrm>
        <a:graphic>
          <a:graphicData uri="http://schemas.openxmlformats.org/drawingml/2006/table">
            <a:tbl>
              <a:tblPr/>
              <a:tblGrid>
                <a:gridCol w="2051050"/>
                <a:gridCol w="1765300"/>
                <a:gridCol w="1943100"/>
                <a:gridCol w="1873250"/>
              </a:tblGrid>
              <a:tr h="1008063"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endParaRPr kumimoji="0" lang="pl-PL" altLang="pl-PL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miesiąc</a:t>
                      </a:r>
                    </a:p>
                  </a:txBody>
                  <a:tcPr marL="90000" marR="90000" marT="145080" marB="46800" horzOverflow="overflow">
                    <a:lnL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Powiat Kołobrzeski</a:t>
                      </a:r>
                    </a:p>
                  </a:txBody>
                  <a:tcPr marL="90000" marR="90000" marT="145080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endParaRPr kumimoji="0" lang="pl-PL" altLang="pl-PL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Kraj</a:t>
                      </a:r>
                    </a:p>
                  </a:txBody>
                  <a:tcPr marL="90000" marR="90000" marT="145080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Województwo Zachodnio-pomorskie</a:t>
                      </a:r>
                    </a:p>
                  </a:txBody>
                  <a:tcPr marL="90000" marR="90000" marT="145080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27113"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styczeń 2014</a:t>
                      </a:r>
                    </a:p>
                  </a:txBody>
                  <a:tcPr marL="90000" marR="90000" marT="184392" marB="46800" horzOverflow="overflow">
                    <a:lnL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14,3%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0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(4100 osób)</a:t>
                      </a:r>
                      <a:r>
                        <a:rPr kumimoji="0" lang="pl-PL" altLang="pl-PL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 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13,9%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18,7%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27113"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styczeń 2015</a:t>
                      </a:r>
                    </a:p>
                  </a:txBody>
                  <a:tcPr marL="90000" marR="90000" marT="184392" marB="46800" horzOverflow="overflow">
                    <a:lnL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 12,5%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0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(3512 osób) 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11,9%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16,4%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96938"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luty 2014</a:t>
                      </a:r>
                    </a:p>
                  </a:txBody>
                  <a:tcPr marL="90000" marR="90000" marT="184392" marB="46800" horzOverflow="overflow">
                    <a:lnL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14,4%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0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(4126 osób) 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13,9%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18,5%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41350"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luty 2015</a:t>
                      </a:r>
                    </a:p>
                  </a:txBody>
                  <a:tcPr marL="90000" marR="90000" marT="184392" marB="46800" horzOverflow="overflow">
                    <a:lnL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 12,4%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0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(3475 osób)</a:t>
                      </a:r>
                      <a:r>
                        <a:rPr kumimoji="0" lang="pl-PL" altLang="pl-PL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 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11,9%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16,3%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z="2400" b="1" dirty="0" smtClean="0"/>
              <a:t>W ramach poradnictwa zawodowego grupowego Powiatowy Urząd Pracy w Kołobrzegu przeprowadził od stycznia do listopada 2015</a:t>
            </a:r>
            <a:endParaRPr lang="pl-PL" sz="2400" b="1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sz="2400" b="1" u="sng" smtClean="0"/>
              <a:t>Grupowe porady </a:t>
            </a:r>
            <a:r>
              <a:rPr lang="pl-PL" sz="2400" b="1" u="sng" dirty="0" smtClean="0"/>
              <a:t>zawodowe</a:t>
            </a:r>
            <a:r>
              <a:rPr lang="pl-PL" sz="2400" b="1" dirty="0" smtClean="0"/>
              <a:t> - 14 spotkań:</a:t>
            </a:r>
            <a:endParaRPr lang="pl-PL" sz="2400" b="1" dirty="0"/>
          </a:p>
          <a:p>
            <a:r>
              <a:rPr lang="pl-PL" sz="2400" dirty="0" smtClean="0"/>
              <a:t>- „</a:t>
            </a:r>
            <a:r>
              <a:rPr lang="pl-PL" sz="2400" dirty="0"/>
              <a:t>Autoprezentacja na rozmowie kwalifikacyjnej”</a:t>
            </a:r>
          </a:p>
          <a:p>
            <a:r>
              <a:rPr lang="pl-PL" sz="2400" dirty="0" smtClean="0"/>
              <a:t>- „</a:t>
            </a:r>
            <a:r>
              <a:rPr lang="pl-PL" sz="2400" dirty="0"/>
              <a:t>Dokumenty aplikacyjne kluczem do sukcesu na rynku pracy”</a:t>
            </a:r>
          </a:p>
          <a:p>
            <a:r>
              <a:rPr lang="pl-PL" sz="2400" dirty="0" smtClean="0"/>
              <a:t>- „</a:t>
            </a:r>
            <a:r>
              <a:rPr lang="pl-PL" sz="2400" dirty="0"/>
              <a:t>Metody skutecznego poszukiwania pracy”</a:t>
            </a:r>
          </a:p>
          <a:p>
            <a:r>
              <a:rPr lang="pl-PL" sz="2400" dirty="0" smtClean="0"/>
              <a:t>- „</a:t>
            </a:r>
            <a:r>
              <a:rPr lang="pl-PL" sz="2400" dirty="0"/>
              <a:t>Poznawanie własnych umiejętności i predyspozycji </a:t>
            </a:r>
            <a:r>
              <a:rPr lang="pl-PL" sz="2400" dirty="0" smtClean="0"/>
              <a:t>zawodowych” </a:t>
            </a:r>
            <a:endParaRPr lang="pl-PL" sz="2400" dirty="0"/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90928626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z="2400" b="1" dirty="0"/>
              <a:t>W ramach poradnictwa </a:t>
            </a:r>
            <a:r>
              <a:rPr lang="pl-PL" sz="2400" b="1" dirty="0" smtClean="0"/>
              <a:t>zawodowego grupowego  </a:t>
            </a:r>
            <a:r>
              <a:rPr lang="pl-PL" sz="2400" b="1" dirty="0"/>
              <a:t>Powiatowy Urząd Pracy w Kołobrzegu przeprowadził od stycznia do </a:t>
            </a:r>
            <a:r>
              <a:rPr lang="pl-PL" sz="2400" b="1" dirty="0" smtClean="0"/>
              <a:t>listopada 2015</a:t>
            </a:r>
            <a:endParaRPr lang="pl-PL" sz="2400" b="1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95536" y="1628800"/>
            <a:ext cx="8224838" cy="4521200"/>
          </a:xfrm>
        </p:spPr>
        <p:txBody>
          <a:bodyPr/>
          <a:lstStyle/>
          <a:p>
            <a:r>
              <a:rPr lang="pl-PL" sz="2400" b="1" u="sng" dirty="0" smtClean="0"/>
              <a:t>Grupowe informacje zawodowe </a:t>
            </a:r>
            <a:r>
              <a:rPr lang="pl-PL" sz="2400" b="1" dirty="0" smtClean="0"/>
              <a:t>– 30 spotkań </a:t>
            </a:r>
            <a:endParaRPr lang="pl-PL" sz="2400" b="1" dirty="0"/>
          </a:p>
          <a:p>
            <a:pPr algn="just"/>
            <a:r>
              <a:rPr lang="pl-PL" sz="2400" dirty="0" smtClean="0"/>
              <a:t> "Usługi </a:t>
            </a:r>
            <a:r>
              <a:rPr lang="pl-PL" sz="2400" dirty="0"/>
              <a:t>i instrumenty rynku pracy służące aktywizacji zawodowej osób bezrobotnych"</a:t>
            </a:r>
          </a:p>
          <a:p>
            <a:endParaRPr lang="pl-PL" sz="2400" b="1" u="sng" dirty="0" smtClean="0"/>
          </a:p>
          <a:p>
            <a:r>
              <a:rPr lang="pl-PL" sz="2400" b="1" u="sng" dirty="0" smtClean="0"/>
              <a:t>Szkolenia </a:t>
            </a:r>
            <a:r>
              <a:rPr lang="pl-PL" sz="2400" b="1" u="sng" dirty="0"/>
              <a:t>z zakresu umiejętności poszukiwania pracy </a:t>
            </a:r>
            <a:r>
              <a:rPr lang="pl-PL" sz="2400" b="1" dirty="0"/>
              <a:t>–</a:t>
            </a:r>
            <a:r>
              <a:rPr lang="pl-PL" sz="2400" b="1" u="sng" dirty="0"/>
              <a:t> </a:t>
            </a:r>
            <a:r>
              <a:rPr lang="pl-PL" sz="2400" b="1" dirty="0" smtClean="0"/>
              <a:t>3 cykle spotkań</a:t>
            </a:r>
            <a:endParaRPr lang="pl-PL" sz="2400" b="1" dirty="0"/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41149804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z="2400" b="1" dirty="0"/>
              <a:t>W ramach poradnictwa zawodowego Powiatowy Urząd Pracy w Kołobrzegu </a:t>
            </a:r>
            <a:r>
              <a:rPr lang="pl-PL" sz="2400" b="1" dirty="0" smtClean="0"/>
              <a:t>przeprowadził</a:t>
            </a:r>
            <a:endParaRPr lang="pl-PL" sz="2400" b="1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sz="2400" b="1" u="sng" dirty="0"/>
              <a:t>Warsztaty z doradcą zawodowym w ramach Programu Specjalnego </a:t>
            </a:r>
            <a:r>
              <a:rPr lang="pl-PL" sz="2400" b="1" dirty="0"/>
              <a:t>– 10 grup (po 2 spotkania każda)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pl-PL" sz="2400" dirty="0" smtClean="0"/>
              <a:t> </a:t>
            </a:r>
            <a:r>
              <a:rPr lang="pl-PL" sz="2400" dirty="0"/>
              <a:t>Warsztaty motywacyjne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pl-PL" sz="2400" dirty="0"/>
              <a:t> </a:t>
            </a:r>
            <a:r>
              <a:rPr lang="pl-PL" sz="2400" dirty="0" smtClean="0"/>
              <a:t>Warsztaty- </a:t>
            </a:r>
            <a:r>
              <a:rPr lang="pl-PL" sz="2400" dirty="0"/>
              <a:t>redukcja deficytów i obniżania stresu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pl-PL" sz="2400" dirty="0" smtClean="0"/>
              <a:t> </a:t>
            </a:r>
            <a:r>
              <a:rPr lang="pl-PL" sz="2400" dirty="0"/>
              <a:t>Warsztaty samopoznania i budowania wizerunku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pl-PL" sz="2400" dirty="0" smtClean="0"/>
              <a:t> </a:t>
            </a:r>
            <a:r>
              <a:rPr lang="pl-PL" sz="2400" dirty="0"/>
              <a:t>Warsztaty określenia kompetencji, priorytetów </a:t>
            </a:r>
            <a:r>
              <a:rPr lang="pl-PL" sz="2400" dirty="0" smtClean="0"/>
              <a:t/>
            </a:r>
            <a:br>
              <a:rPr lang="pl-PL" sz="2400" dirty="0" smtClean="0"/>
            </a:br>
            <a:r>
              <a:rPr lang="pl-PL" sz="2400" dirty="0" smtClean="0"/>
              <a:t>  i </a:t>
            </a:r>
            <a:r>
              <a:rPr lang="pl-PL" sz="2400" dirty="0"/>
              <a:t>autoprezentacji.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pl-PL" sz="2400" dirty="0" smtClean="0"/>
              <a:t> </a:t>
            </a:r>
            <a:r>
              <a:rPr lang="pl-PL" sz="2400" dirty="0"/>
              <a:t>Warsztaty ukierunkowujące na osiąganie celów </a:t>
            </a:r>
            <a:r>
              <a:rPr lang="pl-PL" sz="2400" dirty="0" smtClean="0"/>
              <a:t/>
            </a:r>
            <a:br>
              <a:rPr lang="pl-PL" sz="2400" dirty="0" smtClean="0"/>
            </a:br>
            <a:r>
              <a:rPr lang="pl-PL" sz="2400" dirty="0" smtClean="0"/>
              <a:t>  i </a:t>
            </a:r>
            <a:r>
              <a:rPr lang="pl-PL" sz="2400" dirty="0"/>
              <a:t>umiejętność zarządzania sobą w czasie.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09335393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pPr marL="838200" indent="-833438" eaLnBrk="1" hangingPunct="1">
              <a:buClrTx/>
              <a:buFontTx/>
              <a:buNone/>
              <a:tabLst>
                <a:tab pos="838200" algn="l"/>
                <a:tab pos="909638" algn="l"/>
                <a:tab pos="1824038" algn="l"/>
                <a:tab pos="2738438" algn="l"/>
                <a:tab pos="3652838" algn="l"/>
                <a:tab pos="4567238" algn="l"/>
                <a:tab pos="5481638" algn="l"/>
                <a:tab pos="6396038" algn="l"/>
                <a:tab pos="7310438" algn="l"/>
                <a:tab pos="8224838" algn="l"/>
                <a:tab pos="9139238" algn="l"/>
                <a:tab pos="10053638" algn="l"/>
                <a:tab pos="10329863" algn="l"/>
                <a:tab pos="10779125" algn="l"/>
                <a:tab pos="10780713" algn="l"/>
              </a:tabLst>
            </a:pPr>
            <a:r>
              <a:rPr lang="pl-PL" altLang="pl-PL" sz="2800" b="1" smtClean="0">
                <a:latin typeface="Book Antiqua" pitchFamily="18" charset="0"/>
              </a:rPr>
              <a:t>Środki przeznaczone na aktywizację osób bezrobotnych w 2015r.</a:t>
            </a:r>
          </a:p>
        </p:txBody>
      </p:sp>
      <p:sp>
        <p:nvSpPr>
          <p:cNvPr id="4403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968875"/>
          </a:xfrm>
        </p:spPr>
        <p:txBody>
          <a:bodyPr/>
          <a:lstStyle/>
          <a:p>
            <a:pPr marL="338138" indent="-338138" eaLnBrk="1" hangingPunct="1">
              <a:lnSpc>
                <a:spcPct val="90000"/>
              </a:lnSpc>
              <a:spcBef>
                <a:spcPts val="700"/>
              </a:spcBef>
              <a:buFont typeface="Book Antiqua" pitchFamily="18" charset="0"/>
              <a:buNone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</a:pPr>
            <a:r>
              <a:rPr lang="pl-PL" altLang="pl-PL" sz="2800" smtClean="0">
                <a:latin typeface="Book Antiqua" pitchFamily="18" charset="0"/>
              </a:rPr>
              <a:t>    Łączna kwota przyznana dla Powiatu Kołobrzeskiego wynosi </a:t>
            </a:r>
            <a:r>
              <a:rPr lang="pl-PL" altLang="pl-PL" sz="2800" b="1" smtClean="0">
                <a:latin typeface="Book Antiqua" pitchFamily="18" charset="0"/>
              </a:rPr>
              <a:t>7</a:t>
            </a:r>
            <a:r>
              <a:rPr lang="pl-PL" altLang="pl-PL" sz="2800" b="1" smtClean="0"/>
              <a:t>.</a:t>
            </a:r>
            <a:r>
              <a:rPr lang="pl-PL" altLang="pl-PL" sz="2800" b="1" smtClean="0">
                <a:latin typeface="Book Antiqua" pitchFamily="18" charset="0"/>
              </a:rPr>
              <a:t>025</a:t>
            </a:r>
            <a:r>
              <a:rPr lang="pl-PL" altLang="pl-PL" sz="2800" b="1" smtClean="0"/>
              <a:t>.</a:t>
            </a:r>
            <a:r>
              <a:rPr lang="pl-PL" altLang="pl-PL" sz="2800" b="1" smtClean="0">
                <a:latin typeface="Book Antiqua" pitchFamily="18" charset="0"/>
              </a:rPr>
              <a:t>200</a:t>
            </a:r>
            <a:endParaRPr lang="pl-PL" altLang="pl-PL" sz="2800" smtClean="0">
              <a:latin typeface="Book Antiqua" pitchFamily="18" charset="0"/>
            </a:endParaRPr>
          </a:p>
          <a:p>
            <a:pPr marL="338138" indent="-338138" eaLnBrk="1" hangingPunct="1">
              <a:lnSpc>
                <a:spcPct val="90000"/>
              </a:lnSpc>
              <a:spcBef>
                <a:spcPts val="700"/>
              </a:spcBef>
              <a:buFont typeface="Book Antiqua" pitchFamily="18" charset="0"/>
              <a:buChar char="•"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</a:pPr>
            <a:r>
              <a:rPr lang="pl-PL" altLang="pl-PL" sz="2800" smtClean="0">
                <a:latin typeface="Book Antiqua" pitchFamily="18" charset="0"/>
              </a:rPr>
              <a:t>Kwota Funduszu Pracy przeznaczona na realizację zadań w zakresie przeciwdziałania bezrobociu i promocji zatrudnienia w 2015r. wynosi (w tym program specjalny) </a:t>
            </a:r>
            <a:r>
              <a:rPr lang="pl-PL" altLang="pl-PL" sz="2800" b="1" smtClean="0">
                <a:solidFill>
                  <a:schemeClr val="tx1"/>
                </a:solidFill>
                <a:latin typeface="Book Antiqua" pitchFamily="18" charset="0"/>
              </a:rPr>
              <a:t>4. 543.400,00</a:t>
            </a:r>
            <a:r>
              <a:rPr lang="pl-PL" altLang="pl-PL" sz="2800" b="1" smtClean="0">
                <a:latin typeface="Book Antiqua" pitchFamily="18" charset="0"/>
              </a:rPr>
              <a:t> </a:t>
            </a:r>
            <a:endParaRPr lang="pl-PL" altLang="pl-PL" sz="2800" smtClean="0">
              <a:latin typeface="Book Antiqua" pitchFamily="18" charset="0"/>
            </a:endParaRPr>
          </a:p>
          <a:p>
            <a:pPr marL="338138" indent="-338138" eaLnBrk="1" hangingPunct="1">
              <a:lnSpc>
                <a:spcPct val="90000"/>
              </a:lnSpc>
              <a:spcBef>
                <a:spcPts val="700"/>
              </a:spcBef>
              <a:buFont typeface="Book Antiqua" pitchFamily="18" charset="0"/>
              <a:buChar char="•"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</a:pPr>
            <a:r>
              <a:rPr lang="pl-PL" altLang="pl-PL" sz="2800" smtClean="0">
                <a:latin typeface="Book Antiqua" pitchFamily="18" charset="0"/>
              </a:rPr>
              <a:t>na zadania współfinansowane ze środków EFS – (POWER – 1.109.400,00, RPO 1.372.400,00</a:t>
            </a:r>
            <a:r>
              <a:rPr lang="pl-PL" altLang="pl-PL" sz="2800" i="1" smtClean="0">
                <a:latin typeface="Book Antiqua" pitchFamily="18" charset="0"/>
              </a:rPr>
              <a:t>) </a:t>
            </a:r>
            <a:r>
              <a:rPr lang="pl-PL" altLang="pl-PL" sz="2800" smtClean="0">
                <a:latin typeface="Book Antiqua" pitchFamily="18" charset="0"/>
              </a:rPr>
              <a:t>przeznaczona została łączna kwota </a:t>
            </a:r>
            <a:r>
              <a:rPr lang="pl-PL" altLang="pl-PL" sz="2800" b="1" smtClean="0">
                <a:solidFill>
                  <a:schemeClr val="tx1"/>
                </a:solidFill>
                <a:latin typeface="Book Antiqua" pitchFamily="18" charset="0"/>
              </a:rPr>
              <a:t>2.481.800,00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pPr eaLnBrk="1" hangingPunct="1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pl-PL" altLang="pl-PL" sz="2800" b="1" dirty="0" smtClean="0"/>
              <a:t>Pozostałe środki wydatkowane przez PUP                w Kołobrzegu w okresie </a:t>
            </a:r>
            <a:br>
              <a:rPr lang="pl-PL" altLang="pl-PL" sz="2800" b="1" dirty="0" smtClean="0"/>
            </a:br>
            <a:r>
              <a:rPr lang="pl-PL" altLang="pl-PL" sz="2800" b="1" dirty="0" smtClean="0"/>
              <a:t>styczeń – listopad 2015r.</a:t>
            </a:r>
          </a:p>
        </p:txBody>
      </p:sp>
      <p:sp>
        <p:nvSpPr>
          <p:cNvPr id="5017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marL="338138" indent="-338138" eaLnBrk="1" hangingPunct="1">
              <a:spcBef>
                <a:spcPts val="700"/>
              </a:spcBef>
              <a:buFont typeface="Arial" charset="0"/>
              <a:buChar char="•"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</a:pPr>
            <a:r>
              <a:rPr lang="pl-PL" altLang="pl-PL" sz="2800" dirty="0" smtClean="0">
                <a:solidFill>
                  <a:schemeClr val="tx1"/>
                </a:solidFill>
              </a:rPr>
              <a:t>wysokość wypłaconych zasiłków – </a:t>
            </a:r>
          </a:p>
          <a:p>
            <a:pPr marL="0" indent="0" eaLnBrk="1" hangingPunct="1">
              <a:spcBef>
                <a:spcPts val="700"/>
              </a:spcBef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</a:pPr>
            <a:r>
              <a:rPr lang="pl-PL" altLang="pl-PL" sz="2800" b="1" dirty="0">
                <a:solidFill>
                  <a:schemeClr val="tx1"/>
                </a:solidFill>
              </a:rPr>
              <a:t> </a:t>
            </a:r>
            <a:r>
              <a:rPr lang="pl-PL" altLang="pl-PL" sz="2800" b="1" dirty="0" smtClean="0">
                <a:solidFill>
                  <a:schemeClr val="tx1"/>
                </a:solidFill>
              </a:rPr>
              <a:t>   5.201.198,64zł</a:t>
            </a:r>
            <a:endParaRPr lang="pl-PL" altLang="pl-PL" sz="2800" dirty="0" smtClean="0">
              <a:solidFill>
                <a:schemeClr val="tx1"/>
              </a:solidFill>
            </a:endParaRPr>
          </a:p>
          <a:p>
            <a:pPr marL="338138" indent="-338138" eaLnBrk="1" hangingPunct="1">
              <a:spcBef>
                <a:spcPts val="700"/>
              </a:spcBef>
              <a:buFont typeface="Arial" charset="0"/>
              <a:buChar char="•"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</a:pPr>
            <a:r>
              <a:rPr lang="pl-PL" altLang="pl-PL" sz="2800" dirty="0" smtClean="0">
                <a:solidFill>
                  <a:schemeClr val="tx1"/>
                </a:solidFill>
              </a:rPr>
              <a:t>składka zdrowotna dla osób bez świadczeń, finansowana z budżetu Wojewody/ - </a:t>
            </a:r>
            <a:r>
              <a:rPr lang="pl-PL" altLang="pl-PL" sz="2800" b="1" dirty="0" smtClean="0">
                <a:solidFill>
                  <a:schemeClr val="tx1"/>
                </a:solidFill>
              </a:rPr>
              <a:t>1.269.504,36zł</a:t>
            </a:r>
          </a:p>
          <a:p>
            <a:pPr marL="338138" indent="-338138" eaLnBrk="1" hangingPunct="1">
              <a:spcBef>
                <a:spcPts val="700"/>
              </a:spcBef>
              <a:buFont typeface="Arial" charset="0"/>
              <a:buChar char="•"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</a:pPr>
            <a:r>
              <a:rPr lang="pl-PL" altLang="pl-PL" sz="2800" dirty="0" smtClean="0">
                <a:solidFill>
                  <a:schemeClr val="tx1"/>
                </a:solidFill>
              </a:rPr>
              <a:t>składka zdrowotna dla osób pobierających świadczenie – </a:t>
            </a:r>
            <a:r>
              <a:rPr lang="pl-PL" altLang="pl-PL" sz="2800" b="1" dirty="0" smtClean="0">
                <a:solidFill>
                  <a:schemeClr val="tx1"/>
                </a:solidFill>
              </a:rPr>
              <a:t>412.875,00zł</a:t>
            </a:r>
          </a:p>
          <a:p>
            <a:pPr marL="338138" indent="-338138" eaLnBrk="1" hangingPunct="1">
              <a:spcBef>
                <a:spcPts val="700"/>
              </a:spcBef>
              <a:buFont typeface="Arial" charset="0"/>
              <a:buChar char="•"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</a:pPr>
            <a:r>
              <a:rPr lang="pl-PL" altLang="pl-PL" sz="2800" dirty="0" smtClean="0">
                <a:solidFill>
                  <a:schemeClr val="tx1"/>
                </a:solidFill>
              </a:rPr>
              <a:t>przeciętna liczba bezrobotnych, za które opłacono składkę zdrowotną w miesiącu –    </a:t>
            </a:r>
            <a:r>
              <a:rPr lang="pl-PL" altLang="pl-PL" sz="2800" b="1" dirty="0" smtClean="0">
                <a:solidFill>
                  <a:schemeClr val="tx1"/>
                </a:solidFill>
              </a:rPr>
              <a:t>2638 </a:t>
            </a:r>
            <a:r>
              <a:rPr lang="pl-PL" altLang="pl-PL" sz="2800" dirty="0" smtClean="0">
                <a:solidFill>
                  <a:schemeClr val="tx1"/>
                </a:solidFill>
              </a:rPr>
              <a:t>osób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1"/>
          <p:cNvSpPr>
            <a:spLocks noGrp="1" noChangeArrowheads="1"/>
          </p:cNvSpPr>
          <p:nvPr>
            <p:ph type="body"/>
          </p:nvPr>
        </p:nvSpPr>
        <p:spPr>
          <a:xfrm>
            <a:off x="755650" y="981075"/>
            <a:ext cx="7858125" cy="2232025"/>
          </a:xfrm>
          <a:extLst/>
        </p:spPr>
        <p:txBody>
          <a:bodyPr anchor="t"/>
          <a:lstStyle/>
          <a:p>
            <a:pPr marL="342900" indent="-338138" eaLnBrk="1" hangingPunct="1">
              <a:lnSpc>
                <a:spcPct val="90000"/>
              </a:lnSpc>
              <a:spcBef>
                <a:spcPts val="900"/>
              </a:spcBef>
              <a:buClrTx/>
              <a:buFontTx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pl-PL" altLang="pl-PL" sz="3600" b="1" i="1" dirty="0"/>
              <a:t>Dziękuję za uwagę</a:t>
            </a:r>
          </a:p>
          <a:p>
            <a:pPr marL="342900" indent="-338138" eaLnBrk="1" hangingPunct="1">
              <a:lnSpc>
                <a:spcPct val="90000"/>
              </a:lnSpc>
              <a:spcBef>
                <a:spcPts val="700"/>
              </a:spcBef>
              <a:buClrTx/>
              <a:buFontTx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endParaRPr lang="pl-PL" altLang="pl-PL" sz="2800" b="1" i="1" dirty="0"/>
          </a:p>
          <a:p>
            <a:pPr marL="342900" indent="-338138" eaLnBrk="1" hangingPunct="1">
              <a:lnSpc>
                <a:spcPct val="90000"/>
              </a:lnSpc>
              <a:spcBef>
                <a:spcPts val="800"/>
              </a:spcBef>
              <a:buClrTx/>
              <a:buFontTx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pl-PL" altLang="pl-PL" sz="3200" b="1" dirty="0" smtClean="0"/>
              <a:t>www.pupkolobrzeg.pl</a:t>
            </a:r>
          </a:p>
          <a:p>
            <a:pPr marL="342900" indent="-338138" eaLnBrk="1" hangingPunct="1">
              <a:lnSpc>
                <a:spcPct val="90000"/>
              </a:lnSpc>
              <a:spcBef>
                <a:spcPts val="800"/>
              </a:spcBef>
              <a:buClrTx/>
              <a:buFontTx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pl-PL" altLang="pl-PL" sz="3200" b="1" dirty="0" smtClean="0"/>
              <a:t>www.facebook.com/pupkolobrzeg</a:t>
            </a:r>
          </a:p>
          <a:p>
            <a:pPr marL="342900" indent="-338138" eaLnBrk="1" hangingPunct="1">
              <a:lnSpc>
                <a:spcPct val="90000"/>
              </a:lnSpc>
              <a:spcBef>
                <a:spcPts val="800"/>
              </a:spcBef>
              <a:buClrTx/>
              <a:buFontTx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endParaRPr lang="pl-PL" altLang="pl-PL" sz="3200" b="1" dirty="0"/>
          </a:p>
        </p:txBody>
      </p:sp>
      <p:graphicFrame>
        <p:nvGraphicFramePr>
          <p:cNvPr id="18545" name="Object 113"/>
          <p:cNvGraphicFramePr>
            <a:graphicFrameLocks noChangeAspect="1"/>
          </p:cNvGraphicFramePr>
          <p:nvPr/>
        </p:nvGraphicFramePr>
        <p:xfrm>
          <a:off x="3779838" y="4076700"/>
          <a:ext cx="1728787" cy="1150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586" r:id="rId4" imgW="1372548" imgH="913481" progId="Word.Picture.8">
                  <p:embed/>
                </p:oleObj>
              </mc:Choice>
              <mc:Fallback>
                <p:oleObj r:id="rId4" imgW="1372548" imgH="913481" progId="Word.Picture.8">
                  <p:embed/>
                  <p:pic>
                    <p:nvPicPr>
                      <p:cNvPr id="0" name="Picture 1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79838" y="4076700"/>
                        <a:ext cx="1728787" cy="11509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633412"/>
          </a:xfrm>
        </p:spPr>
        <p:txBody>
          <a:bodyPr/>
          <a:lstStyle/>
          <a:p>
            <a:pPr eaLnBrk="1" hangingPunct="1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pl-PL" altLang="pl-PL" sz="2800" b="1" dirty="0" smtClean="0"/>
              <a:t>Stopa bezrobocia w 2014r i 2015r.- c.d.</a:t>
            </a:r>
          </a:p>
        </p:txBody>
      </p:sp>
      <p:graphicFrame>
        <p:nvGraphicFramePr>
          <p:cNvPr id="5465" name="Group 34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32311248"/>
              </p:ext>
            </p:extLst>
          </p:nvPr>
        </p:nvGraphicFramePr>
        <p:xfrm>
          <a:off x="827088" y="908050"/>
          <a:ext cx="7777162" cy="4868624"/>
        </p:xfrm>
        <a:graphic>
          <a:graphicData uri="http://schemas.openxmlformats.org/drawingml/2006/table">
            <a:tbl>
              <a:tblPr/>
              <a:tblGrid>
                <a:gridCol w="1800225"/>
                <a:gridCol w="1689100"/>
                <a:gridCol w="2252662"/>
                <a:gridCol w="2035175"/>
              </a:tblGrid>
              <a:tr h="844550"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45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endParaRPr kumimoji="0" lang="pl-PL" altLang="pl-PL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45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miesiąc</a:t>
                      </a:r>
                    </a:p>
                  </a:txBody>
                  <a:tcPr marL="90000" marR="90000" marT="135252" marB="46800" horzOverflow="overflow">
                    <a:lnL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Powiat Kołobrzeski</a:t>
                      </a:r>
                    </a:p>
                  </a:txBody>
                  <a:tcPr marL="90000" marR="90000" marT="145080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45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endParaRPr kumimoji="0" lang="pl-PL" altLang="pl-PL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45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Kraj</a:t>
                      </a:r>
                    </a:p>
                  </a:txBody>
                  <a:tcPr marL="90000" marR="90000" marT="13525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45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Województwo Zachodnio-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45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pomorskie</a:t>
                      </a:r>
                    </a:p>
                  </a:txBody>
                  <a:tcPr marL="90000" marR="90000" marT="13525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66738"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marzec 2014</a:t>
                      </a:r>
                    </a:p>
                  </a:txBody>
                  <a:tcPr marL="90000" marR="90000" marT="184392" marB="46800" horzOverflow="overflow">
                    <a:lnL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13,6 %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0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(3885 osób)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13,5%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17,9%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9438"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marzec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2015</a:t>
                      </a:r>
                    </a:p>
                  </a:txBody>
                  <a:tcPr marL="90000" marR="90000" marT="184392" marB="46800" horzOverflow="overflow">
                    <a:lnL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11,7%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0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(3291 osób)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11,5%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15,7%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9438"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6"/>
                          </a:solidFill>
                          <a:effectLst/>
                          <a:latin typeface="Arial" charset="0"/>
                        </a:rPr>
                        <a:t>kwiecień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6"/>
                          </a:solidFill>
                          <a:effectLst/>
                          <a:latin typeface="Arial" charset="0"/>
                        </a:rPr>
                        <a:t>2014</a:t>
                      </a:r>
                    </a:p>
                  </a:txBody>
                  <a:tcPr marL="90000" marR="90000" marT="184392" marB="46800" horzOverflow="overflow">
                    <a:lnL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6"/>
                          </a:solidFill>
                          <a:effectLst/>
                          <a:latin typeface="Arial" charset="0"/>
                        </a:rPr>
                        <a:t>12,9%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0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6"/>
                          </a:solidFill>
                          <a:effectLst/>
                          <a:latin typeface="Arial" charset="0"/>
                        </a:rPr>
                        <a:t>(3624 osoby)</a:t>
                      </a: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6"/>
                          </a:solidFill>
                          <a:effectLst/>
                          <a:latin typeface="Arial" charset="0"/>
                        </a:rPr>
                        <a:t> 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6"/>
                          </a:solidFill>
                          <a:effectLst/>
                          <a:latin typeface="Arial" charset="0"/>
                        </a:rPr>
                        <a:t>13%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6"/>
                          </a:solidFill>
                          <a:effectLst/>
                          <a:latin typeface="Arial" charset="0"/>
                        </a:rPr>
                        <a:t>17,1%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41388"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6"/>
                          </a:solidFill>
                          <a:effectLst/>
                          <a:latin typeface="Arial" charset="0"/>
                        </a:rPr>
                        <a:t>kwiecień 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6"/>
                          </a:solidFill>
                          <a:effectLst/>
                          <a:latin typeface="Arial" charset="0"/>
                        </a:rPr>
                        <a:t>2015</a:t>
                      </a:r>
                    </a:p>
                  </a:txBody>
                  <a:tcPr marL="90000" marR="90000" marT="184392" marB="46800" horzOverflow="overflow">
                    <a:lnL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6"/>
                          </a:solidFill>
                          <a:effectLst/>
                          <a:latin typeface="Arial" charset="0"/>
                        </a:rPr>
                        <a:t>11,1%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0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6"/>
                          </a:solidFill>
                          <a:effectLst/>
                          <a:latin typeface="Arial" charset="0"/>
                        </a:rPr>
                        <a:t>(3076 osób)</a:t>
                      </a:r>
                      <a:r>
                        <a:rPr kumimoji="0" lang="pl-PL" altLang="pl-PL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6"/>
                          </a:solidFill>
                          <a:effectLst/>
                          <a:latin typeface="Arial" charset="0"/>
                        </a:rPr>
                        <a:t> 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6"/>
                          </a:solidFill>
                          <a:effectLst/>
                          <a:latin typeface="Arial" charset="0"/>
                        </a:rPr>
                        <a:t>11,1%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6"/>
                          </a:solidFill>
                          <a:effectLst/>
                          <a:latin typeface="Arial" charset="0"/>
                        </a:rPr>
                        <a:t>15%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633412"/>
          </a:xfrm>
        </p:spPr>
        <p:txBody>
          <a:bodyPr/>
          <a:lstStyle/>
          <a:p>
            <a:pPr eaLnBrk="1" hangingPunct="1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pl-PL" altLang="pl-PL" sz="2800" b="1" dirty="0" smtClean="0"/>
              <a:t>Stopa bezrobocia w 2014r i 2015r.- c.d.</a:t>
            </a:r>
          </a:p>
        </p:txBody>
      </p:sp>
      <p:graphicFrame>
        <p:nvGraphicFramePr>
          <p:cNvPr id="5465" name="Group 34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57529988"/>
              </p:ext>
            </p:extLst>
          </p:nvPr>
        </p:nvGraphicFramePr>
        <p:xfrm>
          <a:off x="827088" y="908050"/>
          <a:ext cx="7777162" cy="4957524"/>
        </p:xfrm>
        <a:graphic>
          <a:graphicData uri="http://schemas.openxmlformats.org/drawingml/2006/table">
            <a:tbl>
              <a:tblPr/>
              <a:tblGrid>
                <a:gridCol w="1800225"/>
                <a:gridCol w="1689100"/>
                <a:gridCol w="2252662"/>
                <a:gridCol w="2035175"/>
              </a:tblGrid>
              <a:tr h="844550"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45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endParaRPr kumimoji="0" lang="pl-PL" altLang="pl-PL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45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miesiąc</a:t>
                      </a:r>
                    </a:p>
                  </a:txBody>
                  <a:tcPr marL="90000" marR="90000" marT="135252" marB="46800" horzOverflow="overflow">
                    <a:lnL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Powiat Kołobrzeski</a:t>
                      </a:r>
                    </a:p>
                  </a:txBody>
                  <a:tcPr marL="90000" marR="90000" marT="145080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45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endParaRPr kumimoji="0" lang="pl-PL" altLang="pl-PL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45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Kraj</a:t>
                      </a:r>
                    </a:p>
                  </a:txBody>
                  <a:tcPr marL="90000" marR="90000" marT="13525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45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Województwo Zachodnio-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45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pomorskie</a:t>
                      </a:r>
                    </a:p>
                  </a:txBody>
                  <a:tcPr marL="90000" marR="90000" marT="13525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66738"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maj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2014</a:t>
                      </a:r>
                    </a:p>
                  </a:txBody>
                  <a:tcPr marL="90000" marR="90000" marT="184392" marB="46800" horzOverflow="overflow">
                    <a:lnL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11,6%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0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(3224 osoby)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12,5%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16,4%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9438"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maj 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2015</a:t>
                      </a:r>
                    </a:p>
                  </a:txBody>
                  <a:tcPr marL="90000" marR="90000" marT="184392" marB="46800" horzOverflow="overflow">
                    <a:lnL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10,1%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0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(2780 osób)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10,7%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14,3%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9438"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6"/>
                          </a:solidFill>
                          <a:effectLst/>
                          <a:latin typeface="Arial" charset="0"/>
                        </a:rPr>
                        <a:t>czerwiec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6"/>
                          </a:solidFill>
                          <a:effectLst/>
                          <a:latin typeface="Arial" charset="0"/>
                        </a:rPr>
                        <a:t>2014</a:t>
                      </a:r>
                    </a:p>
                  </a:txBody>
                  <a:tcPr marL="90000" marR="90000" marT="184392" marB="46800" horzOverflow="overflow">
                    <a:lnL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6"/>
                          </a:solidFill>
                          <a:effectLst/>
                          <a:latin typeface="Arial" charset="0"/>
                        </a:rPr>
                        <a:t>10,1%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0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6"/>
                          </a:solidFill>
                          <a:effectLst/>
                          <a:latin typeface="Arial" charset="0"/>
                        </a:rPr>
                        <a:t>(2762 osoby)</a:t>
                      </a: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6"/>
                          </a:solidFill>
                          <a:effectLst/>
                          <a:latin typeface="Arial" charset="0"/>
                        </a:rPr>
                        <a:t> 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6"/>
                          </a:solidFill>
                          <a:effectLst/>
                          <a:latin typeface="Arial" charset="0"/>
                        </a:rPr>
                        <a:t>12%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6"/>
                          </a:solidFill>
                          <a:effectLst/>
                          <a:latin typeface="Arial" charset="0"/>
                        </a:rPr>
                        <a:t>15,7%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41388"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6"/>
                          </a:solidFill>
                          <a:effectLst/>
                          <a:latin typeface="Arial" charset="0"/>
                        </a:rPr>
                        <a:t>czerwiec 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6"/>
                          </a:solidFill>
                          <a:effectLst/>
                          <a:latin typeface="Arial" charset="0"/>
                        </a:rPr>
                        <a:t>2015</a:t>
                      </a:r>
                    </a:p>
                  </a:txBody>
                  <a:tcPr marL="90000" marR="90000" marT="184392" marB="46800" horzOverflow="overflow">
                    <a:lnL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6"/>
                          </a:solidFill>
                          <a:effectLst/>
                          <a:latin typeface="Arial" charset="0"/>
                        </a:rPr>
                        <a:t>9%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0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6"/>
                          </a:solidFill>
                          <a:effectLst/>
                          <a:latin typeface="Arial" charset="0"/>
                        </a:rPr>
                        <a:t>(2440 osób)</a:t>
                      </a:r>
                      <a:r>
                        <a:rPr kumimoji="0" lang="pl-PL" altLang="pl-PL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6"/>
                          </a:solidFill>
                          <a:effectLst/>
                          <a:latin typeface="Arial" charset="0"/>
                        </a:rPr>
                        <a:t> 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6"/>
                          </a:solidFill>
                          <a:effectLst/>
                          <a:latin typeface="Arial" charset="0"/>
                        </a:rPr>
                        <a:t>10,2%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6"/>
                          </a:solidFill>
                          <a:effectLst/>
                          <a:latin typeface="Arial" charset="0"/>
                        </a:rPr>
                        <a:t>13,7%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2651349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633412"/>
          </a:xfrm>
        </p:spPr>
        <p:txBody>
          <a:bodyPr/>
          <a:lstStyle/>
          <a:p>
            <a:pPr eaLnBrk="1" hangingPunct="1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pl-PL" altLang="pl-PL" sz="2800" b="1" dirty="0" smtClean="0"/>
              <a:t>Stopa bezrobocia w 2014r i 2015r.- c.d.</a:t>
            </a:r>
          </a:p>
        </p:txBody>
      </p:sp>
      <p:graphicFrame>
        <p:nvGraphicFramePr>
          <p:cNvPr id="5465" name="Group 34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96835852"/>
              </p:ext>
            </p:extLst>
          </p:nvPr>
        </p:nvGraphicFramePr>
        <p:xfrm>
          <a:off x="827088" y="908050"/>
          <a:ext cx="7777162" cy="4957524"/>
        </p:xfrm>
        <a:graphic>
          <a:graphicData uri="http://schemas.openxmlformats.org/drawingml/2006/table">
            <a:tbl>
              <a:tblPr/>
              <a:tblGrid>
                <a:gridCol w="1800225"/>
                <a:gridCol w="1689100"/>
                <a:gridCol w="2252662"/>
                <a:gridCol w="2035175"/>
              </a:tblGrid>
              <a:tr h="844550"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45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endParaRPr kumimoji="0" lang="pl-PL" altLang="pl-PL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45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miesiąc</a:t>
                      </a:r>
                    </a:p>
                  </a:txBody>
                  <a:tcPr marL="90000" marR="90000" marT="135252" marB="46800" horzOverflow="overflow">
                    <a:lnL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Powiat Kołobrzeski</a:t>
                      </a:r>
                    </a:p>
                  </a:txBody>
                  <a:tcPr marL="90000" marR="90000" marT="145080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45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endParaRPr kumimoji="0" lang="pl-PL" altLang="pl-PL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45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Kraj</a:t>
                      </a:r>
                    </a:p>
                  </a:txBody>
                  <a:tcPr marL="90000" marR="90000" marT="13525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45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Województwo Zachodnio-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45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pomorskie</a:t>
                      </a:r>
                    </a:p>
                  </a:txBody>
                  <a:tcPr marL="90000" marR="90000" marT="13525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66738"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lipiec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2014</a:t>
                      </a:r>
                    </a:p>
                  </a:txBody>
                  <a:tcPr marL="90000" marR="90000" marT="184392" marB="46800" horzOverflow="overflow">
                    <a:lnL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9,5%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0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(2577 osób)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11,9%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15,3%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9438"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lipiec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2015</a:t>
                      </a:r>
                    </a:p>
                  </a:txBody>
                  <a:tcPr marL="90000" marR="90000" marT="184392" marB="46800" horzOverflow="overflow">
                    <a:lnL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8,1%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0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(2173 osoby)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10,1%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13,2%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9438"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6"/>
                          </a:solidFill>
                          <a:effectLst/>
                          <a:latin typeface="Arial" charset="0"/>
                        </a:rPr>
                        <a:t>sierpień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6"/>
                          </a:solidFill>
                          <a:effectLst/>
                          <a:latin typeface="Arial" charset="0"/>
                        </a:rPr>
                        <a:t>2014</a:t>
                      </a:r>
                    </a:p>
                  </a:txBody>
                  <a:tcPr marL="90000" marR="90000" marT="184392" marB="46800" horzOverflow="overflow">
                    <a:lnL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6"/>
                          </a:solidFill>
                          <a:effectLst/>
                          <a:latin typeface="Arial" charset="0"/>
                        </a:rPr>
                        <a:t>9,3%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0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6"/>
                          </a:solidFill>
                          <a:effectLst/>
                          <a:latin typeface="Arial" charset="0"/>
                        </a:rPr>
                        <a:t>(2515 osób)</a:t>
                      </a: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6"/>
                          </a:solidFill>
                          <a:effectLst/>
                          <a:latin typeface="Arial" charset="0"/>
                        </a:rPr>
                        <a:t> 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6"/>
                          </a:solidFill>
                          <a:effectLst/>
                          <a:latin typeface="Arial" charset="0"/>
                        </a:rPr>
                        <a:t>11,7%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6"/>
                          </a:solidFill>
                          <a:effectLst/>
                          <a:latin typeface="Arial" charset="0"/>
                        </a:rPr>
                        <a:t>15,2 %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41388"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6"/>
                          </a:solidFill>
                          <a:effectLst/>
                          <a:latin typeface="Arial" charset="0"/>
                        </a:rPr>
                        <a:t>sierpień 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6"/>
                          </a:solidFill>
                          <a:effectLst/>
                          <a:latin typeface="Arial" charset="0"/>
                        </a:rPr>
                        <a:t>2015</a:t>
                      </a:r>
                    </a:p>
                  </a:txBody>
                  <a:tcPr marL="90000" marR="90000" marT="184392" marB="46800" horzOverflow="overflow">
                    <a:lnL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6"/>
                          </a:solidFill>
                          <a:effectLst/>
                          <a:latin typeface="Arial" charset="0"/>
                        </a:rPr>
                        <a:t>7,9%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0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6"/>
                          </a:solidFill>
                          <a:effectLst/>
                          <a:latin typeface="Arial" charset="0"/>
                        </a:rPr>
                        <a:t>(2116 osób)</a:t>
                      </a:r>
                      <a:r>
                        <a:rPr kumimoji="0" lang="pl-PL" altLang="pl-PL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6"/>
                          </a:solidFill>
                          <a:effectLst/>
                          <a:latin typeface="Arial" charset="0"/>
                        </a:rPr>
                        <a:t> 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6"/>
                          </a:solidFill>
                          <a:effectLst/>
                          <a:latin typeface="Arial" charset="0"/>
                        </a:rPr>
                        <a:t>9,9%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6"/>
                          </a:solidFill>
                          <a:effectLst/>
                          <a:latin typeface="Arial" charset="0"/>
                        </a:rPr>
                        <a:t>13%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2651349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633412"/>
          </a:xfrm>
        </p:spPr>
        <p:txBody>
          <a:bodyPr/>
          <a:lstStyle/>
          <a:p>
            <a:pPr eaLnBrk="1" hangingPunct="1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pl-PL" altLang="pl-PL" sz="2800" b="1" dirty="0" smtClean="0"/>
              <a:t>Stopa bezrobocia w 2014r i 2015r.- c.d.</a:t>
            </a:r>
          </a:p>
        </p:txBody>
      </p:sp>
      <p:graphicFrame>
        <p:nvGraphicFramePr>
          <p:cNvPr id="5465" name="Group 34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27729391"/>
              </p:ext>
            </p:extLst>
          </p:nvPr>
        </p:nvGraphicFramePr>
        <p:xfrm>
          <a:off x="827088" y="908050"/>
          <a:ext cx="7777162" cy="4760040"/>
        </p:xfrm>
        <a:graphic>
          <a:graphicData uri="http://schemas.openxmlformats.org/drawingml/2006/table">
            <a:tbl>
              <a:tblPr/>
              <a:tblGrid>
                <a:gridCol w="1800225"/>
                <a:gridCol w="1689100"/>
                <a:gridCol w="2252662"/>
                <a:gridCol w="2035175"/>
              </a:tblGrid>
              <a:tr h="844550"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45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endParaRPr kumimoji="0" lang="pl-PL" altLang="pl-PL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45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miesiąc</a:t>
                      </a:r>
                    </a:p>
                  </a:txBody>
                  <a:tcPr marL="90000" marR="90000" marT="135252" marB="46800" horzOverflow="overflow">
                    <a:lnL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Powiat Kołobrzeski</a:t>
                      </a:r>
                    </a:p>
                  </a:txBody>
                  <a:tcPr marL="90000" marR="90000" marT="145080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45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endParaRPr kumimoji="0" lang="pl-PL" altLang="pl-PL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45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Kraj</a:t>
                      </a:r>
                    </a:p>
                  </a:txBody>
                  <a:tcPr marL="90000" marR="90000" marT="13525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45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Województwo Zachodnio-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45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pomorskie</a:t>
                      </a:r>
                    </a:p>
                  </a:txBody>
                  <a:tcPr marL="90000" marR="90000" marT="13525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66738"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wrzesień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2014</a:t>
                      </a:r>
                    </a:p>
                  </a:txBody>
                  <a:tcPr marL="90000" marR="90000" marT="184392" marB="46800" horzOverflow="overflow">
                    <a:lnL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10,1 %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0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(2574 osoby)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11,5%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15,2%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9438"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wrzesień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2015</a:t>
                      </a:r>
                    </a:p>
                  </a:txBody>
                  <a:tcPr marL="90000" marR="90000" marT="184392" marB="46800" horzOverflow="overflow">
                    <a:lnL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8,7 %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0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(2173 osoby)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9,7%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12,9 %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9438"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6"/>
                          </a:solidFill>
                          <a:effectLst/>
                          <a:latin typeface="Arial" charset="0"/>
                        </a:rPr>
                        <a:t>październik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6"/>
                          </a:solidFill>
                          <a:effectLst/>
                          <a:latin typeface="Arial" charset="0"/>
                        </a:rPr>
                        <a:t>2014</a:t>
                      </a:r>
                    </a:p>
                  </a:txBody>
                  <a:tcPr marL="90000" marR="90000" marT="184392" marB="46800" horzOverflow="overflow">
                    <a:lnL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6"/>
                          </a:solidFill>
                          <a:effectLst/>
                          <a:latin typeface="Arial" charset="0"/>
                        </a:rPr>
                        <a:t>10,5 %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0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6"/>
                          </a:solidFill>
                          <a:effectLst/>
                          <a:latin typeface="Arial" charset="0"/>
                        </a:rPr>
                        <a:t>(2902 osoby)</a:t>
                      </a: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6"/>
                          </a:solidFill>
                          <a:effectLst/>
                          <a:latin typeface="Arial" charset="0"/>
                        </a:rPr>
                        <a:t> 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6"/>
                          </a:solidFill>
                          <a:effectLst/>
                          <a:latin typeface="Arial" charset="0"/>
                        </a:rPr>
                        <a:t>11,3%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6"/>
                          </a:solidFill>
                          <a:effectLst/>
                          <a:latin typeface="Arial" charset="0"/>
                        </a:rPr>
                        <a:t>15,1%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41388"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6"/>
                          </a:solidFill>
                          <a:effectLst/>
                          <a:latin typeface="Arial" charset="0"/>
                        </a:rPr>
                        <a:t>październik 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6"/>
                          </a:solidFill>
                          <a:effectLst/>
                          <a:latin typeface="Arial" charset="0"/>
                        </a:rPr>
                        <a:t>2015</a:t>
                      </a:r>
                    </a:p>
                  </a:txBody>
                  <a:tcPr marL="90000" marR="90000" marT="184392" marB="46800" horzOverflow="overflow">
                    <a:lnL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6"/>
                          </a:solidFill>
                          <a:effectLst/>
                          <a:latin typeface="Arial" charset="0"/>
                        </a:rPr>
                        <a:t>8,7%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0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6"/>
                          </a:solidFill>
                          <a:effectLst/>
                          <a:latin typeface="Arial" charset="0"/>
                        </a:rPr>
                        <a:t>(2255 osób)</a:t>
                      </a:r>
                      <a:r>
                        <a:rPr kumimoji="0" lang="pl-PL" altLang="pl-PL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6"/>
                          </a:solidFill>
                          <a:effectLst/>
                          <a:latin typeface="Arial" charset="0"/>
                        </a:rPr>
                        <a:t> 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6"/>
                          </a:solidFill>
                          <a:effectLst/>
                          <a:latin typeface="Arial" charset="0"/>
                        </a:rPr>
                        <a:t>9,6%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6"/>
                          </a:solidFill>
                          <a:effectLst/>
                          <a:latin typeface="Arial" charset="0"/>
                        </a:rPr>
                        <a:t>12,8%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1306856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633412"/>
          </a:xfrm>
        </p:spPr>
        <p:txBody>
          <a:bodyPr/>
          <a:lstStyle/>
          <a:p>
            <a:pPr eaLnBrk="1" hangingPunct="1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pl-PL" altLang="pl-PL" sz="2800" b="1" dirty="0" smtClean="0"/>
              <a:t>Stopa bezrobocia w 2014r i 2015r.- c.d.</a:t>
            </a:r>
          </a:p>
        </p:txBody>
      </p:sp>
      <p:graphicFrame>
        <p:nvGraphicFramePr>
          <p:cNvPr id="5465" name="Group 34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17682174"/>
              </p:ext>
            </p:extLst>
          </p:nvPr>
        </p:nvGraphicFramePr>
        <p:xfrm>
          <a:off x="827088" y="908050"/>
          <a:ext cx="7777162" cy="2836140"/>
        </p:xfrm>
        <a:graphic>
          <a:graphicData uri="http://schemas.openxmlformats.org/drawingml/2006/table">
            <a:tbl>
              <a:tblPr/>
              <a:tblGrid>
                <a:gridCol w="1800225"/>
                <a:gridCol w="1689100"/>
                <a:gridCol w="2252662"/>
                <a:gridCol w="2035175"/>
              </a:tblGrid>
              <a:tr h="844550"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45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endParaRPr kumimoji="0" lang="pl-PL" altLang="pl-PL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45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miesiąc</a:t>
                      </a:r>
                    </a:p>
                  </a:txBody>
                  <a:tcPr marL="90000" marR="90000" marT="135252" marB="46800" horzOverflow="overflow">
                    <a:lnL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Powiat Kołobrzeski</a:t>
                      </a:r>
                    </a:p>
                  </a:txBody>
                  <a:tcPr marL="90000" marR="90000" marT="145080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45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endParaRPr kumimoji="0" lang="pl-PL" altLang="pl-PL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45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Kraj</a:t>
                      </a:r>
                    </a:p>
                  </a:txBody>
                  <a:tcPr marL="90000" marR="90000" marT="13525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45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Województwo Zachodnio-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45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pomorskie</a:t>
                      </a:r>
                    </a:p>
                  </a:txBody>
                  <a:tcPr marL="90000" marR="90000" marT="13525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66738"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listopad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2014</a:t>
                      </a:r>
                    </a:p>
                  </a:txBody>
                  <a:tcPr marL="90000" marR="90000" marT="184392" marB="46800" horzOverflow="overflow">
                    <a:lnL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11,00%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0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(3049 osób)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11,4%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15,2%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9438"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listopad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2015</a:t>
                      </a:r>
                    </a:p>
                  </a:txBody>
                  <a:tcPr marL="90000" marR="90000" marT="184392" marB="46800" horzOverflow="overflow">
                    <a:lnL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9,3%</a:t>
                      </a:r>
                      <a:endParaRPr kumimoji="0" lang="pl-PL" altLang="pl-PL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0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(2525 osób)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/>
                      </a:pPr>
                      <a:r>
                        <a:rPr kumimoji="0" lang="pl-PL" altLang="pl-PL" sz="2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2D2DB9"/>
                          </a:solidFill>
                          <a:effectLst/>
                          <a:uLnTx/>
                          <a:uFillTx/>
                          <a:latin typeface="Arial" charset="0"/>
                          <a:ea typeface="+mn-ea"/>
                          <a:cs typeface="+mn-cs"/>
                        </a:rPr>
                        <a:t>9,6%</a:t>
                      </a:r>
                      <a:endParaRPr kumimoji="0" lang="pl-PL" altLang="pl-PL" sz="28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2D2DB9"/>
                        </a:solidFill>
                        <a:effectLst/>
                        <a:uLnTx/>
                        <a:uFillTx/>
                        <a:latin typeface="Arial" charset="0"/>
                        <a:ea typeface="+mn-ea"/>
                        <a:cs typeface="+mn-cs"/>
                      </a:endParaRP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/>
                      </a:pPr>
                      <a:r>
                        <a:rPr kumimoji="0" lang="pl-PL" altLang="pl-PL" sz="2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2D2DB9"/>
                          </a:solidFill>
                          <a:effectLst/>
                          <a:uLnTx/>
                          <a:uFillTx/>
                          <a:latin typeface="Arial" charset="0"/>
                          <a:ea typeface="+mn-ea"/>
                          <a:cs typeface="+mn-cs"/>
                        </a:rPr>
                        <a:t>13%</a:t>
                      </a:r>
                      <a:endParaRPr kumimoji="0" lang="pl-PL" altLang="pl-PL" sz="28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2D2DB9"/>
                        </a:solidFill>
                        <a:effectLst/>
                        <a:uLnTx/>
                        <a:uFillTx/>
                        <a:latin typeface="Arial" charset="0"/>
                        <a:ea typeface="+mn-ea"/>
                        <a:cs typeface="+mn-cs"/>
                      </a:endParaRP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1306856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1"/>
          <p:cNvSpPr>
            <a:spLocks noGrp="1" noChangeArrowheads="1"/>
          </p:cNvSpPr>
          <p:nvPr>
            <p:ph type="title"/>
          </p:nvPr>
        </p:nvSpPr>
        <p:spPr>
          <a:xfrm>
            <a:off x="539750" y="-663575"/>
            <a:ext cx="8158163" cy="1571625"/>
          </a:xfrm>
        </p:spPr>
        <p:txBody>
          <a:bodyPr/>
          <a:lstStyle/>
          <a:p>
            <a:pPr eaLnBrk="1" hangingPunct="1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pl-PL" altLang="pl-PL" sz="2400" b="1" smtClean="0"/>
              <a:t/>
            </a:r>
            <a:br>
              <a:rPr lang="pl-PL" altLang="pl-PL" sz="2400" b="1" smtClean="0"/>
            </a:br>
            <a:r>
              <a:rPr lang="pl-PL" altLang="pl-PL" sz="2400" b="1" smtClean="0"/>
              <a:t/>
            </a:r>
            <a:br>
              <a:rPr lang="pl-PL" altLang="pl-PL" sz="2400" b="1" smtClean="0"/>
            </a:br>
            <a:r>
              <a:rPr lang="pl-PL" altLang="pl-PL" sz="2400" b="1" smtClean="0"/>
              <a:t/>
            </a:r>
            <a:br>
              <a:rPr lang="pl-PL" altLang="pl-PL" sz="2400" b="1" smtClean="0"/>
            </a:br>
            <a:r>
              <a:rPr lang="pl-PL" altLang="pl-PL" sz="2400" b="1" smtClean="0"/>
              <a:t/>
            </a:r>
            <a:br>
              <a:rPr lang="pl-PL" altLang="pl-PL" sz="2400" b="1" smtClean="0"/>
            </a:br>
            <a:r>
              <a:rPr lang="pl-PL" altLang="pl-PL" sz="2800" b="1" smtClean="0"/>
              <a:t>Liczba zarejestrowanych osób</a:t>
            </a:r>
          </a:p>
        </p:txBody>
      </p:sp>
      <p:sp>
        <p:nvSpPr>
          <p:cNvPr id="2457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539750" y="1412875"/>
            <a:ext cx="8229600" cy="4525963"/>
          </a:xfrm>
        </p:spPr>
        <p:txBody>
          <a:bodyPr/>
          <a:lstStyle/>
          <a:p>
            <a:pPr marL="338138" indent="-338138" eaLnBrk="1" hangingPunct="1">
              <a:lnSpc>
                <a:spcPct val="80000"/>
              </a:lnSpc>
              <a:spcBef>
                <a:spcPts val="600"/>
              </a:spcBef>
              <a:buFont typeface="Arial" charset="0"/>
              <a:buChar char="•"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</a:pPr>
            <a:r>
              <a:rPr lang="pl-PL" altLang="pl-PL" sz="2400" b="1" u="sng" dirty="0" smtClean="0"/>
              <a:t>na dzień 30.11.2015r</a:t>
            </a:r>
            <a:r>
              <a:rPr lang="pl-PL" altLang="pl-PL" sz="2400" dirty="0" smtClean="0"/>
              <a:t>. zarejestrowanych było </a:t>
            </a:r>
            <a:r>
              <a:rPr lang="pl-PL" altLang="pl-PL" sz="2400" b="1" dirty="0" smtClean="0">
                <a:solidFill>
                  <a:schemeClr val="tx1"/>
                </a:solidFill>
              </a:rPr>
              <a:t>2.525 </a:t>
            </a:r>
            <a:r>
              <a:rPr lang="pl-PL" altLang="pl-PL" sz="2400" dirty="0" smtClean="0">
                <a:solidFill>
                  <a:schemeClr val="tx1"/>
                </a:solidFill>
              </a:rPr>
              <a:t>osób, w tym </a:t>
            </a:r>
            <a:r>
              <a:rPr lang="pl-PL" altLang="pl-PL" sz="2400" b="1" dirty="0" smtClean="0">
                <a:solidFill>
                  <a:schemeClr val="tx1"/>
                </a:solidFill>
              </a:rPr>
              <a:t>1.338</a:t>
            </a:r>
            <a:r>
              <a:rPr lang="pl-PL" altLang="pl-PL" sz="2400" dirty="0" smtClean="0">
                <a:solidFill>
                  <a:schemeClr val="tx1"/>
                </a:solidFill>
              </a:rPr>
              <a:t> kobiet </a:t>
            </a:r>
          </a:p>
          <a:p>
            <a:pPr marL="338138" indent="-338138" eaLnBrk="1" hangingPunct="1">
              <a:lnSpc>
                <a:spcPct val="80000"/>
              </a:lnSpc>
              <a:spcBef>
                <a:spcPts val="600"/>
              </a:spcBef>
              <a:buFont typeface="Arial" charset="0"/>
              <a:buNone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</a:pPr>
            <a:r>
              <a:rPr lang="pl-PL" altLang="pl-PL" sz="2400" dirty="0" smtClean="0">
                <a:solidFill>
                  <a:schemeClr val="tx1"/>
                </a:solidFill>
              </a:rPr>
              <a:t>    dla porównania: 30.11.2014r. zarejestrowanych było </a:t>
            </a:r>
            <a:r>
              <a:rPr lang="pl-PL" altLang="pl-PL" sz="2400" dirty="0">
                <a:solidFill>
                  <a:schemeClr val="tx1"/>
                </a:solidFill>
                <a:latin typeface="Arial" charset="0"/>
              </a:rPr>
              <a:t>3049</a:t>
            </a:r>
            <a:r>
              <a:rPr lang="pl-PL" altLang="pl-PL" sz="2400" i="1" dirty="0">
                <a:solidFill>
                  <a:schemeClr val="tx1"/>
                </a:solidFill>
                <a:latin typeface="Arial" charset="0"/>
              </a:rPr>
              <a:t> </a:t>
            </a:r>
            <a:r>
              <a:rPr lang="pl-PL" altLang="pl-PL" sz="2400" dirty="0" smtClean="0">
                <a:solidFill>
                  <a:schemeClr val="tx1"/>
                </a:solidFill>
              </a:rPr>
              <a:t> osób – </a:t>
            </a:r>
            <a:r>
              <a:rPr lang="pl-PL" altLang="pl-PL" sz="2400" b="1" dirty="0" smtClean="0">
                <a:solidFill>
                  <a:schemeClr val="tx1"/>
                </a:solidFill>
              </a:rPr>
              <a:t>nastąpił spadek o</a:t>
            </a:r>
            <a:r>
              <a:rPr lang="pl-PL" altLang="pl-PL" sz="2400" dirty="0" smtClean="0">
                <a:solidFill>
                  <a:schemeClr val="tx1"/>
                </a:solidFill>
              </a:rPr>
              <a:t> </a:t>
            </a:r>
            <a:r>
              <a:rPr lang="pl-PL" altLang="pl-PL" sz="2400" b="1" dirty="0" smtClean="0">
                <a:solidFill>
                  <a:schemeClr val="tx1"/>
                </a:solidFill>
              </a:rPr>
              <a:t>524 osoby</a:t>
            </a:r>
            <a:r>
              <a:rPr lang="pl-PL" altLang="pl-PL" sz="2400" dirty="0" smtClean="0">
                <a:solidFill>
                  <a:schemeClr val="tx1"/>
                </a:solidFill>
              </a:rPr>
              <a:t>;</a:t>
            </a:r>
          </a:p>
          <a:p>
            <a:pPr marL="338138" indent="-338138" eaLnBrk="1" hangingPunct="1">
              <a:lnSpc>
                <a:spcPct val="80000"/>
              </a:lnSpc>
              <a:spcBef>
                <a:spcPts val="600"/>
              </a:spcBef>
              <a:buFont typeface="Arial" charset="0"/>
              <a:buNone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</a:pPr>
            <a:endParaRPr lang="pl-PL" altLang="pl-PL" sz="2400" dirty="0" smtClean="0">
              <a:solidFill>
                <a:schemeClr val="tx1"/>
              </a:solidFill>
            </a:endParaRPr>
          </a:p>
          <a:p>
            <a:pPr marL="338138" indent="-338138" eaLnBrk="1" hangingPunct="1">
              <a:lnSpc>
                <a:spcPct val="80000"/>
              </a:lnSpc>
              <a:spcBef>
                <a:spcPts val="600"/>
              </a:spcBef>
              <a:buFont typeface="Arial" charset="0"/>
              <a:buChar char="•"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</a:pPr>
            <a:r>
              <a:rPr lang="pl-PL" altLang="pl-PL" sz="2400" b="1" dirty="0" smtClean="0">
                <a:solidFill>
                  <a:schemeClr val="tx1"/>
                </a:solidFill>
              </a:rPr>
              <a:t>2083 </a:t>
            </a:r>
            <a:r>
              <a:rPr lang="pl-PL" altLang="pl-PL" sz="2400" dirty="0" smtClean="0">
                <a:solidFill>
                  <a:schemeClr val="tx1"/>
                </a:solidFill>
              </a:rPr>
              <a:t>osoby tj. 82% ogółu stanowiły osoby poprzednio pracujące, </a:t>
            </a:r>
            <a:r>
              <a:rPr lang="pl-PL" altLang="pl-PL" sz="2400" b="1" dirty="0" smtClean="0">
                <a:solidFill>
                  <a:schemeClr val="tx1"/>
                </a:solidFill>
              </a:rPr>
              <a:t>134 </a:t>
            </a:r>
            <a:r>
              <a:rPr lang="pl-PL" altLang="pl-PL" sz="2400" dirty="0" smtClean="0">
                <a:solidFill>
                  <a:schemeClr val="tx1"/>
                </a:solidFill>
              </a:rPr>
              <a:t>osoby w tej grupie to osoby zwolnione             z przyczyn dotyczących zakładu pracy;</a:t>
            </a:r>
          </a:p>
          <a:p>
            <a:pPr marL="338138" indent="-338138" eaLnBrk="1" hangingPunct="1">
              <a:lnSpc>
                <a:spcPct val="80000"/>
              </a:lnSpc>
              <a:spcBef>
                <a:spcPts val="600"/>
              </a:spcBef>
              <a:buFont typeface="Arial" charset="0"/>
              <a:buNone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</a:pPr>
            <a:endParaRPr lang="pl-PL" altLang="pl-PL" sz="2400" dirty="0" smtClean="0">
              <a:solidFill>
                <a:schemeClr val="tx1"/>
              </a:solidFill>
            </a:endParaRPr>
          </a:p>
          <a:p>
            <a:pPr marL="338138" indent="-338138" eaLnBrk="1" hangingPunct="1">
              <a:lnSpc>
                <a:spcPct val="80000"/>
              </a:lnSpc>
              <a:spcBef>
                <a:spcPts val="600"/>
              </a:spcBef>
              <a:buFont typeface="Arial" charset="0"/>
              <a:buChar char="•"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</a:pPr>
            <a:r>
              <a:rPr lang="pl-PL" altLang="pl-PL" sz="2400" b="1" dirty="0" smtClean="0">
                <a:solidFill>
                  <a:schemeClr val="tx1"/>
                </a:solidFill>
              </a:rPr>
              <a:t>111</a:t>
            </a:r>
            <a:r>
              <a:rPr lang="pl-PL" altLang="pl-PL" sz="2400" dirty="0" smtClean="0">
                <a:solidFill>
                  <a:schemeClr val="tx1"/>
                </a:solidFill>
              </a:rPr>
              <a:t> osób (5% ogółu) stanowiły osoby niepełnosprawne; nastąpił spadek w stosunku do ubiegłego roku o 37 osób;</a:t>
            </a:r>
          </a:p>
          <a:p>
            <a:pPr marL="338138" indent="-338138" eaLnBrk="1" hangingPunct="1">
              <a:lnSpc>
                <a:spcPct val="80000"/>
              </a:lnSpc>
              <a:spcBef>
                <a:spcPts val="600"/>
              </a:spcBef>
              <a:buClrTx/>
              <a:buFontTx/>
              <a:buNone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</a:pPr>
            <a:endParaRPr lang="pl-PL" altLang="pl-PL" sz="2400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13" name="Rectangle 1"/>
          <p:cNvSpPr>
            <a:spLocks noGrp="1" noChangeArrowheads="1"/>
          </p:cNvSpPr>
          <p:nvPr>
            <p:ph type="title"/>
          </p:nvPr>
        </p:nvSpPr>
        <p:spPr>
          <a:xfrm>
            <a:off x="468313" y="-242888"/>
            <a:ext cx="8229600" cy="1368426"/>
          </a:xfrm>
        </p:spPr>
        <p:txBody>
          <a:bodyPr/>
          <a:lstStyle/>
          <a:p>
            <a:pPr eaLnBrk="1" hangingPunct="1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pl-PL" altLang="pl-PL" sz="2800" b="1" smtClean="0">
                <a:solidFill>
                  <a:schemeClr val="tx1"/>
                </a:solidFill>
              </a:rPr>
              <a:t>Bezrobotni będący w szczególnej sytuacji na rynku pracy</a:t>
            </a:r>
          </a:p>
        </p:txBody>
      </p:sp>
      <p:sp>
        <p:nvSpPr>
          <p:cNvPr id="819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68313" y="1125538"/>
            <a:ext cx="8229600" cy="5543550"/>
          </a:xfrm>
        </p:spPr>
        <p:txBody>
          <a:bodyPr/>
          <a:lstStyle/>
          <a:p>
            <a:pPr marL="338138" indent="-338138" eaLnBrk="1" hangingPunct="1">
              <a:spcBef>
                <a:spcPts val="600"/>
              </a:spcBef>
              <a:buFont typeface="Arial" charset="0"/>
              <a:buNone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  <a:defRPr/>
            </a:pPr>
            <a:r>
              <a:rPr lang="pl-PL" altLang="pl-PL" sz="1800" dirty="0"/>
              <a:t>1) </a:t>
            </a:r>
            <a:r>
              <a:rPr lang="pl-PL" altLang="pl-PL" sz="1800" dirty="0" smtClean="0"/>
              <a:t>do 30 roku życia – 663 osoby </a:t>
            </a:r>
            <a:r>
              <a:rPr lang="pl-PL" altLang="pl-PL" sz="1800" dirty="0"/>
              <a:t>z ogółu osób bezrobotnych</a:t>
            </a:r>
          </a:p>
          <a:p>
            <a:pPr marL="338138" indent="-338138" eaLnBrk="1" hangingPunct="1">
              <a:spcBef>
                <a:spcPts val="600"/>
              </a:spcBef>
              <a:buFont typeface="Arial" charset="0"/>
              <a:buNone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  <a:defRPr/>
            </a:pPr>
            <a:r>
              <a:rPr lang="pl-PL" altLang="pl-PL" sz="1800" dirty="0"/>
              <a:t>2) długotrwale bezrobotni – </a:t>
            </a:r>
            <a:r>
              <a:rPr lang="pl-PL" altLang="pl-PL" sz="1800" dirty="0" smtClean="0"/>
              <a:t>1046 osób</a:t>
            </a:r>
            <a:endParaRPr lang="pl-PL" altLang="pl-PL" sz="1800" dirty="0"/>
          </a:p>
          <a:p>
            <a:pPr marL="338138" indent="-338138" eaLnBrk="1" hangingPunct="1">
              <a:spcBef>
                <a:spcPts val="600"/>
              </a:spcBef>
              <a:buFont typeface="Arial" charset="0"/>
              <a:buNone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  <a:defRPr/>
            </a:pPr>
            <a:r>
              <a:rPr lang="pl-PL" altLang="pl-PL" sz="1800" dirty="0"/>
              <a:t>3) powyżej 50 roku życia – </a:t>
            </a:r>
            <a:r>
              <a:rPr lang="pl-PL" altLang="pl-PL" sz="1800" dirty="0" smtClean="0"/>
              <a:t>814 osób</a:t>
            </a:r>
            <a:endParaRPr lang="pl-PL" altLang="pl-PL" sz="1800" dirty="0"/>
          </a:p>
          <a:p>
            <a:pPr marL="338138" indent="-338138" eaLnBrk="1" hangingPunct="1">
              <a:spcBef>
                <a:spcPts val="600"/>
              </a:spcBef>
              <a:buFont typeface="Arial" charset="0"/>
              <a:buNone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  <a:defRPr/>
            </a:pPr>
            <a:r>
              <a:rPr lang="pl-PL" altLang="pl-PL" sz="1800" dirty="0"/>
              <a:t>4) </a:t>
            </a:r>
            <a:r>
              <a:rPr lang="pl-PL" altLang="pl-PL" sz="1800" dirty="0" smtClean="0"/>
              <a:t>posiadający co najmniej jedno dziecko do 6 roku życia – 433 osoby</a:t>
            </a:r>
            <a:endParaRPr lang="pl-PL" altLang="pl-PL" sz="1800" dirty="0"/>
          </a:p>
          <a:p>
            <a:pPr marL="338138" indent="-338138" eaLnBrk="1" hangingPunct="1">
              <a:spcBef>
                <a:spcPts val="600"/>
              </a:spcBef>
              <a:buFont typeface="Arial" charset="0"/>
              <a:buNone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  <a:defRPr/>
            </a:pPr>
            <a:r>
              <a:rPr lang="pl-PL" altLang="pl-PL" sz="1800" dirty="0"/>
              <a:t>5) n</a:t>
            </a:r>
            <a:r>
              <a:rPr lang="pl-PL" altLang="pl-PL" sz="1800" dirty="0" smtClean="0"/>
              <a:t>iepełnosprawni - 111 osób </a:t>
            </a:r>
            <a:endParaRPr lang="pl-PL" altLang="pl-PL" sz="1800" dirty="0"/>
          </a:p>
          <a:p>
            <a:pPr marL="0" indent="0" eaLnBrk="1" hangingPunct="1">
              <a:spcBef>
                <a:spcPts val="600"/>
              </a:spcBef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  <a:defRPr/>
            </a:pPr>
            <a:endParaRPr lang="pl-PL" altLang="pl-PL" sz="1800" dirty="0"/>
          </a:p>
        </p:txBody>
      </p:sp>
      <p:sp>
        <p:nvSpPr>
          <p:cNvPr id="8315" name="Rectangle 3"/>
          <p:cNvSpPr>
            <a:spLocks noChangeArrowheads="1"/>
          </p:cNvSpPr>
          <p:nvPr/>
        </p:nvSpPr>
        <p:spPr bwMode="auto">
          <a:xfrm>
            <a:off x="0" y="2109788"/>
            <a:ext cx="9144000" cy="1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pl-PL"/>
          </a:p>
        </p:txBody>
      </p:sp>
      <p:graphicFrame>
        <p:nvGraphicFramePr>
          <p:cNvPr id="8312" name="Object 1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03935820"/>
              </p:ext>
            </p:extLst>
          </p:nvPr>
        </p:nvGraphicFramePr>
        <p:xfrm>
          <a:off x="812800" y="3111500"/>
          <a:ext cx="5499100" cy="3949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54" name="Wykres" r:id="rId4" imgW="4581436" imgH="3295619" progId="MSGraph.Chart.8">
                  <p:embed followColorScheme="full"/>
                </p:oleObj>
              </mc:Choice>
              <mc:Fallback>
                <p:oleObj name="Wykres" r:id="rId4" imgW="4581436" imgH="3295619" progId="MSGraph.Chart.8">
                  <p:embed followColorScheme="full"/>
                  <p:pic>
                    <p:nvPicPr>
                      <p:cNvPr id="0" name="Picture 1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12800" y="3111500"/>
                        <a:ext cx="5499100" cy="3949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Projekt domyślny">
  <a:themeElements>
    <a:clrScheme name="Projekt domyślny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Projekt domyślny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449263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8" charset="0"/>
          <a:buNone/>
          <a:tabLst/>
          <a:defRPr kumimoji="0" lang="en-GB" altLang="pl-PL" sz="2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449263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8" charset="0"/>
          <a:buNone/>
          <a:tabLst/>
          <a:defRPr kumimoji="0" lang="en-GB" altLang="pl-PL" sz="2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Projekt domyślny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jekt domyślny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tyw pakiet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5229</TotalTime>
  <Words>1282</Words>
  <Application>Microsoft Office PowerPoint</Application>
  <PresentationFormat>Pokaz na ekranie (4:3)</PresentationFormat>
  <Paragraphs>305</Paragraphs>
  <Slides>25</Slides>
  <Notes>15</Notes>
  <HiddenSlides>0</HiddenSlides>
  <MMClips>0</MMClips>
  <ScaleCrop>false</ScaleCrop>
  <HeadingPairs>
    <vt:vector size="6" baseType="variant">
      <vt:variant>
        <vt:lpstr>Motyw</vt:lpstr>
      </vt:variant>
      <vt:variant>
        <vt:i4>1</vt:i4>
      </vt:variant>
      <vt:variant>
        <vt:lpstr>Osadzone serwery OLE</vt:lpstr>
      </vt:variant>
      <vt:variant>
        <vt:i4>2</vt:i4>
      </vt:variant>
      <vt:variant>
        <vt:lpstr>Tytuły slajdów</vt:lpstr>
      </vt:variant>
      <vt:variant>
        <vt:i4>25</vt:i4>
      </vt:variant>
    </vt:vector>
  </HeadingPairs>
  <TitlesOfParts>
    <vt:vector size="28" baseType="lpstr">
      <vt:lpstr>Projekt domyślny</vt:lpstr>
      <vt:lpstr>Microsoft Word Picture</vt:lpstr>
      <vt:lpstr>Wykres</vt:lpstr>
      <vt:lpstr>Powiatowy Urząd Pracy  w Kołobrzegu</vt:lpstr>
      <vt:lpstr>Stopa bezrobocia (stosunek osób bezrobotnych do ludności aktywnej zawodowo) na obszarze kraju, terenie Powiatu Kołobrzeskiego oraz Województwa Zachodniopomorskiego  styczeń – listopad 2015r.</vt:lpstr>
      <vt:lpstr>Stopa bezrobocia w 2014r i 2015r.- c.d.</vt:lpstr>
      <vt:lpstr>Stopa bezrobocia w 2014r i 2015r.- c.d.</vt:lpstr>
      <vt:lpstr>Stopa bezrobocia w 2014r i 2015r.- c.d.</vt:lpstr>
      <vt:lpstr>Stopa bezrobocia w 2014r i 2015r.- c.d.</vt:lpstr>
      <vt:lpstr>Stopa bezrobocia w 2014r i 2015r.- c.d.</vt:lpstr>
      <vt:lpstr>    Liczba zarejestrowanych osób</vt:lpstr>
      <vt:lpstr>Bezrobotni będący w szczególnej sytuacji na rynku pracy</vt:lpstr>
      <vt:lpstr>Ilość osób w podziale na poszczególne profile pomocy</vt:lpstr>
      <vt:lpstr>Program Specjalny</vt:lpstr>
      <vt:lpstr>Program Specjalny</vt:lpstr>
      <vt:lpstr>Program Specjalny</vt:lpstr>
      <vt:lpstr>Współpraca z pracodawcami </vt:lpstr>
      <vt:lpstr>Współpraca z pracodawcami - c.d.</vt:lpstr>
      <vt:lpstr>Współpraca z pracodawcami - c.d. </vt:lpstr>
      <vt:lpstr>Współpraca z pracodawcami - c.d.</vt:lpstr>
      <vt:lpstr> Współpraca z pracodawcami - c.d.</vt:lpstr>
      <vt:lpstr>Podjęcia pracy</vt:lpstr>
      <vt:lpstr>W ramach poradnictwa zawodowego grupowego Powiatowy Urząd Pracy w Kołobrzegu przeprowadził od stycznia do listopada 2015</vt:lpstr>
      <vt:lpstr>W ramach poradnictwa zawodowego grupowego  Powiatowy Urząd Pracy w Kołobrzegu przeprowadził od stycznia do listopada 2015</vt:lpstr>
      <vt:lpstr>W ramach poradnictwa zawodowego Powiatowy Urząd Pracy w Kołobrzegu przeprowadził</vt:lpstr>
      <vt:lpstr>Środki przeznaczone na aktywizację osób bezrobotnych w 2015r.</vt:lpstr>
      <vt:lpstr>Pozostałe środki wydatkowane przez PUP                w Kołobrzegu w okresie  styczeń – listopad 2015r.</vt:lpstr>
      <vt:lpstr>Prezentacja programu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Powiatowy Urząd Pracy  w Kołobrzegu</dc:title>
  <dc:creator>PUP K-G</dc:creator>
  <cp:lastModifiedBy>Dell</cp:lastModifiedBy>
  <cp:revision>383</cp:revision>
  <cp:lastPrinted>2015-12-07T11:03:28Z</cp:lastPrinted>
  <dcterms:created xsi:type="dcterms:W3CDTF">2009-09-25T08:36:06Z</dcterms:created>
  <dcterms:modified xsi:type="dcterms:W3CDTF">2015-12-28T11:46:03Z</dcterms:modified>
</cp:coreProperties>
</file>