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301" r:id="rId5"/>
    <p:sldId id="300" r:id="rId6"/>
    <p:sldId id="310" r:id="rId7"/>
    <p:sldId id="309" r:id="rId8"/>
    <p:sldId id="259" r:id="rId9"/>
    <p:sldId id="261" r:id="rId10"/>
    <p:sldId id="293" r:id="rId11"/>
    <p:sldId id="296" r:id="rId12"/>
    <p:sldId id="297" r:id="rId13"/>
    <p:sldId id="311" r:id="rId14"/>
    <p:sldId id="264" r:id="rId15"/>
    <p:sldId id="265" r:id="rId16"/>
    <p:sldId id="294" r:id="rId17"/>
    <p:sldId id="306" r:id="rId18"/>
    <p:sldId id="307" r:id="rId19"/>
    <p:sldId id="266" r:id="rId20"/>
    <p:sldId id="302" r:id="rId21"/>
    <p:sldId id="303" r:id="rId22"/>
    <p:sldId id="304" r:id="rId23"/>
    <p:sldId id="268" r:id="rId24"/>
    <p:sldId id="270" r:id="rId25"/>
    <p:sldId id="271" r:id="rId26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4113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BA5AACD6-38A2-4F2A-B135-57036FEACA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7289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3227E57-CFA6-4544-8D75-2E496BE0374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33A8FC94-660B-40CE-A61D-A8B5196C451F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5545D87-7459-4106-8F72-52596B23BE47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4D8287E-9A6D-4BB6-9B16-AD65ECEB284D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21D79F8C-CA02-49EB-A048-DF3F2A545070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94FDF8-ACF3-4D08-B7AD-3CC6EDD9FAA3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05B0FD89-644D-4A5B-B3F5-329B696E8087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0D62D98-7F13-43D8-849B-BE35772D3FB2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DF24E1E-475D-4340-B92B-C3E7465B3B3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DF24E1E-475D-4340-B92B-C3E7465B3B3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DF24E1E-475D-4340-B92B-C3E7465B3B3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DF24E1E-475D-4340-B92B-C3E7465B3B3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DF24E1E-475D-4340-B92B-C3E7465B3B3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21BAD70E-7521-4E98-AF17-2E2CD5C7CE46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D58A5E3-8950-457D-A2EB-40BA4FA76AB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5350" y="746125"/>
            <a:ext cx="4968875" cy="3727450"/>
          </a:xfrm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5ADC-4045-41CF-8036-4D623DF3CB7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410-EA92-4C16-B4AF-68E1EEB34B9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30E6-99A1-491A-AE28-1BF76090DC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1A88-4815-4F77-8B25-F9F5A4D58AA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D24E-2FEE-4626-8DAA-53F76A8F4D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C134-8FAB-4191-9376-E0E62D5454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2BA4-E6D5-49F4-B5B1-37E609F85F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713E-4A93-4A0E-8EDB-FE07A6486D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41E6-AD30-402D-A492-B15528B666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2F542-0729-4E39-A291-F6443D739E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FF62C-B58E-4ACB-9858-AF6E96AAE2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BA28-4C4B-4BA4-B70D-E1C27461CC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D16C-7C4B-4024-A101-2885AD9626C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5EE4-5359-49E1-8D44-19955F0643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F9A338F5-2690-4AA5-8655-E1ABCEE9D3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18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30.11.2015r.</a:t>
            </a:r>
          </a:p>
        </p:txBody>
      </p:sp>
      <p:graphicFrame>
        <p:nvGraphicFramePr>
          <p:cNvPr id="3186" name="Object 114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r:id="rId4" imgW="1372548" imgH="913481" progId="Word.Picture.8">
                  <p:embed/>
                </p:oleObj>
              </mc:Choice>
              <mc:Fallback>
                <p:oleObj r:id="rId4" imgW="1372548" imgH="913481" progId="Word.Picture.8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17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Na dzień 02.12.2015 zarejestrowane osoby </a:t>
            </a:r>
            <a:r>
              <a:rPr lang="pl-PL" sz="2000" dirty="0"/>
              <a:t>ze statusem </a:t>
            </a:r>
            <a:r>
              <a:rPr lang="pl-PL" sz="2000" dirty="0" smtClean="0"/>
              <a:t>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b="1" dirty="0" smtClean="0"/>
              <a:t>69 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</a:t>
            </a:r>
            <a:r>
              <a:rPr lang="pl-PL" b="1" dirty="0" smtClean="0"/>
              <a:t>1195 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– </a:t>
            </a:r>
            <a:r>
              <a:rPr lang="pl-PL" b="1" dirty="0" smtClean="0"/>
              <a:t>1178 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ytuł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7777163" cy="647700"/>
          </a:xfrm>
        </p:spPr>
        <p:txBody>
          <a:bodyPr/>
          <a:lstStyle/>
          <a:p>
            <a:pPr eaLnBrk="1" hangingPunct="1"/>
            <a:r>
              <a:rPr lang="pl-PL" sz="3600" dirty="0" smtClean="0"/>
              <a:t>Program Specjalny</a:t>
            </a:r>
          </a:p>
        </p:txBody>
      </p:sp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400" dirty="0" smtClean="0"/>
              <a:t>     W bieżącym roku Powiatowy Urząd Pracy  na podstawie art. 66 a ustawy  o promocji zatrudnienia i instytucjach rynku pracy w wyniku ogłoszonego naboru przez Ministra Pracy i Polityki Społecznej uzyskał środki finansowe na realizację programu specjalnego zaadresowanego do bezrobotnych, dla których PUP ustalił III profil pomocy. </a:t>
            </a:r>
          </a:p>
          <a:p>
            <a:pPr algn="just" eaLnBrk="1" hangingPunct="1"/>
            <a:r>
              <a:rPr lang="pl-PL" sz="2400" dirty="0" smtClean="0"/>
              <a:t>    Kwota przeznaczona na realizację </a:t>
            </a:r>
            <a:r>
              <a:rPr lang="pl-PL" sz="2400" b="1" dirty="0" smtClean="0"/>
              <a:t>Programu Specjalnego to 1.099.220,00 zł. </a:t>
            </a:r>
            <a:r>
              <a:rPr lang="pl-PL" sz="2400" dirty="0" smtClean="0"/>
              <a:t>Program specjalny ma na celu zastosowanie zespołu działań mających dostosowanie posiadanych lub zdobycie nowych kwalifikacji i umiejętności zawodowych.</a:t>
            </a:r>
          </a:p>
          <a:p>
            <a:pPr algn="just" eaLnBrk="1" hangingPunct="1"/>
            <a:endParaRPr lang="pl-PL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854950" cy="941388"/>
          </a:xfrm>
        </p:spPr>
        <p:txBody>
          <a:bodyPr/>
          <a:lstStyle/>
          <a:p>
            <a:pPr eaLnBrk="1" hangingPunct="1"/>
            <a:r>
              <a:rPr lang="pl-PL" sz="3600" dirty="0" smtClean="0"/>
              <a:t>Program Specjalny</a:t>
            </a:r>
          </a:p>
        </p:txBody>
      </p:sp>
      <p:sp>
        <p:nvSpPr>
          <p:cNvPr id="3379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400" dirty="0" smtClean="0"/>
              <a:t>    Głównym celem programu jest zwiększenie szans na zatrudnienie i aktywizację zawodową osób bezrobotnych, poprzez zastosowanie form aktywizacji zawodowej takich jak:</a:t>
            </a:r>
          </a:p>
          <a:p>
            <a:pPr eaLnBrk="1" hangingPunct="1"/>
            <a:r>
              <a:rPr lang="pl-PL" sz="2400" dirty="0" smtClean="0"/>
              <a:t>     - środki na rozpoczęcie działalności gospodarczej,</a:t>
            </a:r>
          </a:p>
          <a:p>
            <a:pPr eaLnBrk="1" hangingPunct="1"/>
            <a:r>
              <a:rPr lang="pl-PL" sz="2400" dirty="0" smtClean="0"/>
              <a:t>     - prace interwencyjne, </a:t>
            </a:r>
          </a:p>
          <a:p>
            <a:pPr eaLnBrk="1" hangingPunct="1"/>
            <a:r>
              <a:rPr lang="pl-PL" sz="2400" dirty="0" smtClean="0"/>
              <a:t>     - staże, </a:t>
            </a:r>
          </a:p>
          <a:p>
            <a:pPr eaLnBrk="1" hangingPunct="1"/>
            <a:r>
              <a:rPr lang="pl-PL" sz="2400" dirty="0" smtClean="0"/>
              <a:t>     - doposażenie/wyposażenie stanowiska pracy, </a:t>
            </a:r>
          </a:p>
          <a:p>
            <a:pPr eaLnBrk="1" hangingPunct="1"/>
            <a:r>
              <a:rPr lang="pl-PL" sz="2400" dirty="0" smtClean="0"/>
              <a:t>     - bon szkoleniowy, </a:t>
            </a:r>
          </a:p>
          <a:p>
            <a:pPr eaLnBrk="1" hangingPunct="1"/>
            <a:r>
              <a:rPr lang="pl-PL" sz="2400" dirty="0" smtClean="0"/>
              <a:t>     - szkolenie indywidualne,</a:t>
            </a:r>
          </a:p>
          <a:p>
            <a:pPr eaLnBrk="1" hangingPunct="1"/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ytuł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926388" cy="1085850"/>
          </a:xfrm>
        </p:spPr>
        <p:txBody>
          <a:bodyPr/>
          <a:lstStyle/>
          <a:p>
            <a:pPr eaLnBrk="1" hangingPunct="1"/>
            <a:r>
              <a:rPr lang="pl-PL" sz="3600" dirty="0" smtClean="0"/>
              <a:t>Program Specjalny</a:t>
            </a:r>
          </a:p>
        </p:txBody>
      </p:sp>
      <p:sp>
        <p:nvSpPr>
          <p:cNvPr id="3481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000" dirty="0" smtClean="0"/>
              <a:t>     W ramach programu zastosowano elementy specyficzne, których Powiatowy Urząd Pracy nie może stosować w zakresie podstawowej działalności Urzędu i są to:</a:t>
            </a:r>
          </a:p>
          <a:p>
            <a:pPr eaLnBrk="1" hangingPunct="1"/>
            <a:r>
              <a:rPr lang="pl-PL" sz="2000" dirty="0" smtClean="0"/>
              <a:t>     - premie dla pracodawców za zatrudnienie osoby bezrobotnej po</a:t>
            </a:r>
          </a:p>
          <a:p>
            <a:pPr eaLnBrk="1" hangingPunct="1"/>
            <a:r>
              <a:rPr lang="pl-PL" sz="2000" dirty="0" smtClean="0"/>
              <a:t>        zakończonym wsparciu,</a:t>
            </a:r>
          </a:p>
          <a:p>
            <a:pPr eaLnBrk="1" hangingPunct="1"/>
            <a:r>
              <a:rPr lang="pl-PL" sz="2000" dirty="0" smtClean="0"/>
              <a:t>     - premie motywujące dla osób bezrobotnych, które podjęły pracę,</a:t>
            </a:r>
          </a:p>
          <a:p>
            <a:pPr eaLnBrk="1" hangingPunct="1"/>
            <a:r>
              <a:rPr lang="pl-PL" sz="2000" dirty="0" smtClean="0"/>
              <a:t>     - sfinansowanie książeczki zdrowia, </a:t>
            </a:r>
          </a:p>
          <a:p>
            <a:pPr eaLnBrk="1" hangingPunct="1"/>
            <a:r>
              <a:rPr lang="pl-PL" sz="2000" dirty="0" smtClean="0"/>
              <a:t>     - sfinansowanie wstępnych badań lekarskich, </a:t>
            </a:r>
          </a:p>
          <a:p>
            <a:pPr eaLnBrk="1" hangingPunct="1"/>
            <a:r>
              <a:rPr lang="pl-PL" sz="2000" dirty="0" smtClean="0"/>
              <a:t>     - warsztaty modułowe, </a:t>
            </a:r>
          </a:p>
          <a:p>
            <a:pPr eaLnBrk="1" hangingPunct="1"/>
            <a:r>
              <a:rPr lang="pl-PL" sz="2000" dirty="0" smtClean="0"/>
              <a:t>     - warsztaty z trenerem wizażu i stylizacji,   </a:t>
            </a:r>
          </a:p>
          <a:p>
            <a:pPr eaLnBrk="1" hangingPunct="1"/>
            <a:r>
              <a:rPr lang="pl-PL" dirty="0" smtClean="0"/>
              <a:t> </a:t>
            </a:r>
          </a:p>
          <a:p>
            <a:pPr eaLnBrk="1" hangingPunct="1"/>
            <a:r>
              <a:rPr lang="pl-PL" dirty="0" smtClean="0"/>
              <a:t> 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0136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003800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Od początku 2015r. do Powiatowego Urzędu Pracy 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2192 </a:t>
            </a:r>
            <a:r>
              <a:rPr lang="pl-PL" altLang="pl-PL" sz="2800" dirty="0" smtClean="0">
                <a:solidFill>
                  <a:schemeClr val="tx1"/>
                </a:solidFill>
              </a:rPr>
              <a:t>oferty pracy. Najwięcej wolnych miejsc pracy wykazano w takich zawodach jak:</a:t>
            </a:r>
            <a:r>
              <a:rPr lang="pl-PL" altLang="pl-PL" sz="2800" dirty="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 smtClean="0">
                <a:solidFill>
                  <a:schemeClr val="tx1"/>
                </a:solidFill>
              </a:rPr>
              <a:t>sprzedawca,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 smtClean="0">
                <a:solidFill>
                  <a:schemeClr val="tx1"/>
                </a:solidFill>
              </a:rPr>
              <a:t>recepcjonista,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 smtClean="0">
                <a:solidFill>
                  <a:schemeClr val="tx1"/>
                </a:solidFill>
              </a:rPr>
              <a:t>pomoc kuchenna,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 smtClean="0">
                <a:solidFill>
                  <a:schemeClr val="tx1"/>
                </a:solidFill>
              </a:rPr>
              <a:t>pokojowa,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 smtClean="0">
                <a:solidFill>
                  <a:schemeClr val="tx1"/>
                </a:solidFill>
              </a:rPr>
              <a:t>kucharz,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>
                <a:solidFill>
                  <a:schemeClr val="tx1"/>
                </a:solidFill>
              </a:rPr>
              <a:t>p</a:t>
            </a:r>
            <a:r>
              <a:rPr lang="pl-PL" altLang="pl-PL" sz="2600" dirty="0" smtClean="0">
                <a:solidFill>
                  <a:schemeClr val="tx1"/>
                </a:solidFill>
              </a:rPr>
              <a:t>rzetwórca ryb,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600" dirty="0">
                <a:solidFill>
                  <a:schemeClr val="tx1"/>
                </a:solidFill>
              </a:rPr>
              <a:t>p</a:t>
            </a:r>
            <a:r>
              <a:rPr lang="pl-PL" altLang="pl-PL" sz="2600" dirty="0" smtClean="0">
                <a:solidFill>
                  <a:schemeClr val="tx1"/>
                </a:solidFill>
              </a:rPr>
              <a:t>racownik budowalny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 smtClean="0">
                <a:solidFill>
                  <a:schemeClr val="tx1"/>
                </a:solidFill>
              </a:rPr>
              <a:t>   Od stycznia 2015r. zorganizowaliśmy </a:t>
            </a:r>
            <a:r>
              <a:rPr lang="pl-PL" altLang="pl-PL" b="1" u="sng" dirty="0" smtClean="0">
                <a:solidFill>
                  <a:schemeClr val="tx1"/>
                </a:solidFill>
              </a:rPr>
              <a:t>28 giełdy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kucharz,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ochrony,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magazynier,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pokojowa,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rzetwórca ryb,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obsługi klienta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dirty="0" smtClean="0"/>
              <a:t>Współpraca z pracodawcami - c.d.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39938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dirty="0" smtClean="0"/>
          </a:p>
          <a:p>
            <a:pPr marL="0" indent="0" eaLnBrk="1" hangingPunct="1"/>
            <a:r>
              <a:rPr lang="pl-PL" sz="2800" dirty="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było zaproszonych </a:t>
            </a:r>
            <a:r>
              <a:rPr lang="pl-PL" sz="2800" b="1" dirty="0" smtClean="0"/>
              <a:t>727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stawiło się </a:t>
            </a:r>
            <a:r>
              <a:rPr lang="pl-PL" sz="2800" b="1" dirty="0" smtClean="0"/>
              <a:t>480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nie stawiło się </a:t>
            </a:r>
            <a:r>
              <a:rPr lang="pl-PL" sz="2800" b="1" dirty="0" smtClean="0"/>
              <a:t>247osób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odmowy podjęcia pracy </a:t>
            </a:r>
            <a:r>
              <a:rPr lang="pl-PL" sz="2800" b="1" dirty="0" smtClean="0"/>
              <a:t>100</a:t>
            </a:r>
            <a:r>
              <a:rPr lang="pl-PL" sz="2800" dirty="0" smtClean="0"/>
              <a:t> </a:t>
            </a:r>
            <a:r>
              <a:rPr lang="pl-PL" sz="2800" b="1" dirty="0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dirty="0" smtClean="0"/>
              <a:t>pracę podjęło </a:t>
            </a:r>
            <a:r>
              <a:rPr lang="pl-PL" sz="2800" b="1" dirty="0" smtClean="0"/>
              <a:t>26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dirty="0"/>
              <a:t>Od stycznia do </a:t>
            </a:r>
            <a:r>
              <a:rPr lang="pl-PL" sz="2800" dirty="0" smtClean="0"/>
              <a:t>listopada </a:t>
            </a:r>
            <a:r>
              <a:rPr lang="pl-PL" sz="2800" dirty="0"/>
              <a:t>2015r. do Powiatowego Urzędu Pracy w </a:t>
            </a:r>
            <a:r>
              <a:rPr lang="pl-PL" sz="2800" dirty="0" smtClean="0"/>
              <a:t>Kołobrzegu</a:t>
            </a:r>
            <a:endParaRPr lang="pl-P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wpłynęło </a:t>
            </a:r>
            <a:r>
              <a:rPr lang="pl-PL" sz="2800" b="1" dirty="0" smtClean="0"/>
              <a:t>640</a:t>
            </a:r>
            <a:r>
              <a:rPr lang="pl-PL" sz="2800" dirty="0" smtClean="0"/>
              <a:t> oświadczeń </a:t>
            </a:r>
            <a:r>
              <a:rPr lang="pl-PL" sz="2800" dirty="0"/>
              <a:t>o zamiarze </a:t>
            </a:r>
            <a:r>
              <a:rPr lang="pl-PL" sz="2800" dirty="0" smtClean="0"/>
              <a:t>powierzenia wykonywania pracy obywatelowi Republiki Armenii, Republiki Białoruś, Republiki Gruzji, Republiki Mołdowy, Federacji Rosyjskiej lub Ukrainy</a:t>
            </a:r>
          </a:p>
        </p:txBody>
      </p:sp>
    </p:spTree>
    <p:extLst>
      <p:ext uri="{BB962C8B-B14F-4D97-AF65-F5344CB8AC3E}">
        <p14:creationId xmlns:p14="http://schemas.microsoft.com/office/powerpoint/2010/main" val="2684424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2800" b="1" dirty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 smtClean="0"/>
              <a:t>   Od </a:t>
            </a:r>
            <a:r>
              <a:rPr lang="pl-PL" sz="2800" dirty="0"/>
              <a:t>stycznia do </a:t>
            </a:r>
            <a:r>
              <a:rPr lang="pl-PL" sz="2800" dirty="0" smtClean="0"/>
              <a:t>listopada </a:t>
            </a:r>
            <a:r>
              <a:rPr lang="pl-PL" sz="2800" dirty="0"/>
              <a:t>2015r.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wydał </a:t>
            </a:r>
            <a:r>
              <a:rPr lang="pl-PL" sz="2800" b="1" dirty="0" smtClean="0"/>
              <a:t>30 </a:t>
            </a:r>
            <a:r>
              <a:rPr lang="pl-PL" sz="2800" dirty="0"/>
              <a:t>Informacji 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/>
            <a:endParaRPr lang="pl-PL" sz="2800" dirty="0" smtClean="0"/>
          </a:p>
          <a:p>
            <a:pPr algn="just"/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916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W okresie styczeń – listopad 2015r.                 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    w Powiecie Kołobrzeskim pracę podjęły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2533 </a:t>
            </a:r>
            <a:r>
              <a:rPr lang="pl-PL" altLang="pl-PL" sz="2800" dirty="0" smtClean="0">
                <a:solidFill>
                  <a:schemeClr val="tx1"/>
                </a:solidFill>
              </a:rPr>
              <a:t>osoby bezrobotne,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2184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- 349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styczeń – listopad 2015r.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43935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(4100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12,5%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(3512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(4126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(3475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W ramach poradnictwa zawodowego grupowego Powiatowy Urząd Pracy w Kołobrzegu przeprowadził od stycznia do listopada 2015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smtClean="0"/>
              <a:t>Grupowe porady </a:t>
            </a:r>
            <a:r>
              <a:rPr lang="pl-PL" sz="2400" b="1" u="sng" dirty="0" smtClean="0"/>
              <a:t>zawodowe</a:t>
            </a:r>
            <a:r>
              <a:rPr lang="pl-PL" sz="2400" b="1" dirty="0" smtClean="0"/>
              <a:t> - 14 spotkań:</a:t>
            </a:r>
            <a:endParaRPr lang="pl-PL" sz="2400" b="1" dirty="0"/>
          </a:p>
          <a:p>
            <a:r>
              <a:rPr lang="pl-PL" sz="2400" dirty="0" smtClean="0"/>
              <a:t>- „</a:t>
            </a:r>
            <a:r>
              <a:rPr lang="pl-PL" sz="2400" dirty="0"/>
              <a:t>Autoprezentacja na rozmowie kwalifikacyjnej”</a:t>
            </a:r>
          </a:p>
          <a:p>
            <a:r>
              <a:rPr lang="pl-PL" sz="2400" dirty="0" smtClean="0"/>
              <a:t>- „</a:t>
            </a:r>
            <a:r>
              <a:rPr lang="pl-PL" sz="2400" dirty="0"/>
              <a:t>Dokumenty aplikacyjne kluczem do sukcesu na rynku pracy”</a:t>
            </a:r>
          </a:p>
          <a:p>
            <a:r>
              <a:rPr lang="pl-PL" sz="2400" dirty="0" smtClean="0"/>
              <a:t>- „</a:t>
            </a:r>
            <a:r>
              <a:rPr lang="pl-PL" sz="2400" dirty="0"/>
              <a:t>Metody skutecznego poszukiwania pracy”</a:t>
            </a:r>
          </a:p>
          <a:p>
            <a:r>
              <a:rPr lang="pl-PL" sz="2400" dirty="0" smtClean="0"/>
              <a:t>- „</a:t>
            </a:r>
            <a:r>
              <a:rPr lang="pl-PL" sz="2400" dirty="0"/>
              <a:t>Poznawanie własnych umiejętności i predyspozycji </a:t>
            </a:r>
            <a:r>
              <a:rPr lang="pl-PL" sz="2400" dirty="0" smtClean="0"/>
              <a:t>zawodowych” 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28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W ramach poradnictwa </a:t>
            </a:r>
            <a:r>
              <a:rPr lang="pl-PL" sz="2400" b="1" dirty="0" smtClean="0"/>
              <a:t>zawodowego grupowego  </a:t>
            </a:r>
            <a:r>
              <a:rPr lang="pl-PL" sz="2400" b="1" dirty="0"/>
              <a:t>Powiatowy Urząd Pracy w Kołobrzegu przeprowadził od stycznia do </a:t>
            </a:r>
            <a:r>
              <a:rPr lang="pl-PL" sz="2400" b="1" dirty="0" smtClean="0"/>
              <a:t>listopada 2015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4838" cy="4521200"/>
          </a:xfrm>
        </p:spPr>
        <p:txBody>
          <a:bodyPr/>
          <a:lstStyle/>
          <a:p>
            <a:r>
              <a:rPr lang="pl-PL" sz="2400" b="1" u="sng" dirty="0" smtClean="0"/>
              <a:t>Grupowe informacje zawodowe </a:t>
            </a:r>
            <a:r>
              <a:rPr lang="pl-PL" sz="2400" b="1" dirty="0" smtClean="0"/>
              <a:t>– 30 spotkań </a:t>
            </a:r>
            <a:endParaRPr lang="pl-PL" sz="2400" b="1" dirty="0"/>
          </a:p>
          <a:p>
            <a:pPr algn="just"/>
            <a:r>
              <a:rPr lang="pl-PL" sz="2400" dirty="0" smtClean="0"/>
              <a:t> "Usługi </a:t>
            </a:r>
            <a:r>
              <a:rPr lang="pl-PL" sz="2400" dirty="0"/>
              <a:t>i instrumenty rynku pracy służące aktywizacji zawodowej osób bezrobotnych"</a:t>
            </a:r>
          </a:p>
          <a:p>
            <a:endParaRPr lang="pl-PL" sz="2400" b="1" u="sng" dirty="0" smtClean="0"/>
          </a:p>
          <a:p>
            <a:r>
              <a:rPr lang="pl-PL" sz="2400" b="1" u="sng" dirty="0" smtClean="0"/>
              <a:t>Szkolenia </a:t>
            </a:r>
            <a:r>
              <a:rPr lang="pl-PL" sz="2400" b="1" u="sng" dirty="0"/>
              <a:t>z zakresu umiejętności poszukiwania pracy </a:t>
            </a:r>
            <a:r>
              <a:rPr lang="pl-PL" sz="2400" b="1" dirty="0"/>
              <a:t>–</a:t>
            </a:r>
            <a:r>
              <a:rPr lang="pl-PL" sz="2400" b="1" u="sng" dirty="0"/>
              <a:t> </a:t>
            </a:r>
            <a:r>
              <a:rPr lang="pl-PL" sz="2400" b="1" dirty="0" smtClean="0"/>
              <a:t>3 cykle spotkań</a:t>
            </a:r>
            <a:endParaRPr lang="pl-PL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9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W ramach poradnictwa zawodowego Powiatowy Urząd Pracy w Kołobrzegu </a:t>
            </a:r>
            <a:r>
              <a:rPr lang="pl-PL" sz="2400" b="1" dirty="0" smtClean="0"/>
              <a:t>przeprowadził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dirty="0"/>
              <a:t>Warsztaty z doradcą zawodowym w ramach Programu Specjalnego </a:t>
            </a:r>
            <a:r>
              <a:rPr lang="pl-PL" sz="2400" b="1" dirty="0"/>
              <a:t>– 10 grup (po 2 spotkania każda)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/>
              <a:t>Warsztaty motywacyjne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Warsztaty- </a:t>
            </a:r>
            <a:r>
              <a:rPr lang="pl-PL" sz="2400" dirty="0"/>
              <a:t>redukcja deficytów i obniżania stresu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/>
              <a:t>Warsztaty samopoznania i budowania wizerunku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/>
              <a:t>Warsztaty określenia kompetencji, priorytetów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i </a:t>
            </a:r>
            <a:r>
              <a:rPr lang="pl-PL" sz="2400" dirty="0"/>
              <a:t>autoprezentacji.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/>
              <a:t>Warsztaty ukierunkowujące na osiąganie celów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i </a:t>
            </a:r>
            <a:r>
              <a:rPr lang="pl-PL" sz="2400" dirty="0"/>
              <a:t>umiejętność zarządzania sobą w czasie.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3353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smtClean="0">
                <a:latin typeface="Book Antiqua" pitchFamily="18" charset="0"/>
              </a:rPr>
              <a:t>Środki przeznaczone na aktywizację osób bezrobotnych w 2015r.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smtClean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smtClean="0">
                <a:latin typeface="Book Antiqua" pitchFamily="18" charset="0"/>
              </a:rPr>
              <a:t>7</a:t>
            </a:r>
            <a:r>
              <a:rPr lang="pl-PL" altLang="pl-PL" sz="2800" b="1" smtClean="0"/>
              <a:t>.</a:t>
            </a:r>
            <a:r>
              <a:rPr lang="pl-PL" altLang="pl-PL" sz="2800" b="1" smtClean="0">
                <a:latin typeface="Book Antiqua" pitchFamily="18" charset="0"/>
              </a:rPr>
              <a:t>025</a:t>
            </a:r>
            <a:r>
              <a:rPr lang="pl-PL" altLang="pl-PL" sz="2800" b="1" smtClean="0"/>
              <a:t>.</a:t>
            </a:r>
            <a:r>
              <a:rPr lang="pl-PL" altLang="pl-PL" sz="2800" b="1" smtClean="0">
                <a:latin typeface="Book Antiqua" pitchFamily="18" charset="0"/>
              </a:rPr>
              <a:t>200</a:t>
            </a:r>
            <a:endParaRPr lang="pl-PL" altLang="pl-PL" sz="280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smtClean="0">
                <a:latin typeface="Book Antiqua" pitchFamily="18" charset="0"/>
              </a:rPr>
              <a:t>Kwota Funduszu Pracy przeznaczona na realizację zadań w zakresie przeciwdziałania bezrobociu i promocji zatrudnienia w 2015r. wynosi (w tym program specjalny) </a:t>
            </a:r>
            <a:r>
              <a:rPr lang="pl-PL" altLang="pl-PL" sz="2800" b="1" smtClean="0">
                <a:solidFill>
                  <a:schemeClr val="tx1"/>
                </a:solidFill>
                <a:latin typeface="Book Antiqua" pitchFamily="18" charset="0"/>
              </a:rPr>
              <a:t>4. 543.400,00</a:t>
            </a:r>
            <a:r>
              <a:rPr lang="pl-PL" altLang="pl-PL" sz="2800" b="1" smtClean="0">
                <a:latin typeface="Book Antiqua" pitchFamily="18" charset="0"/>
              </a:rPr>
              <a:t> </a:t>
            </a:r>
            <a:endParaRPr lang="pl-PL" altLang="pl-PL" sz="280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smtClean="0">
                <a:latin typeface="Book Antiqua" pitchFamily="18" charset="0"/>
              </a:rPr>
              <a:t>na zadania współfinansowane ze środków EFS – (POWER – 1.109.400,00, RPO 1.372.400,00</a:t>
            </a:r>
            <a:r>
              <a:rPr lang="pl-PL" altLang="pl-PL" sz="2800" i="1" smtClean="0">
                <a:latin typeface="Book Antiqua" pitchFamily="18" charset="0"/>
              </a:rPr>
              <a:t>) </a:t>
            </a:r>
            <a:r>
              <a:rPr lang="pl-PL" altLang="pl-PL" sz="280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smtClean="0">
                <a:solidFill>
                  <a:schemeClr val="tx1"/>
                </a:solidFill>
                <a:latin typeface="Book Antiqua" pitchFamily="18" charset="0"/>
              </a:rPr>
              <a:t>2.481.800,00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styczeń – listopad 2015r.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5.201.198,64zł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Wojewody/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1.269.504,36zł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412.875,00zł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2638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www.pupkolobrzeg.pl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545" name="Object 113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r:id="rId4" imgW="1372548" imgH="913481" progId="Word.Picture.8">
                  <p:embed/>
                </p:oleObj>
              </mc:Choice>
              <mc:Fallback>
                <p:oleObj r:id="rId4" imgW="1372548" imgH="913481" progId="Word.Picture.8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11248"/>
              </p:ext>
            </p:extLst>
          </p:nvPr>
        </p:nvGraphicFramePr>
        <p:xfrm>
          <a:off x="827088" y="908050"/>
          <a:ext cx="7777162" cy="48686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(3885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(3291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(3624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(3076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29988"/>
              </p:ext>
            </p:extLst>
          </p:nvPr>
        </p:nvGraphicFramePr>
        <p:xfrm>
          <a:off x="827088" y="908050"/>
          <a:ext cx="7777162" cy="49575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(3224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(2780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(2762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(2440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513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35852"/>
              </p:ext>
            </p:extLst>
          </p:nvPr>
        </p:nvGraphicFramePr>
        <p:xfrm>
          <a:off x="827088" y="908050"/>
          <a:ext cx="7777162" cy="49575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(2577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(2515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sierpień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7,9%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(2116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513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29391"/>
              </p:ext>
            </p:extLst>
          </p:nvPr>
        </p:nvGraphicFramePr>
        <p:xfrm>
          <a:off x="827088" y="908050"/>
          <a:ext cx="7777162" cy="4760040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(2574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październik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(2902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październik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8,7%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(2255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68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82174"/>
              </p:ext>
            </p:extLst>
          </p:nvPr>
        </p:nvGraphicFramePr>
        <p:xfrm>
          <a:off x="827088" y="908050"/>
          <a:ext cx="7777162" cy="2836140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11,00%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(3049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9,3%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(2525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9,6%</a:t>
                      </a: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68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30.11.2015r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2.525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1.338</a:t>
            </a:r>
            <a:r>
              <a:rPr lang="pl-PL" altLang="pl-PL" sz="2400" dirty="0" smtClean="0">
                <a:solidFill>
                  <a:schemeClr val="tx1"/>
                </a:solidFill>
              </a:rPr>
              <a:t> kobiet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30.11.2014r. zarejestrowanych było 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</a:rPr>
              <a:t>3049</a:t>
            </a:r>
            <a:r>
              <a:rPr lang="pl-PL" altLang="pl-PL" sz="2400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nastąpił spadek o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524 osoby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2083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 tj. 82%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134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111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(5% ogółu) stanowiły osoby niepełnosprawne; nastąpił spadek w stosunku do ubiegłego roku o 37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663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1046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814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433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- 111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15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12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935820"/>
              </p:ext>
            </p:extLst>
          </p:nvPr>
        </p:nvGraphicFramePr>
        <p:xfrm>
          <a:off x="812800" y="3111500"/>
          <a:ext cx="5499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111500"/>
                        <a:ext cx="54991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5229</TotalTime>
  <Words>1282</Words>
  <Application>Microsoft Office PowerPoint</Application>
  <PresentationFormat>Pokaz na ekranie (4:3)</PresentationFormat>
  <Paragraphs>305</Paragraphs>
  <Slides>25</Slides>
  <Notes>15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28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– listopad 2015r.</vt:lpstr>
      <vt:lpstr>Stopa bezrobocia w 2014r i 2015r.- c.d.</vt:lpstr>
      <vt:lpstr>Stopa bezrobocia w 2014r i 2015r.- c.d.</vt:lpstr>
      <vt:lpstr>Stopa bezrobocia w 2014r i 2015r.- c.d.</vt:lpstr>
      <vt:lpstr>Stopa bezrobocia w 2014r i 2015r.- c.d.</vt:lpstr>
      <vt:lpstr>Stopa bezrobocia w 2014r i 2015r.- c.d.</vt:lpstr>
      <vt:lpstr>    Liczba zarejestrowanych osób</vt:lpstr>
      <vt:lpstr>Bezrobotni będący w szczególnej sytuacji na rynku pracy</vt:lpstr>
      <vt:lpstr>Ilość osób w podziale na poszczególne profile pomocy</vt:lpstr>
      <vt:lpstr>Program Specjalny</vt:lpstr>
      <vt:lpstr>Program Specjalny</vt:lpstr>
      <vt:lpstr>Program Specjalny</vt:lpstr>
      <vt:lpstr>Współpraca z pracodawcami 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W ramach poradnictwa zawodowego grupowego Powiatowy Urząd Pracy w Kołobrzegu przeprowadził od stycznia do listopada 2015</vt:lpstr>
      <vt:lpstr>W ramach poradnictwa zawodowego grupowego  Powiatowy Urząd Pracy w Kołobrzegu przeprowadził od stycznia do listopada 2015</vt:lpstr>
      <vt:lpstr>W ramach poradnictwa zawodowego Powiatowy Urząd Pracy w Kołobrzegu przeprowadził</vt:lpstr>
      <vt:lpstr>Środki przeznaczone na aktywizację osób bezrobotnych w 2015r.</vt:lpstr>
      <vt:lpstr>Pozostałe środki wydatkowane przez PUP                w Kołobrzegu w okresie  styczeń – listopad 2015r.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383</cp:revision>
  <cp:lastPrinted>2015-12-07T11:03:28Z</cp:lastPrinted>
  <dcterms:created xsi:type="dcterms:W3CDTF">2009-09-25T08:36:06Z</dcterms:created>
  <dcterms:modified xsi:type="dcterms:W3CDTF">2015-12-28T11:46:03Z</dcterms:modified>
</cp:coreProperties>
</file>