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sldIdLst>
    <p:sldId id="256" r:id="rId2"/>
    <p:sldId id="257" r:id="rId3"/>
    <p:sldId id="258" r:id="rId4"/>
    <p:sldId id="301" r:id="rId5"/>
    <p:sldId id="300" r:id="rId6"/>
    <p:sldId id="259" r:id="rId7"/>
    <p:sldId id="261" r:id="rId8"/>
    <p:sldId id="291" r:id="rId9"/>
    <p:sldId id="292" r:id="rId10"/>
    <p:sldId id="293" r:id="rId11"/>
    <p:sldId id="296" r:id="rId12"/>
    <p:sldId id="297" r:id="rId13"/>
    <p:sldId id="298" r:id="rId14"/>
    <p:sldId id="264" r:id="rId15"/>
    <p:sldId id="265" r:id="rId16"/>
    <p:sldId id="294" r:id="rId17"/>
    <p:sldId id="306" r:id="rId18"/>
    <p:sldId id="307" r:id="rId19"/>
    <p:sldId id="266" r:id="rId20"/>
    <p:sldId id="302" r:id="rId21"/>
    <p:sldId id="303" r:id="rId22"/>
    <p:sldId id="304" r:id="rId23"/>
    <p:sldId id="268" r:id="rId24"/>
    <p:sldId id="270" r:id="rId25"/>
    <p:sldId id="271" r:id="rId26"/>
  </p:sldIdLst>
  <p:sldSz cx="9144000" cy="6858000" type="screen4x3"/>
  <p:notesSz cx="6761163" cy="9942513"/>
  <p:defaultTextStyle>
    <a:defPPr>
      <a:defRPr lang="en-GB"/>
    </a:defPPr>
    <a:lvl1pPr algn="l" defTabSz="449263" rtl="0" fontAlgn="base">
      <a:spcBef>
        <a:spcPct val="0"/>
      </a:spcBef>
      <a:spcAft>
        <a:spcPct val="0"/>
      </a:spcAft>
      <a:defRPr sz="2800" kern="1200">
        <a:solidFill>
          <a:schemeClr val="bg1"/>
        </a:solidFill>
        <a:latin typeface="Arial" charset="0"/>
        <a:ea typeface="+mn-ea"/>
        <a:cs typeface="Arial" charset="0"/>
      </a:defRPr>
    </a:lvl1pPr>
    <a:lvl2pPr marL="742950" indent="-285750" algn="l" defTabSz="449263" rtl="0" fontAlgn="base">
      <a:spcBef>
        <a:spcPct val="0"/>
      </a:spcBef>
      <a:spcAft>
        <a:spcPct val="0"/>
      </a:spcAft>
      <a:defRPr sz="2800" kern="1200">
        <a:solidFill>
          <a:schemeClr val="bg1"/>
        </a:solidFill>
        <a:latin typeface="Arial" charset="0"/>
        <a:ea typeface="+mn-ea"/>
        <a:cs typeface="Arial" charset="0"/>
      </a:defRPr>
    </a:lvl2pPr>
    <a:lvl3pPr marL="1143000" indent="-228600" algn="l" defTabSz="449263" rtl="0" fontAlgn="base">
      <a:spcBef>
        <a:spcPct val="0"/>
      </a:spcBef>
      <a:spcAft>
        <a:spcPct val="0"/>
      </a:spcAft>
      <a:defRPr sz="2800" kern="1200">
        <a:solidFill>
          <a:schemeClr val="bg1"/>
        </a:solidFill>
        <a:latin typeface="Arial" charset="0"/>
        <a:ea typeface="+mn-ea"/>
        <a:cs typeface="Arial" charset="0"/>
      </a:defRPr>
    </a:lvl3pPr>
    <a:lvl4pPr marL="1600200" indent="-228600" algn="l" defTabSz="449263" rtl="0" fontAlgn="base">
      <a:spcBef>
        <a:spcPct val="0"/>
      </a:spcBef>
      <a:spcAft>
        <a:spcPct val="0"/>
      </a:spcAft>
      <a:defRPr sz="2800" kern="1200">
        <a:solidFill>
          <a:schemeClr val="bg1"/>
        </a:solidFill>
        <a:latin typeface="Arial" charset="0"/>
        <a:ea typeface="+mn-ea"/>
        <a:cs typeface="Arial" charset="0"/>
      </a:defRPr>
    </a:lvl4pPr>
    <a:lvl5pPr marL="2057400" indent="-228600" algn="l" defTabSz="449263" rtl="0" fontAlgn="base">
      <a:spcBef>
        <a:spcPct val="0"/>
      </a:spcBef>
      <a:spcAft>
        <a:spcPct val="0"/>
      </a:spcAft>
      <a:defRPr sz="2800" kern="1200">
        <a:solidFill>
          <a:schemeClr val="bg1"/>
        </a:solidFill>
        <a:latin typeface="Arial" charset="0"/>
        <a:ea typeface="+mn-ea"/>
        <a:cs typeface="Arial" charset="0"/>
      </a:defRPr>
    </a:lvl5pPr>
    <a:lvl6pPr marL="2286000" algn="l" defTabSz="914400" rtl="0" eaLnBrk="1" latinLnBrk="0" hangingPunct="1">
      <a:defRPr sz="2800" kern="1200">
        <a:solidFill>
          <a:schemeClr val="bg1"/>
        </a:solidFill>
        <a:latin typeface="Arial" charset="0"/>
        <a:ea typeface="+mn-ea"/>
        <a:cs typeface="Arial" charset="0"/>
      </a:defRPr>
    </a:lvl6pPr>
    <a:lvl7pPr marL="2743200" algn="l" defTabSz="914400" rtl="0" eaLnBrk="1" latinLnBrk="0" hangingPunct="1">
      <a:defRPr sz="2800" kern="1200">
        <a:solidFill>
          <a:schemeClr val="bg1"/>
        </a:solidFill>
        <a:latin typeface="Arial" charset="0"/>
        <a:ea typeface="+mn-ea"/>
        <a:cs typeface="Arial" charset="0"/>
      </a:defRPr>
    </a:lvl7pPr>
    <a:lvl8pPr marL="3200400" algn="l" defTabSz="914400" rtl="0" eaLnBrk="1" latinLnBrk="0" hangingPunct="1">
      <a:defRPr sz="2800" kern="1200">
        <a:solidFill>
          <a:schemeClr val="bg1"/>
        </a:solidFill>
        <a:latin typeface="Arial" charset="0"/>
        <a:ea typeface="+mn-ea"/>
        <a:cs typeface="Arial" charset="0"/>
      </a:defRPr>
    </a:lvl8pPr>
    <a:lvl9pPr marL="3657600" algn="l" defTabSz="914400" rtl="0" eaLnBrk="1" latinLnBrk="0" hangingPunct="1">
      <a:defRPr sz="2800"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919"/>
        <p:guide pos="220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61163" cy="9942513"/>
          </a:xfrm>
          <a:prstGeom prst="roundRect">
            <a:avLst>
              <a:gd name="adj" fmla="val 23"/>
            </a:avLst>
          </a:prstGeom>
          <a:solidFill>
            <a:srgbClr val="FFFFFF"/>
          </a:solidFill>
          <a:ln>
            <a:noFill/>
          </a:ln>
          <a:effectLst/>
          <a:extLst/>
        </p:spPr>
        <p:txBody>
          <a:bodyPr wrap="none" lIns="92930" tIns="46465" rIns="92930" bIns="46465" anchor="ctr"/>
          <a:lstStyle/>
          <a:p>
            <a:pPr algn="ctr" eaLnBrk="0" hangingPunct="0">
              <a:buClr>
                <a:srgbClr val="000000"/>
              </a:buClr>
              <a:buSzPct val="100000"/>
              <a:buFont typeface="Times New Roman" pitchFamily="18" charset="0"/>
              <a:buNone/>
              <a:defRPr/>
            </a:pPr>
            <a:endParaRPr lang="pl-PL">
              <a:cs typeface="+mn-cs"/>
            </a:endParaRPr>
          </a:p>
        </p:txBody>
      </p:sp>
      <p:sp>
        <p:nvSpPr>
          <p:cNvPr id="2050" name="AutoShape 2"/>
          <p:cNvSpPr>
            <a:spLocks noChangeArrowheads="1"/>
          </p:cNvSpPr>
          <p:nvPr/>
        </p:nvSpPr>
        <p:spPr bwMode="auto">
          <a:xfrm>
            <a:off x="0" y="0"/>
            <a:ext cx="6761163" cy="9942513"/>
          </a:xfrm>
          <a:prstGeom prst="roundRect">
            <a:avLst>
              <a:gd name="adj" fmla="val 23"/>
            </a:avLst>
          </a:prstGeom>
          <a:solidFill>
            <a:srgbClr val="FFFFFF"/>
          </a:solidFill>
          <a:ln>
            <a:noFill/>
          </a:ln>
          <a:effectLst/>
          <a:extLst/>
        </p:spPr>
        <p:txBody>
          <a:bodyPr wrap="none" lIns="92930" tIns="46465" rIns="92930" bIns="46465" anchor="ctr"/>
          <a:lstStyle/>
          <a:p>
            <a:pPr algn="ctr" eaLnBrk="0" hangingPunct="0">
              <a:buClr>
                <a:srgbClr val="000000"/>
              </a:buClr>
              <a:buSzPct val="100000"/>
              <a:buFont typeface="Times New Roman" pitchFamily="18" charset="0"/>
              <a:buNone/>
              <a:defRPr/>
            </a:pPr>
            <a:endParaRPr lang="pl-PL">
              <a:cs typeface="+mn-cs"/>
            </a:endParaRPr>
          </a:p>
        </p:txBody>
      </p:sp>
      <p:sp>
        <p:nvSpPr>
          <p:cNvPr id="2051" name="AutoShape 3"/>
          <p:cNvSpPr>
            <a:spLocks noChangeArrowheads="1"/>
          </p:cNvSpPr>
          <p:nvPr/>
        </p:nvSpPr>
        <p:spPr bwMode="auto">
          <a:xfrm>
            <a:off x="0" y="0"/>
            <a:ext cx="6761163" cy="9942513"/>
          </a:xfrm>
          <a:prstGeom prst="roundRect">
            <a:avLst>
              <a:gd name="adj" fmla="val 23"/>
            </a:avLst>
          </a:prstGeom>
          <a:solidFill>
            <a:srgbClr val="FFFFFF"/>
          </a:solidFill>
          <a:ln>
            <a:noFill/>
          </a:ln>
          <a:effectLst/>
          <a:extLst/>
        </p:spPr>
        <p:txBody>
          <a:bodyPr wrap="none" lIns="92930" tIns="46465" rIns="92930" bIns="46465" anchor="ctr"/>
          <a:lstStyle/>
          <a:p>
            <a:pPr algn="ctr" eaLnBrk="0" hangingPunct="0">
              <a:buClr>
                <a:srgbClr val="000000"/>
              </a:buClr>
              <a:buSzPct val="100000"/>
              <a:buFont typeface="Times New Roman" pitchFamily="18" charset="0"/>
              <a:buNone/>
              <a:defRPr/>
            </a:pPr>
            <a:endParaRPr lang="pl-PL">
              <a:cs typeface="+mn-cs"/>
            </a:endParaRPr>
          </a:p>
        </p:txBody>
      </p:sp>
      <p:sp>
        <p:nvSpPr>
          <p:cNvPr id="2052" name="Rectangle 4"/>
          <p:cNvSpPr>
            <a:spLocks noGrp="1" noChangeArrowheads="1"/>
          </p:cNvSpPr>
          <p:nvPr>
            <p:ph type="hdr"/>
          </p:nvPr>
        </p:nvSpPr>
        <p:spPr bwMode="auto">
          <a:xfrm>
            <a:off x="0" y="0"/>
            <a:ext cx="2924175" cy="492125"/>
          </a:xfrm>
          <a:prstGeom prst="rect">
            <a:avLst/>
          </a:prstGeom>
          <a:noFill/>
          <a:ln>
            <a:noFill/>
          </a:ln>
          <a:effectLst/>
          <a:extLst/>
        </p:spPr>
        <p:txBody>
          <a:bodyPr vert="horz" wrap="square" lIns="91467" tIns="47563" rIns="91467" bIns="47563" numCol="1" anchor="t" anchorCtr="0" compatLnSpc="1">
            <a:prstTxWarp prst="textNoShape">
              <a:avLst/>
            </a:prstTxWarp>
          </a:bodyPr>
          <a:lstStyle>
            <a:lvl1pPr algn="l"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endParaRPr lang="pl-PL" altLang="pl-PL"/>
          </a:p>
        </p:txBody>
      </p:sp>
      <p:sp>
        <p:nvSpPr>
          <p:cNvPr id="2053" name="Rectangle 5"/>
          <p:cNvSpPr>
            <a:spLocks noGrp="1" noChangeArrowheads="1"/>
          </p:cNvSpPr>
          <p:nvPr>
            <p:ph type="dt"/>
          </p:nvPr>
        </p:nvSpPr>
        <p:spPr bwMode="auto">
          <a:xfrm>
            <a:off x="3829050" y="0"/>
            <a:ext cx="2924175" cy="492125"/>
          </a:xfrm>
          <a:prstGeom prst="rect">
            <a:avLst/>
          </a:prstGeom>
          <a:noFill/>
          <a:ln>
            <a:noFill/>
          </a:ln>
          <a:effectLst/>
          <a:extLst/>
        </p:spPr>
        <p:txBody>
          <a:bodyPr vert="horz" wrap="square" lIns="91467" tIns="47563" rIns="91467" bIns="47563" numCol="1" anchor="t" anchorCtr="0" compatLnSpc="1">
            <a:prstTxWarp prst="textNoShape">
              <a:avLst/>
            </a:prstTxWarp>
          </a:bodyPr>
          <a:lstStyle>
            <a:lvl1pPr algn="r"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endParaRPr lang="pl-PL" altLang="pl-PL"/>
          </a:p>
        </p:txBody>
      </p:sp>
      <p:sp>
        <p:nvSpPr>
          <p:cNvPr id="16391" name="Rectangle 6"/>
          <p:cNvSpPr>
            <a:spLocks noGrp="1" noRot="1" noChangeAspect="1" noChangeArrowheads="1"/>
          </p:cNvSpPr>
          <p:nvPr>
            <p:ph type="sldImg"/>
          </p:nvPr>
        </p:nvSpPr>
        <p:spPr bwMode="auto">
          <a:xfrm>
            <a:off x="895350" y="746125"/>
            <a:ext cx="4964113" cy="3722688"/>
          </a:xfrm>
          <a:prstGeom prst="rect">
            <a:avLst/>
          </a:prstGeom>
          <a:solidFill>
            <a:srgbClr val="FFFFFF"/>
          </a:solidFill>
          <a:ln w="9360">
            <a:solidFill>
              <a:srgbClr val="000000"/>
            </a:solidFill>
            <a:miter lim="800000"/>
            <a:headEnd/>
            <a:tailEnd/>
          </a:ln>
        </p:spPr>
      </p:sp>
      <p:sp>
        <p:nvSpPr>
          <p:cNvPr id="2055" name="Rectangle 7"/>
          <p:cNvSpPr>
            <a:spLocks noGrp="1" noChangeArrowheads="1"/>
          </p:cNvSpPr>
          <p:nvPr>
            <p:ph type="body"/>
          </p:nvPr>
        </p:nvSpPr>
        <p:spPr bwMode="auto">
          <a:xfrm>
            <a:off x="676275" y="4722813"/>
            <a:ext cx="5402263" cy="4470400"/>
          </a:xfrm>
          <a:prstGeom prst="rect">
            <a:avLst/>
          </a:prstGeom>
          <a:noFill/>
          <a:ln>
            <a:noFill/>
          </a:ln>
          <a:effectLst/>
          <a:extLst/>
        </p:spPr>
        <p:txBody>
          <a:bodyPr vert="horz" wrap="square" lIns="91467" tIns="47563" rIns="91467" bIns="47563" numCol="1" anchor="t" anchorCtr="0" compatLnSpc="1">
            <a:prstTxWarp prst="textNoShape">
              <a:avLst/>
            </a:prstTxWarp>
          </a:bodyPr>
          <a:lstStyle/>
          <a:p>
            <a:pPr lvl="0"/>
            <a:endParaRPr lang="pl-PL" altLang="pl-PL" noProof="0" smtClean="0"/>
          </a:p>
        </p:txBody>
      </p:sp>
      <p:sp>
        <p:nvSpPr>
          <p:cNvPr id="2056" name="Rectangle 8"/>
          <p:cNvSpPr>
            <a:spLocks noGrp="1" noChangeArrowheads="1"/>
          </p:cNvSpPr>
          <p:nvPr>
            <p:ph type="ftr"/>
          </p:nvPr>
        </p:nvSpPr>
        <p:spPr bwMode="auto">
          <a:xfrm>
            <a:off x="0" y="9444038"/>
            <a:ext cx="2924175" cy="492125"/>
          </a:xfrm>
          <a:prstGeom prst="rect">
            <a:avLst/>
          </a:prstGeom>
          <a:noFill/>
          <a:ln>
            <a:noFill/>
          </a:ln>
          <a:effectLst/>
          <a:extLst/>
        </p:spPr>
        <p:txBody>
          <a:bodyPr vert="horz" wrap="square" lIns="91467" tIns="47563" rIns="91467" bIns="47563" numCol="1" anchor="b" anchorCtr="0" compatLnSpc="1">
            <a:prstTxWarp prst="textNoShape">
              <a:avLst/>
            </a:prstTxWarp>
          </a:bodyPr>
          <a:lstStyle>
            <a:lvl1pPr algn="l"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endParaRPr lang="pl-PL" altLang="pl-PL"/>
          </a:p>
        </p:txBody>
      </p:sp>
      <p:sp>
        <p:nvSpPr>
          <p:cNvPr id="2057" name="Rectangle 9"/>
          <p:cNvSpPr>
            <a:spLocks noGrp="1" noChangeArrowheads="1"/>
          </p:cNvSpPr>
          <p:nvPr>
            <p:ph type="sldNum"/>
          </p:nvPr>
        </p:nvSpPr>
        <p:spPr bwMode="auto">
          <a:xfrm>
            <a:off x="3829050" y="9444038"/>
            <a:ext cx="2924175" cy="492125"/>
          </a:xfrm>
          <a:prstGeom prst="rect">
            <a:avLst/>
          </a:prstGeom>
          <a:noFill/>
          <a:ln>
            <a:noFill/>
          </a:ln>
          <a:effectLst/>
          <a:extLst/>
        </p:spPr>
        <p:txBody>
          <a:bodyPr vert="horz" wrap="square" lIns="91467" tIns="47563" rIns="91467" bIns="47563" numCol="1" anchor="b" anchorCtr="0" compatLnSpc="1">
            <a:prstTxWarp prst="textNoShape">
              <a:avLst/>
            </a:prstTxWarp>
          </a:bodyPr>
          <a:lstStyle>
            <a:lvl1pPr algn="r" eaLnBrk="0" hangingPunct="0">
              <a:buClrTx/>
              <a:buSzPct val="100000"/>
              <a:buFontTx/>
              <a:buNone/>
              <a:tabLst>
                <a:tab pos="0" algn="l"/>
                <a:tab pos="454972" algn="l"/>
                <a:tab pos="911558" algn="l"/>
                <a:tab pos="1368143" algn="l"/>
                <a:tab pos="1824729" algn="l"/>
                <a:tab pos="2281314" algn="l"/>
                <a:tab pos="2737900" algn="l"/>
                <a:tab pos="3194485" algn="l"/>
                <a:tab pos="3651071" algn="l"/>
                <a:tab pos="4107656" algn="l"/>
                <a:tab pos="4564242" algn="l"/>
                <a:tab pos="5020827" algn="l"/>
                <a:tab pos="5477413" algn="l"/>
                <a:tab pos="5933998" algn="l"/>
                <a:tab pos="6390584" algn="l"/>
                <a:tab pos="6847169" algn="l"/>
                <a:tab pos="7303755" algn="l"/>
                <a:tab pos="7760340" algn="l"/>
                <a:tab pos="8216926" algn="l"/>
                <a:tab pos="8673511" algn="l"/>
                <a:tab pos="9130097" algn="l"/>
              </a:tabLst>
              <a:defRPr sz="1200">
                <a:solidFill>
                  <a:srgbClr val="000000"/>
                </a:solidFill>
                <a:cs typeface="+mn-cs"/>
              </a:defRPr>
            </a:lvl1pPr>
          </a:lstStyle>
          <a:p>
            <a:pPr>
              <a:defRPr/>
            </a:pPr>
            <a:fld id="{BA5AACD6-38A2-4F2A-B135-57036FEACA2F}" type="slidenum">
              <a:rPr lang="pl-PL" altLang="pl-PL"/>
              <a:pPr>
                <a:defRPr/>
              </a:pPr>
              <a:t>‹#›</a:t>
            </a:fld>
            <a:endParaRPr lang="pl-PL" altLang="pl-PL"/>
          </a:p>
        </p:txBody>
      </p:sp>
    </p:spTree>
    <p:extLst>
      <p:ext uri="{BB962C8B-B14F-4D97-AF65-F5344CB8AC3E}">
        <p14:creationId xmlns:p14="http://schemas.microsoft.com/office/powerpoint/2010/main" val="237728981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93227E57-CFA6-4544-8D75-2E496BE03744}"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a:t>
            </a:fld>
            <a:endParaRPr lang="pl-PL" altLang="pl-PL" smtClean="0">
              <a:cs typeface="Arial" charset="0"/>
            </a:endParaRPr>
          </a:p>
        </p:txBody>
      </p:sp>
      <p:sp>
        <p:nvSpPr>
          <p:cNvPr id="19459" name="Rectangle 1"/>
          <p:cNvSpPr>
            <a:spLocks noGrp="1" noRot="1" noChangeAspect="1" noChangeArrowheads="1"/>
          </p:cNvSpPr>
          <p:nvPr>
            <p:ph type="sldImg"/>
          </p:nvPr>
        </p:nvSpPr>
        <p:spPr>
          <a:xfrm>
            <a:off x="895350" y="746125"/>
            <a:ext cx="4968875" cy="3727450"/>
          </a:xfrm>
          <a:ln/>
        </p:spPr>
      </p:sp>
      <p:sp>
        <p:nvSpPr>
          <p:cNvPr id="19460"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F4D8287E-9A6D-4BB6-9B16-AD65ECEB284D}"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19</a:t>
            </a:fld>
            <a:endParaRPr lang="pl-PL" altLang="pl-PL" smtClean="0">
              <a:cs typeface="Arial" charset="0"/>
            </a:endParaRPr>
          </a:p>
        </p:txBody>
      </p:sp>
      <p:sp>
        <p:nvSpPr>
          <p:cNvPr id="43011" name="Rectangle 1"/>
          <p:cNvSpPr>
            <a:spLocks noGrp="1" noRot="1" noChangeAspect="1" noChangeArrowheads="1"/>
          </p:cNvSpPr>
          <p:nvPr>
            <p:ph type="sldImg"/>
          </p:nvPr>
        </p:nvSpPr>
        <p:spPr>
          <a:xfrm>
            <a:off x="895350" y="746125"/>
            <a:ext cx="4968875" cy="3727450"/>
          </a:xfrm>
          <a:ln/>
        </p:spPr>
      </p:sp>
      <p:sp>
        <p:nvSpPr>
          <p:cNvPr id="43012"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21D79F8C-CA02-49EB-A048-DF3F2A545070}"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23</a:t>
            </a:fld>
            <a:endParaRPr lang="pl-PL" altLang="pl-PL" smtClean="0">
              <a:cs typeface="Arial" charset="0"/>
            </a:endParaRPr>
          </a:p>
        </p:txBody>
      </p:sp>
      <p:sp>
        <p:nvSpPr>
          <p:cNvPr id="45059" name="Rectangle 1"/>
          <p:cNvSpPr>
            <a:spLocks noGrp="1" noRot="1" noChangeAspect="1" noChangeArrowheads="1"/>
          </p:cNvSpPr>
          <p:nvPr>
            <p:ph type="sldImg"/>
          </p:nvPr>
        </p:nvSpPr>
        <p:spPr>
          <a:xfrm>
            <a:off x="895350" y="746125"/>
            <a:ext cx="4968875" cy="3727450"/>
          </a:xfrm>
          <a:ln/>
        </p:spPr>
      </p:sp>
      <p:sp>
        <p:nvSpPr>
          <p:cNvPr id="45060"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A194FDF8-ACF3-4D08-B7AD-3CC6EDD9FAA3}"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24</a:t>
            </a:fld>
            <a:endParaRPr lang="pl-PL" altLang="pl-PL" smtClean="0">
              <a:cs typeface="Arial" charset="0"/>
            </a:endParaRPr>
          </a:p>
        </p:txBody>
      </p:sp>
      <p:sp>
        <p:nvSpPr>
          <p:cNvPr id="51203" name="Rectangle 1"/>
          <p:cNvSpPr>
            <a:spLocks noGrp="1" noRot="1" noChangeAspect="1" noChangeArrowheads="1"/>
          </p:cNvSpPr>
          <p:nvPr>
            <p:ph type="sldImg"/>
          </p:nvPr>
        </p:nvSpPr>
        <p:spPr>
          <a:xfrm>
            <a:off x="895350" y="746125"/>
            <a:ext cx="4968875" cy="3727450"/>
          </a:xfrm>
          <a:ln/>
        </p:spPr>
      </p:sp>
      <p:sp>
        <p:nvSpPr>
          <p:cNvPr id="51204"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05B0FD89-644D-4A5B-B3F5-329B696E8087}"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25</a:t>
            </a:fld>
            <a:endParaRPr lang="pl-PL" altLang="pl-PL" smtClean="0">
              <a:cs typeface="Arial" charset="0"/>
            </a:endParaRPr>
          </a:p>
        </p:txBody>
      </p:sp>
      <p:sp>
        <p:nvSpPr>
          <p:cNvPr id="54275" name="Rectangle 1"/>
          <p:cNvSpPr>
            <a:spLocks noGrp="1" noRot="1" noChangeAspect="1" noChangeArrowheads="1"/>
          </p:cNvSpPr>
          <p:nvPr>
            <p:ph type="sldImg"/>
          </p:nvPr>
        </p:nvSpPr>
        <p:spPr>
          <a:xfrm>
            <a:off x="895350" y="746125"/>
            <a:ext cx="4968875" cy="3727450"/>
          </a:xfrm>
          <a:ln/>
        </p:spPr>
      </p:sp>
      <p:sp>
        <p:nvSpPr>
          <p:cNvPr id="5427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E0D62D98-7F13-43D8-849B-BE35772D3FB2}"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2</a:t>
            </a:fld>
            <a:endParaRPr lang="pl-PL" altLang="pl-PL" smtClean="0">
              <a:cs typeface="Arial" charset="0"/>
            </a:endParaRPr>
          </a:p>
        </p:txBody>
      </p:sp>
      <p:sp>
        <p:nvSpPr>
          <p:cNvPr id="21507" name="Rectangle 1"/>
          <p:cNvSpPr>
            <a:spLocks noGrp="1" noRot="1" noChangeAspect="1" noChangeArrowheads="1"/>
          </p:cNvSpPr>
          <p:nvPr>
            <p:ph type="sldImg"/>
          </p:nvPr>
        </p:nvSpPr>
        <p:spPr>
          <a:xfrm>
            <a:off x="895350" y="746125"/>
            <a:ext cx="4968875" cy="3727450"/>
          </a:xfrm>
          <a:ln/>
        </p:spPr>
      </p:sp>
      <p:sp>
        <p:nvSpPr>
          <p:cNvPr id="21508"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EDF24E1E-475D-4340-B92B-C3E7465B3B35}"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3</a:t>
            </a:fld>
            <a:endParaRPr lang="pl-PL" altLang="pl-PL" smtClean="0">
              <a:cs typeface="Arial" charset="0"/>
            </a:endParaRPr>
          </a:p>
        </p:txBody>
      </p:sp>
      <p:sp>
        <p:nvSpPr>
          <p:cNvPr id="23555" name="Rectangle 1"/>
          <p:cNvSpPr>
            <a:spLocks noGrp="1" noRot="1" noChangeAspect="1" noChangeArrowheads="1"/>
          </p:cNvSpPr>
          <p:nvPr>
            <p:ph type="sldImg"/>
          </p:nvPr>
        </p:nvSpPr>
        <p:spPr>
          <a:xfrm>
            <a:off x="895350" y="746125"/>
            <a:ext cx="4968875" cy="3727450"/>
          </a:xfrm>
          <a:ln/>
        </p:spPr>
      </p:sp>
      <p:sp>
        <p:nvSpPr>
          <p:cNvPr id="2355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EDF24E1E-475D-4340-B92B-C3E7465B3B35}"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4</a:t>
            </a:fld>
            <a:endParaRPr lang="pl-PL" altLang="pl-PL" smtClean="0">
              <a:cs typeface="Arial" charset="0"/>
            </a:endParaRPr>
          </a:p>
        </p:txBody>
      </p:sp>
      <p:sp>
        <p:nvSpPr>
          <p:cNvPr id="23555" name="Rectangle 1"/>
          <p:cNvSpPr>
            <a:spLocks noGrp="1" noRot="1" noChangeAspect="1" noChangeArrowheads="1"/>
          </p:cNvSpPr>
          <p:nvPr>
            <p:ph type="sldImg"/>
          </p:nvPr>
        </p:nvSpPr>
        <p:spPr>
          <a:xfrm>
            <a:off x="895350" y="746125"/>
            <a:ext cx="4968875" cy="3727450"/>
          </a:xfrm>
          <a:ln/>
        </p:spPr>
      </p:sp>
      <p:sp>
        <p:nvSpPr>
          <p:cNvPr id="2355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EDF24E1E-475D-4340-B92B-C3E7465B3B35}"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5</a:t>
            </a:fld>
            <a:endParaRPr lang="pl-PL" altLang="pl-PL" smtClean="0">
              <a:cs typeface="Arial" charset="0"/>
            </a:endParaRPr>
          </a:p>
        </p:txBody>
      </p:sp>
      <p:sp>
        <p:nvSpPr>
          <p:cNvPr id="23555" name="Rectangle 1"/>
          <p:cNvSpPr>
            <a:spLocks noGrp="1" noRot="1" noChangeAspect="1" noChangeArrowheads="1"/>
          </p:cNvSpPr>
          <p:nvPr>
            <p:ph type="sldImg"/>
          </p:nvPr>
        </p:nvSpPr>
        <p:spPr>
          <a:xfrm>
            <a:off x="895350" y="746125"/>
            <a:ext cx="4968875" cy="3727450"/>
          </a:xfrm>
          <a:ln/>
        </p:spPr>
      </p:sp>
      <p:sp>
        <p:nvSpPr>
          <p:cNvPr id="2355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21BAD70E-7521-4E98-AF17-2E2CD5C7CE46}"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6</a:t>
            </a:fld>
            <a:endParaRPr lang="pl-PL" altLang="pl-PL" smtClean="0">
              <a:cs typeface="Arial" charset="0"/>
            </a:endParaRPr>
          </a:p>
        </p:txBody>
      </p:sp>
      <p:sp>
        <p:nvSpPr>
          <p:cNvPr id="25603" name="Rectangle 1"/>
          <p:cNvSpPr>
            <a:spLocks noGrp="1" noRot="1" noChangeAspect="1" noChangeArrowheads="1"/>
          </p:cNvSpPr>
          <p:nvPr>
            <p:ph type="sldImg"/>
          </p:nvPr>
        </p:nvSpPr>
        <p:spPr>
          <a:xfrm>
            <a:off x="895350" y="746125"/>
            <a:ext cx="4968875" cy="3727450"/>
          </a:xfrm>
          <a:ln/>
        </p:spPr>
      </p:sp>
      <p:sp>
        <p:nvSpPr>
          <p:cNvPr id="25604"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9D58A5E3-8950-457D-A2EB-40BA4FA76ABE}"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7</a:t>
            </a:fld>
            <a:endParaRPr lang="pl-PL" altLang="pl-PL" smtClean="0">
              <a:cs typeface="Arial" charset="0"/>
            </a:endParaRPr>
          </a:p>
        </p:txBody>
      </p:sp>
      <p:sp>
        <p:nvSpPr>
          <p:cNvPr id="28675" name="Rectangle 1"/>
          <p:cNvSpPr>
            <a:spLocks noGrp="1" noRot="1" noChangeAspect="1" noChangeArrowheads="1"/>
          </p:cNvSpPr>
          <p:nvPr>
            <p:ph type="sldImg"/>
          </p:nvPr>
        </p:nvSpPr>
        <p:spPr>
          <a:xfrm>
            <a:off x="895350" y="746125"/>
            <a:ext cx="4968875" cy="3727450"/>
          </a:xfrm>
          <a:ln/>
        </p:spPr>
      </p:sp>
      <p:sp>
        <p:nvSpPr>
          <p:cNvPr id="2867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33A8FC94-660B-40CE-A61D-A8B5196C451F}"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14</a:t>
            </a:fld>
            <a:endParaRPr lang="pl-PL" altLang="pl-PL" smtClean="0">
              <a:cs typeface="Arial" charset="0"/>
            </a:endParaRPr>
          </a:p>
        </p:txBody>
      </p:sp>
      <p:sp>
        <p:nvSpPr>
          <p:cNvPr id="36867" name="Rectangle 1"/>
          <p:cNvSpPr>
            <a:spLocks noGrp="1" noRot="1" noChangeAspect="1" noChangeArrowheads="1"/>
          </p:cNvSpPr>
          <p:nvPr>
            <p:ph type="sldImg"/>
          </p:nvPr>
        </p:nvSpPr>
        <p:spPr>
          <a:xfrm>
            <a:off x="895350" y="746125"/>
            <a:ext cx="4968875" cy="3727450"/>
          </a:xfrm>
          <a:ln/>
        </p:spPr>
      </p:sp>
      <p:sp>
        <p:nvSpPr>
          <p:cNvPr id="36868"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9"/>
          <p:cNvSpPr>
            <a:spLocks noGrp="1" noChangeArrowheads="1"/>
          </p:cNvSpPr>
          <p:nvPr>
            <p:ph type="sldNum" sz="quarter"/>
          </p:nvPr>
        </p:nvSpPr>
        <p:spPr>
          <a:noFill/>
          <a:ln>
            <a:miter lim="800000"/>
            <a:headEnd/>
            <a:tailEnd/>
          </a:ln>
        </p:spPr>
        <p:txBody>
          <a:bodyPr/>
          <a:lstStyle/>
          <a:p>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fld id="{F5545D87-7459-4106-8F72-52596B23BE47}" type="slidenum">
              <a:rPr lang="pl-PL" altLang="pl-PL" smtClean="0">
                <a:cs typeface="Arial" charset="0"/>
              </a:rPr>
              <a:pPr>
                <a:tabLst>
                  <a:tab pos="0" algn="l"/>
                  <a:tab pos="454025" algn="l"/>
                  <a:tab pos="911225" algn="l"/>
                  <a:tab pos="1366838" algn="l"/>
                  <a:tab pos="1824038" algn="l"/>
                  <a:tab pos="2281238" algn="l"/>
                  <a:tab pos="2736850" algn="l"/>
                  <a:tab pos="3194050" algn="l"/>
                  <a:tab pos="3649663" algn="l"/>
                  <a:tab pos="4106863" algn="l"/>
                  <a:tab pos="4564063" algn="l"/>
                  <a:tab pos="5019675" algn="l"/>
                  <a:tab pos="5476875" algn="l"/>
                  <a:tab pos="5932488" algn="l"/>
                  <a:tab pos="6389688" algn="l"/>
                  <a:tab pos="6846888" algn="l"/>
                  <a:tab pos="7302500" algn="l"/>
                  <a:tab pos="7759700" algn="l"/>
                  <a:tab pos="8216900" algn="l"/>
                  <a:tab pos="8672513" algn="l"/>
                  <a:tab pos="9129713" algn="l"/>
                </a:tabLst>
              </a:pPr>
              <a:t>15</a:t>
            </a:fld>
            <a:endParaRPr lang="pl-PL" altLang="pl-PL" smtClean="0">
              <a:cs typeface="Arial" charset="0"/>
            </a:endParaRPr>
          </a:p>
        </p:txBody>
      </p:sp>
      <p:sp>
        <p:nvSpPr>
          <p:cNvPr id="38915" name="Rectangle 1"/>
          <p:cNvSpPr>
            <a:spLocks noGrp="1" noRot="1" noChangeAspect="1" noChangeArrowheads="1"/>
          </p:cNvSpPr>
          <p:nvPr>
            <p:ph type="sldImg"/>
          </p:nvPr>
        </p:nvSpPr>
        <p:spPr>
          <a:xfrm>
            <a:off x="895350" y="746125"/>
            <a:ext cx="4968875" cy="3727450"/>
          </a:xfrm>
          <a:ln/>
        </p:spPr>
      </p:sp>
      <p:sp>
        <p:nvSpPr>
          <p:cNvPr id="38916" name="Rectangle 2"/>
          <p:cNvSpPr>
            <a:spLocks noGrp="1" noChangeArrowheads="1"/>
          </p:cNvSpPr>
          <p:nvPr>
            <p:ph type="body" idx="1"/>
          </p:nvPr>
        </p:nvSpPr>
        <p:spPr>
          <a:xfrm>
            <a:off x="676275" y="4722813"/>
            <a:ext cx="5403850" cy="4473575"/>
          </a:xfrm>
          <a:noFill/>
        </p:spPr>
        <p:txBody>
          <a:bodyPr wrap="none" anchor="ctr"/>
          <a:lstStyle/>
          <a:p>
            <a:endParaRPr lang="pl-PL" altLang="pl-P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B90C5ADC-4045-41CF-8036-4D623DF3CB73}" type="slidenum">
              <a:rPr lang="pl-PL" altLang="pl-PL"/>
              <a:pPr>
                <a:defRPr/>
              </a:pPr>
              <a:t>‹#›</a:t>
            </a:fld>
            <a:endParaRPr lang="pl-PL" alt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7E365410-EA92-4C16-B4AF-68E1EEB34B96}" type="slidenum">
              <a:rPr lang="pl-PL" altLang="pl-PL"/>
              <a:pPr>
                <a:defRPr/>
              </a:pPr>
              <a:t>‹#›</a:t>
            </a:fld>
            <a:endParaRPr lang="pl-PL" alt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6225" y="128588"/>
            <a:ext cx="2055813" cy="5992812"/>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28588"/>
            <a:ext cx="6016625" cy="5992812"/>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894730E6-99A1-491A-AE28-1BF76090DC7A}" type="slidenum">
              <a:rPr lang="pl-PL" altLang="pl-PL"/>
              <a:pPr>
                <a:defRPr/>
              </a:pPr>
              <a:t>‹#›</a:t>
            </a:fld>
            <a:endParaRPr lang="pl-PL" alt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Rectangle 3"/>
          <p:cNvSpPr>
            <a:spLocks noGrp="1" noChangeArrowheads="1"/>
          </p:cNvSpPr>
          <p:nvPr>
            <p:ph type="dt" idx="10"/>
          </p:nvPr>
        </p:nvSpPr>
        <p:spPr/>
        <p:txBody>
          <a:bodyPr/>
          <a:lstStyle>
            <a:lvl1pPr>
              <a:defRPr/>
            </a:lvl1pPr>
          </a:lstStyle>
          <a:p>
            <a:pPr>
              <a:defRPr/>
            </a:pPr>
            <a:endParaRPr lang="pl-PL" altLang="pl-PL"/>
          </a:p>
        </p:txBody>
      </p:sp>
      <p:sp>
        <p:nvSpPr>
          <p:cNvPr id="4" name="Rectangle 3"/>
          <p:cNvSpPr>
            <a:spLocks noGrp="1" noChangeArrowheads="1"/>
          </p:cNvSpPr>
          <p:nvPr>
            <p:ph type="dt" idx="11"/>
          </p:nvPr>
        </p:nvSpPr>
        <p:spPr/>
        <p:txBody>
          <a:bodyPr/>
          <a:lstStyle>
            <a:lvl1pPr>
              <a:defRPr/>
            </a:lvl1pPr>
          </a:lstStyle>
          <a:p>
            <a:pPr>
              <a:defRPr/>
            </a:pPr>
            <a:endParaRPr lang="pl-PL" altLang="pl-PL"/>
          </a:p>
        </p:txBody>
      </p:sp>
      <p:sp>
        <p:nvSpPr>
          <p:cNvPr id="5" name="Rectangle 4"/>
          <p:cNvSpPr>
            <a:spLocks noGrp="1" noChangeArrowheads="1"/>
          </p:cNvSpPr>
          <p:nvPr>
            <p:ph type="ftr" idx="12"/>
          </p:nvPr>
        </p:nvSpPr>
        <p:spPr/>
        <p:txBody>
          <a:bodyPr/>
          <a:lstStyle>
            <a:lvl1pPr>
              <a:defRPr/>
            </a:lvl1pPr>
          </a:lstStyle>
          <a:p>
            <a:pPr>
              <a:defRPr/>
            </a:pPr>
            <a:endParaRPr lang="pl-PL" altLang="pl-PL"/>
          </a:p>
        </p:txBody>
      </p:sp>
      <p:sp>
        <p:nvSpPr>
          <p:cNvPr id="6" name="Rectangle 5"/>
          <p:cNvSpPr>
            <a:spLocks noGrp="1" noChangeArrowheads="1"/>
          </p:cNvSpPr>
          <p:nvPr>
            <p:ph type="sldNum" idx="13"/>
          </p:nvPr>
        </p:nvSpPr>
        <p:spPr/>
        <p:txBody>
          <a:bodyPr/>
          <a:lstStyle>
            <a:lvl1pPr>
              <a:defRPr/>
            </a:lvl1pPr>
          </a:lstStyle>
          <a:p>
            <a:pPr>
              <a:defRPr/>
            </a:pPr>
            <a:fld id="{C0D31A88-4815-4F77-8B25-F9F5A4D58AA8}" type="slidenum">
              <a:rPr lang="pl-PL" altLang="pl-PL"/>
              <a:pPr>
                <a:defRPr/>
              </a:pPr>
              <a:t>‹#›</a:t>
            </a:fld>
            <a:endParaRPr lang="pl-PL" altLang="pl-P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Symbol zastępczy tekstu 2"/>
          <p:cNvSpPr>
            <a:spLocks noGrp="1"/>
          </p:cNvSpPr>
          <p:nvPr>
            <p:ph type="body" sz="half" idx="1"/>
          </p:nvPr>
        </p:nvSpPr>
        <p:spPr>
          <a:xfrm>
            <a:off x="457200" y="1600200"/>
            <a:ext cx="4035425" cy="4521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5025" y="1600200"/>
            <a:ext cx="4037013" cy="4521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F994D24E-2FEE-4626-8DAA-53F76A8F4D43}" type="slidenum">
              <a:rPr lang="pl-PL" altLang="pl-PL"/>
              <a:pPr>
                <a:defRPr/>
              </a:pPr>
              <a:t>‹#›</a:t>
            </a:fld>
            <a:endParaRPr lang="pl-PL" altLang="pl-PL"/>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ytuł i tabela">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4838" cy="1433512"/>
          </a:xfrm>
        </p:spPr>
        <p:txBody>
          <a:bodyPr/>
          <a:lstStyle/>
          <a:p>
            <a:r>
              <a:rPr lang="pl-PL" smtClean="0"/>
              <a:t>Kliknij, aby edytować styl</a:t>
            </a:r>
            <a:endParaRPr lang="pl-PL"/>
          </a:p>
        </p:txBody>
      </p:sp>
      <p:sp>
        <p:nvSpPr>
          <p:cNvPr id="3" name="Symbol zastępczy tabeli 2"/>
          <p:cNvSpPr>
            <a:spLocks noGrp="1"/>
          </p:cNvSpPr>
          <p:nvPr>
            <p:ph type="tbl" idx="1"/>
          </p:nvPr>
        </p:nvSpPr>
        <p:spPr>
          <a:xfrm>
            <a:off x="457200" y="1600200"/>
            <a:ext cx="8224838" cy="4521200"/>
          </a:xfrm>
        </p:spPr>
        <p:txBody>
          <a:bodyPr/>
          <a:lstStyle/>
          <a:p>
            <a:pPr lvl="0"/>
            <a:endParaRPr lang="pl-PL" noProof="0"/>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E432C134-8FAB-4191-9376-E0E62D5454D4}" type="slidenum">
              <a:rPr lang="pl-PL" altLang="pl-PL"/>
              <a:pPr>
                <a:defRPr/>
              </a:pPr>
              <a:t>‹#›</a:t>
            </a:fld>
            <a:endParaRPr lang="pl-PL" alt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515B2BA4-E6D5-49F4-B5B1-37E609F85FD4}" type="slidenum">
              <a:rPr lang="pl-PL" altLang="pl-PL"/>
              <a:pPr>
                <a:defRPr/>
              </a:pPr>
              <a:t>‹#›</a:t>
            </a:fld>
            <a:endParaRPr lang="pl-PL" alt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3"/>
          <p:cNvSpPr>
            <a:spLocks noGrp="1" noChangeArrowheads="1"/>
          </p:cNvSpPr>
          <p:nvPr>
            <p:ph type="dt" idx="10"/>
          </p:nvPr>
        </p:nvSpPr>
        <p:spPr/>
        <p:txBody>
          <a:bodyPr/>
          <a:lstStyle>
            <a:lvl1pPr>
              <a:defRPr/>
            </a:lvl1pPr>
          </a:lstStyle>
          <a:p>
            <a:pPr>
              <a:defRPr/>
            </a:pPr>
            <a:endParaRPr lang="pl-PL" altLang="pl-PL"/>
          </a:p>
        </p:txBody>
      </p:sp>
      <p:sp>
        <p:nvSpPr>
          <p:cNvPr id="5" name="Rectangle 3"/>
          <p:cNvSpPr>
            <a:spLocks noGrp="1" noChangeArrowheads="1"/>
          </p:cNvSpPr>
          <p:nvPr>
            <p:ph type="dt" idx="11"/>
          </p:nvPr>
        </p:nvSpPr>
        <p:spPr/>
        <p:txBody>
          <a:bodyPr/>
          <a:lstStyle>
            <a:lvl1pPr>
              <a:defRPr/>
            </a:lvl1pPr>
          </a:lstStyle>
          <a:p>
            <a:pPr>
              <a:defRPr/>
            </a:pPr>
            <a:endParaRPr lang="pl-PL" altLang="pl-PL"/>
          </a:p>
        </p:txBody>
      </p:sp>
      <p:sp>
        <p:nvSpPr>
          <p:cNvPr id="6" name="Rectangle 4"/>
          <p:cNvSpPr>
            <a:spLocks noGrp="1" noChangeArrowheads="1"/>
          </p:cNvSpPr>
          <p:nvPr>
            <p:ph type="ftr" idx="12"/>
          </p:nvPr>
        </p:nvSpPr>
        <p:spPr/>
        <p:txBody>
          <a:bodyPr/>
          <a:lstStyle>
            <a:lvl1pPr>
              <a:defRPr/>
            </a:lvl1pPr>
          </a:lstStyle>
          <a:p>
            <a:pPr>
              <a:defRPr/>
            </a:pPr>
            <a:endParaRPr lang="pl-PL" altLang="pl-PL"/>
          </a:p>
        </p:txBody>
      </p:sp>
      <p:sp>
        <p:nvSpPr>
          <p:cNvPr id="7" name="Rectangle 5"/>
          <p:cNvSpPr>
            <a:spLocks noGrp="1" noChangeArrowheads="1"/>
          </p:cNvSpPr>
          <p:nvPr>
            <p:ph type="sldNum" idx="13"/>
          </p:nvPr>
        </p:nvSpPr>
        <p:spPr/>
        <p:txBody>
          <a:bodyPr/>
          <a:lstStyle>
            <a:lvl1pPr>
              <a:defRPr/>
            </a:lvl1pPr>
          </a:lstStyle>
          <a:p>
            <a:pPr>
              <a:defRPr/>
            </a:pPr>
            <a:fld id="{D353713E-4A93-4A0E-8EDB-FE07A6486D1C}" type="slidenum">
              <a:rPr lang="pl-PL" altLang="pl-PL"/>
              <a:pPr>
                <a:defRPr/>
              </a:pPr>
              <a:t>‹#›</a:t>
            </a:fld>
            <a:endParaRPr lang="pl-PL" alt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5025" y="1600200"/>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0AA641E6-AD30-402D-A492-B15528B66603}" type="slidenum">
              <a:rPr lang="pl-PL" altLang="pl-PL"/>
              <a:pPr>
                <a:defRPr/>
              </a:pPr>
              <a:t>‹#›</a:t>
            </a:fld>
            <a:endParaRPr lang="pl-PL" alt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3"/>
          <p:cNvSpPr>
            <a:spLocks noGrp="1" noChangeArrowheads="1"/>
          </p:cNvSpPr>
          <p:nvPr>
            <p:ph type="dt" idx="10"/>
          </p:nvPr>
        </p:nvSpPr>
        <p:spPr/>
        <p:txBody>
          <a:bodyPr/>
          <a:lstStyle>
            <a:lvl1pPr>
              <a:defRPr/>
            </a:lvl1pPr>
          </a:lstStyle>
          <a:p>
            <a:pPr>
              <a:defRPr/>
            </a:pPr>
            <a:endParaRPr lang="pl-PL" altLang="pl-PL"/>
          </a:p>
        </p:txBody>
      </p:sp>
      <p:sp>
        <p:nvSpPr>
          <p:cNvPr id="8" name="Rectangle 3"/>
          <p:cNvSpPr>
            <a:spLocks noGrp="1" noChangeArrowheads="1"/>
          </p:cNvSpPr>
          <p:nvPr>
            <p:ph type="dt" idx="11"/>
          </p:nvPr>
        </p:nvSpPr>
        <p:spPr/>
        <p:txBody>
          <a:bodyPr/>
          <a:lstStyle>
            <a:lvl1pPr>
              <a:defRPr/>
            </a:lvl1pPr>
          </a:lstStyle>
          <a:p>
            <a:pPr>
              <a:defRPr/>
            </a:pPr>
            <a:endParaRPr lang="pl-PL" altLang="pl-PL"/>
          </a:p>
        </p:txBody>
      </p:sp>
      <p:sp>
        <p:nvSpPr>
          <p:cNvPr id="9" name="Rectangle 4"/>
          <p:cNvSpPr>
            <a:spLocks noGrp="1" noChangeArrowheads="1"/>
          </p:cNvSpPr>
          <p:nvPr>
            <p:ph type="ftr" idx="12"/>
          </p:nvPr>
        </p:nvSpPr>
        <p:spPr/>
        <p:txBody>
          <a:bodyPr/>
          <a:lstStyle>
            <a:lvl1pPr>
              <a:defRPr/>
            </a:lvl1pPr>
          </a:lstStyle>
          <a:p>
            <a:pPr>
              <a:defRPr/>
            </a:pPr>
            <a:endParaRPr lang="pl-PL" altLang="pl-PL"/>
          </a:p>
        </p:txBody>
      </p:sp>
      <p:sp>
        <p:nvSpPr>
          <p:cNvPr id="10" name="Rectangle 5"/>
          <p:cNvSpPr>
            <a:spLocks noGrp="1" noChangeArrowheads="1"/>
          </p:cNvSpPr>
          <p:nvPr>
            <p:ph type="sldNum" idx="13"/>
          </p:nvPr>
        </p:nvSpPr>
        <p:spPr/>
        <p:txBody>
          <a:bodyPr/>
          <a:lstStyle>
            <a:lvl1pPr>
              <a:defRPr/>
            </a:lvl1pPr>
          </a:lstStyle>
          <a:p>
            <a:pPr>
              <a:defRPr/>
            </a:pPr>
            <a:fld id="{EBC2F542-0729-4E39-A291-F6443D739EF5}" type="slidenum">
              <a:rPr lang="pl-PL" altLang="pl-PL"/>
              <a:pPr>
                <a:defRPr/>
              </a:pPr>
              <a:t>‹#›</a:t>
            </a:fld>
            <a:endParaRPr lang="pl-PL" alt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3"/>
          <p:cNvSpPr>
            <a:spLocks noGrp="1" noChangeArrowheads="1"/>
          </p:cNvSpPr>
          <p:nvPr>
            <p:ph type="dt" idx="10"/>
          </p:nvPr>
        </p:nvSpPr>
        <p:spPr/>
        <p:txBody>
          <a:bodyPr/>
          <a:lstStyle>
            <a:lvl1pPr>
              <a:defRPr/>
            </a:lvl1pPr>
          </a:lstStyle>
          <a:p>
            <a:pPr>
              <a:defRPr/>
            </a:pPr>
            <a:endParaRPr lang="pl-PL" altLang="pl-PL"/>
          </a:p>
        </p:txBody>
      </p:sp>
      <p:sp>
        <p:nvSpPr>
          <p:cNvPr id="4" name="Rectangle 3"/>
          <p:cNvSpPr>
            <a:spLocks noGrp="1" noChangeArrowheads="1"/>
          </p:cNvSpPr>
          <p:nvPr>
            <p:ph type="dt" idx="11"/>
          </p:nvPr>
        </p:nvSpPr>
        <p:spPr/>
        <p:txBody>
          <a:bodyPr/>
          <a:lstStyle>
            <a:lvl1pPr>
              <a:defRPr/>
            </a:lvl1pPr>
          </a:lstStyle>
          <a:p>
            <a:pPr>
              <a:defRPr/>
            </a:pPr>
            <a:endParaRPr lang="pl-PL" altLang="pl-PL"/>
          </a:p>
        </p:txBody>
      </p:sp>
      <p:sp>
        <p:nvSpPr>
          <p:cNvPr id="5" name="Rectangle 4"/>
          <p:cNvSpPr>
            <a:spLocks noGrp="1" noChangeArrowheads="1"/>
          </p:cNvSpPr>
          <p:nvPr>
            <p:ph type="ftr" idx="12"/>
          </p:nvPr>
        </p:nvSpPr>
        <p:spPr/>
        <p:txBody>
          <a:bodyPr/>
          <a:lstStyle>
            <a:lvl1pPr>
              <a:defRPr/>
            </a:lvl1pPr>
          </a:lstStyle>
          <a:p>
            <a:pPr>
              <a:defRPr/>
            </a:pPr>
            <a:endParaRPr lang="pl-PL" altLang="pl-PL"/>
          </a:p>
        </p:txBody>
      </p:sp>
      <p:sp>
        <p:nvSpPr>
          <p:cNvPr id="6" name="Rectangle 5"/>
          <p:cNvSpPr>
            <a:spLocks noGrp="1" noChangeArrowheads="1"/>
          </p:cNvSpPr>
          <p:nvPr>
            <p:ph type="sldNum" idx="13"/>
          </p:nvPr>
        </p:nvSpPr>
        <p:spPr/>
        <p:txBody>
          <a:bodyPr/>
          <a:lstStyle>
            <a:lvl1pPr>
              <a:defRPr/>
            </a:lvl1pPr>
          </a:lstStyle>
          <a:p>
            <a:pPr>
              <a:defRPr/>
            </a:pPr>
            <a:fld id="{3C0FF62C-B58E-4ACB-9858-AF6E96AAE211}" type="slidenum">
              <a:rPr lang="pl-PL" altLang="pl-PL"/>
              <a:pPr>
                <a:defRPr/>
              </a:pPr>
              <a:t>‹#›</a:t>
            </a:fld>
            <a:endParaRPr lang="pl-PL" alt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p:txBody>
          <a:bodyPr/>
          <a:lstStyle>
            <a:lvl1pPr>
              <a:defRPr/>
            </a:lvl1pPr>
          </a:lstStyle>
          <a:p>
            <a:pPr>
              <a:defRPr/>
            </a:pPr>
            <a:endParaRPr lang="pl-PL" altLang="pl-PL"/>
          </a:p>
        </p:txBody>
      </p:sp>
      <p:sp>
        <p:nvSpPr>
          <p:cNvPr id="3" name="Rectangle 3"/>
          <p:cNvSpPr>
            <a:spLocks noGrp="1" noChangeArrowheads="1"/>
          </p:cNvSpPr>
          <p:nvPr>
            <p:ph type="dt" idx="11"/>
          </p:nvPr>
        </p:nvSpPr>
        <p:spPr/>
        <p:txBody>
          <a:bodyPr/>
          <a:lstStyle>
            <a:lvl1pPr>
              <a:defRPr/>
            </a:lvl1pPr>
          </a:lstStyle>
          <a:p>
            <a:pPr>
              <a:defRPr/>
            </a:pPr>
            <a:endParaRPr lang="pl-PL" altLang="pl-PL"/>
          </a:p>
        </p:txBody>
      </p:sp>
      <p:sp>
        <p:nvSpPr>
          <p:cNvPr id="4" name="Rectangle 4"/>
          <p:cNvSpPr>
            <a:spLocks noGrp="1" noChangeArrowheads="1"/>
          </p:cNvSpPr>
          <p:nvPr>
            <p:ph type="ftr" idx="12"/>
          </p:nvPr>
        </p:nvSpPr>
        <p:spPr/>
        <p:txBody>
          <a:bodyPr/>
          <a:lstStyle>
            <a:lvl1pPr>
              <a:defRPr/>
            </a:lvl1pPr>
          </a:lstStyle>
          <a:p>
            <a:pPr>
              <a:defRPr/>
            </a:pPr>
            <a:endParaRPr lang="pl-PL" altLang="pl-PL"/>
          </a:p>
        </p:txBody>
      </p:sp>
      <p:sp>
        <p:nvSpPr>
          <p:cNvPr id="5" name="Rectangle 5"/>
          <p:cNvSpPr>
            <a:spLocks noGrp="1" noChangeArrowheads="1"/>
          </p:cNvSpPr>
          <p:nvPr>
            <p:ph type="sldNum" idx="13"/>
          </p:nvPr>
        </p:nvSpPr>
        <p:spPr/>
        <p:txBody>
          <a:bodyPr/>
          <a:lstStyle>
            <a:lvl1pPr>
              <a:defRPr/>
            </a:lvl1pPr>
          </a:lstStyle>
          <a:p>
            <a:pPr>
              <a:defRPr/>
            </a:pPr>
            <a:fld id="{B45EBA28-4C4B-4BA4-B70D-E1C27461CC3F}" type="slidenum">
              <a:rPr lang="pl-PL" altLang="pl-PL"/>
              <a:pPr>
                <a:defRPr/>
              </a:pPr>
              <a:t>‹#›</a:t>
            </a:fld>
            <a:endParaRPr lang="pl-PL" alt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A940D16C-7C4B-4024-A101-2885AD9626C6}" type="slidenum">
              <a:rPr lang="pl-PL" altLang="pl-PL"/>
              <a:pPr>
                <a:defRPr/>
              </a:pPr>
              <a:t>‹#›</a:t>
            </a:fld>
            <a:endParaRPr lang="pl-PL" alt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idx="10"/>
          </p:nvPr>
        </p:nvSpPr>
        <p:spPr/>
        <p:txBody>
          <a:bodyPr/>
          <a:lstStyle>
            <a:lvl1pPr>
              <a:defRPr/>
            </a:lvl1pPr>
          </a:lstStyle>
          <a:p>
            <a:pPr>
              <a:defRPr/>
            </a:pPr>
            <a:endParaRPr lang="pl-PL" altLang="pl-PL"/>
          </a:p>
        </p:txBody>
      </p:sp>
      <p:sp>
        <p:nvSpPr>
          <p:cNvPr id="6" name="Rectangle 3"/>
          <p:cNvSpPr>
            <a:spLocks noGrp="1" noChangeArrowheads="1"/>
          </p:cNvSpPr>
          <p:nvPr>
            <p:ph type="dt" idx="11"/>
          </p:nvPr>
        </p:nvSpPr>
        <p:spPr/>
        <p:txBody>
          <a:bodyPr/>
          <a:lstStyle>
            <a:lvl1pPr>
              <a:defRPr/>
            </a:lvl1pPr>
          </a:lstStyle>
          <a:p>
            <a:pPr>
              <a:defRPr/>
            </a:pPr>
            <a:endParaRPr lang="pl-PL" altLang="pl-PL"/>
          </a:p>
        </p:txBody>
      </p:sp>
      <p:sp>
        <p:nvSpPr>
          <p:cNvPr id="7" name="Rectangle 4"/>
          <p:cNvSpPr>
            <a:spLocks noGrp="1" noChangeArrowheads="1"/>
          </p:cNvSpPr>
          <p:nvPr>
            <p:ph type="ftr" idx="12"/>
          </p:nvPr>
        </p:nvSpPr>
        <p:spPr/>
        <p:txBody>
          <a:bodyPr/>
          <a:lstStyle>
            <a:lvl1pPr>
              <a:defRPr/>
            </a:lvl1pPr>
          </a:lstStyle>
          <a:p>
            <a:pPr>
              <a:defRPr/>
            </a:pPr>
            <a:endParaRPr lang="pl-PL" altLang="pl-PL"/>
          </a:p>
        </p:txBody>
      </p:sp>
      <p:sp>
        <p:nvSpPr>
          <p:cNvPr id="8" name="Rectangle 5"/>
          <p:cNvSpPr>
            <a:spLocks noGrp="1" noChangeArrowheads="1"/>
          </p:cNvSpPr>
          <p:nvPr>
            <p:ph type="sldNum" idx="13"/>
          </p:nvPr>
        </p:nvSpPr>
        <p:spPr/>
        <p:txBody>
          <a:bodyPr/>
          <a:lstStyle>
            <a:lvl1pPr>
              <a:defRPr/>
            </a:lvl1pPr>
          </a:lstStyle>
          <a:p>
            <a:pPr>
              <a:defRPr/>
            </a:pPr>
            <a:fld id="{E0325EE4-5359-49E1-8D44-19955F064334}" type="slidenum">
              <a:rPr lang="pl-PL" altLang="pl-PL"/>
              <a:pPr>
                <a:defRPr/>
              </a:pPr>
              <a:t>‹#›</a:t>
            </a:fld>
            <a:endParaRPr lang="pl-PL" alt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128588"/>
            <a:ext cx="8224838" cy="1433512"/>
          </a:xfrm>
          <a:prstGeom prst="rect">
            <a:avLst/>
          </a:prstGeom>
          <a:noFill/>
          <a:ln w="9525">
            <a:noFill/>
            <a:miter lim="800000"/>
            <a:headEnd/>
            <a:tailEnd/>
          </a:ln>
        </p:spPr>
        <p:txBody>
          <a:bodyPr vert="horz" wrap="square" lIns="90000" tIns="46800" rIns="90000" bIns="46800" numCol="1" anchor="ctr" anchorCtr="0" compatLnSpc="1">
            <a:prstTxWarp prst="textNoShape">
              <a:avLst/>
            </a:prstTxWarp>
          </a:bodyPr>
          <a:lstStyle/>
          <a:p>
            <a:pPr lvl="0"/>
            <a:r>
              <a:rPr lang="en-GB" altLang="pl-PL" smtClean="0"/>
              <a:t>Kliknij, aby edytować format tekstu tytułu</a:t>
            </a:r>
          </a:p>
        </p:txBody>
      </p:sp>
      <p:sp>
        <p:nvSpPr>
          <p:cNvPr id="1027" name="Rectangle 2"/>
          <p:cNvSpPr>
            <a:spLocks noGrp="1" noChangeArrowheads="1"/>
          </p:cNvSpPr>
          <p:nvPr>
            <p:ph type="body" idx="1"/>
          </p:nvPr>
        </p:nvSpPr>
        <p:spPr bwMode="auto">
          <a:xfrm>
            <a:off x="457200" y="1600200"/>
            <a:ext cx="8224838" cy="4521200"/>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p>
            <a:pPr lvl="0"/>
            <a:r>
              <a:rPr lang="en-GB" altLang="pl-PL" smtClean="0"/>
              <a:t>Kliknij, aby edytować format tekstu konspektu</a:t>
            </a:r>
          </a:p>
          <a:p>
            <a:pPr lvl="1"/>
            <a:r>
              <a:rPr lang="en-GB" altLang="pl-PL" smtClean="0"/>
              <a:t>Drugi poziom konspektu</a:t>
            </a:r>
          </a:p>
          <a:p>
            <a:pPr lvl="2"/>
            <a:r>
              <a:rPr lang="en-GB" altLang="pl-PL" smtClean="0"/>
              <a:t>Trzeci poziom konspektu</a:t>
            </a:r>
          </a:p>
          <a:p>
            <a:pPr lvl="3"/>
            <a:r>
              <a:rPr lang="en-GB" altLang="pl-PL" smtClean="0"/>
              <a:t>Czwarty poziom konspektu</a:t>
            </a:r>
          </a:p>
          <a:p>
            <a:pPr lvl="4"/>
            <a:r>
              <a:rPr lang="en-GB" altLang="pl-PL" smtClean="0"/>
              <a:t>Piąty poziom konspektu</a:t>
            </a:r>
          </a:p>
          <a:p>
            <a:pPr lvl="4"/>
            <a:r>
              <a:rPr lang="en-GB" altLang="pl-PL" smtClean="0"/>
              <a:t>Szósty poziom konspektu</a:t>
            </a:r>
          </a:p>
          <a:p>
            <a:pPr lvl="4"/>
            <a:r>
              <a:rPr lang="en-GB" altLang="pl-PL" smtClean="0"/>
              <a:t>Siódmy poziom konspektu</a:t>
            </a:r>
          </a:p>
          <a:p>
            <a:pPr lvl="4"/>
            <a:r>
              <a:rPr lang="en-GB" altLang="pl-PL" smtClean="0"/>
              <a:t>Ósmy poziom konspektu</a:t>
            </a:r>
          </a:p>
          <a:p>
            <a:pPr lvl="4"/>
            <a:r>
              <a:rPr lang="en-GB" altLang="pl-PL" smtClean="0"/>
              <a:t>Dziewiąty poziom konspektu</a:t>
            </a:r>
          </a:p>
        </p:txBody>
      </p:sp>
      <p:sp>
        <p:nvSpPr>
          <p:cNvPr id="2" name="Rectangle 3"/>
          <p:cNvSpPr>
            <a:spLocks noGrp="1" noChangeArrowheads="1"/>
          </p:cNvSpPr>
          <p:nvPr>
            <p:ph type="dt"/>
          </p:nvPr>
        </p:nvSpPr>
        <p:spPr bwMode="auto">
          <a:xfrm>
            <a:off x="457200" y="6245225"/>
            <a:ext cx="2128838" cy="471488"/>
          </a:xfrm>
          <a:prstGeom prst="rect">
            <a:avLst/>
          </a:prstGeom>
          <a:noFill/>
          <a:ln>
            <a:noFill/>
          </a:ln>
          <a:effectLst/>
          <a:extLst/>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endParaRPr lang="pl-PL" altLang="pl-PL"/>
          </a:p>
        </p:txBody>
      </p:sp>
      <p:sp>
        <p:nvSpPr>
          <p:cNvPr id="3" name="Rectangle 3"/>
          <p:cNvSpPr>
            <a:spLocks noGrp="1" noChangeArrowheads="1"/>
          </p:cNvSpPr>
          <p:nvPr>
            <p:ph type="dt"/>
          </p:nvPr>
        </p:nvSpPr>
        <p:spPr bwMode="auto">
          <a:xfrm>
            <a:off x="457200" y="6245225"/>
            <a:ext cx="2128838" cy="471488"/>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endParaRPr lang="pl-PL" altLang="pl-PL"/>
          </a:p>
        </p:txBody>
      </p:sp>
      <p:sp>
        <p:nvSpPr>
          <p:cNvPr id="1028" name="Rectangle 4"/>
          <p:cNvSpPr>
            <a:spLocks noGrp="1" noChangeArrowheads="1"/>
          </p:cNvSpPr>
          <p:nvPr>
            <p:ph type="ftr"/>
          </p:nvPr>
        </p:nvSpPr>
        <p:spPr bwMode="auto">
          <a:xfrm>
            <a:off x="3124200" y="6245225"/>
            <a:ext cx="2890838" cy="471488"/>
          </a:xfrm>
          <a:prstGeom prst="rect">
            <a:avLst/>
          </a:prstGeom>
          <a:noFill/>
          <a:ln>
            <a:noFill/>
          </a:ln>
          <a:effectLst/>
          <a:extLst/>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endParaRPr lang="pl-PL" altLang="pl-PL"/>
          </a:p>
        </p:txBody>
      </p:sp>
      <p:sp>
        <p:nvSpPr>
          <p:cNvPr id="1029" name="Rectangle 5"/>
          <p:cNvSpPr>
            <a:spLocks noGrp="1" noChangeArrowheads="1"/>
          </p:cNvSpPr>
          <p:nvPr>
            <p:ph type="sldNum"/>
          </p:nvPr>
        </p:nvSpPr>
        <p:spPr bwMode="auto">
          <a:xfrm>
            <a:off x="6553200" y="6245225"/>
            <a:ext cx="2128838" cy="471488"/>
          </a:xfrm>
          <a:prstGeom prst="rect">
            <a:avLst/>
          </a:prstGeom>
          <a:noFill/>
          <a:ln>
            <a:noFill/>
          </a:ln>
          <a:effectLst/>
          <a:extLst/>
        </p:spPr>
        <p:txBody>
          <a:bodyPr vert="horz" wrap="square" lIns="90000" tIns="46800" rIns="90000" bIns="46800" numCol="1" anchor="t" anchorCtr="0" compatLnSpc="1">
            <a:prstTxWarp prst="textNoShape">
              <a:avLst/>
            </a:prstTxWarp>
          </a:bodyPr>
          <a:lstStyle>
            <a:lvl1pPr algn="l" eaLnBrk="0" hangingPunct="0">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00">
                <a:solidFill>
                  <a:srgbClr val="000000"/>
                </a:solidFill>
                <a:cs typeface="+mn-cs"/>
              </a:defRPr>
            </a:lvl1pPr>
          </a:lstStyle>
          <a:p>
            <a:pPr>
              <a:defRPr/>
            </a:pPr>
            <a:fld id="{F9A338F5-2690-4AA5-8655-E1ABCEE9D33B}"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defRPr>
      </a:lvl5pPr>
      <a:lvl6pPr marL="25146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6pPr>
      <a:lvl7pPr marL="29718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7pPr>
      <a:lvl8pPr marL="34290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8pPr>
      <a:lvl9pPr marL="38862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mn-lt"/>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mn-lt"/>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defRPr>
      </a:lvl5pPr>
      <a:lvl6pPr marL="25146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6pPr>
      <a:lvl7pPr marL="29718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7pPr>
      <a:lvl8pPr marL="34290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8pPr>
      <a:lvl9pPr marL="3886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1.w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7" name="Rectangle 1"/>
          <p:cNvSpPr>
            <a:spLocks noGrp="1" noChangeArrowheads="1"/>
          </p:cNvSpPr>
          <p:nvPr>
            <p:ph type="title"/>
          </p:nvPr>
        </p:nvSpPr>
        <p:spPr>
          <a:xfrm>
            <a:off x="715963" y="692150"/>
            <a:ext cx="7024687" cy="1584325"/>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b="1" smtClean="0">
                <a:latin typeface="Book Antiqua" pitchFamily="18" charset="0"/>
              </a:rPr>
              <a:t>Powiatowy Urząd Pracy </a:t>
            </a:r>
            <a:br>
              <a:rPr lang="pl-PL" altLang="pl-PL" b="1" smtClean="0">
                <a:latin typeface="Book Antiqua" pitchFamily="18" charset="0"/>
              </a:rPr>
            </a:br>
            <a:r>
              <a:rPr lang="pl-PL" altLang="pl-PL" b="1" smtClean="0">
                <a:latin typeface="Book Antiqua" pitchFamily="18" charset="0"/>
              </a:rPr>
              <a:t>w Kołobrzegu</a:t>
            </a:r>
          </a:p>
        </p:txBody>
      </p:sp>
      <p:sp>
        <p:nvSpPr>
          <p:cNvPr id="3188" name="Rectangle 2"/>
          <p:cNvSpPr>
            <a:spLocks noGrp="1" noChangeArrowheads="1"/>
          </p:cNvSpPr>
          <p:nvPr>
            <p:ph type="subTitle" idx="4294967295"/>
          </p:nvPr>
        </p:nvSpPr>
        <p:spPr>
          <a:xfrm>
            <a:off x="1042988" y="4724400"/>
            <a:ext cx="6337300" cy="936625"/>
          </a:xfrm>
        </p:spPr>
        <p:txBody>
          <a:bodyPr/>
          <a:lstStyle/>
          <a:p>
            <a:pPr marL="0" indent="0" algn="ctr" eaLnBrk="1" hangingPunct="1">
              <a:lnSpc>
                <a:spcPct val="90000"/>
              </a:lnSpc>
              <a:spcBef>
                <a:spcPts val="600"/>
              </a:spcBef>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pl-PL" altLang="pl-PL" sz="2400" b="1" dirty="0" smtClean="0">
                <a:latin typeface="Book Antiqua" pitchFamily="18" charset="0"/>
              </a:rPr>
              <a:t>Sytuacja na kołobrzeskim rynku pracy </a:t>
            </a:r>
          </a:p>
          <a:p>
            <a:pPr marL="0" indent="0" algn="ctr" eaLnBrk="1" hangingPunct="1">
              <a:lnSpc>
                <a:spcPct val="90000"/>
              </a:lnSpc>
              <a:spcBef>
                <a:spcPts val="600"/>
              </a:spcBef>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pl-PL" altLang="pl-PL" sz="2400" b="1" dirty="0" smtClean="0">
                <a:latin typeface="Book Antiqua" pitchFamily="18" charset="0"/>
              </a:rPr>
              <a:t>Stan na dzień 31.08.2015r.</a:t>
            </a:r>
          </a:p>
        </p:txBody>
      </p:sp>
      <p:graphicFrame>
        <p:nvGraphicFramePr>
          <p:cNvPr id="3186" name="Object 114"/>
          <p:cNvGraphicFramePr>
            <a:graphicFrameLocks noChangeAspect="1"/>
          </p:cNvGraphicFramePr>
          <p:nvPr/>
        </p:nvGraphicFramePr>
        <p:xfrm>
          <a:off x="3708400" y="2636838"/>
          <a:ext cx="1512888" cy="1004887"/>
        </p:xfrm>
        <a:graphic>
          <a:graphicData uri="http://schemas.openxmlformats.org/presentationml/2006/ole">
            <mc:AlternateContent xmlns:mc="http://schemas.openxmlformats.org/markup-compatibility/2006">
              <mc:Choice xmlns:v="urn:schemas-microsoft-com:vml" Requires="v">
                <p:oleObj spid="_x0000_s3207" r:id="rId4" imgW="1372548" imgH="913481" progId="Word.Picture.8">
                  <p:embed/>
                </p:oleObj>
              </mc:Choice>
              <mc:Fallback>
                <p:oleObj r:id="rId4" imgW="1372548" imgH="913481" progId="Word.Picture.8">
                  <p:embed/>
                  <p:pic>
                    <p:nvPicPr>
                      <p:cNvPr id="0" name="Picture 1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2636838"/>
                        <a:ext cx="1512888" cy="1004887"/>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ytuł 1"/>
          <p:cNvSpPr>
            <a:spLocks noGrp="1"/>
          </p:cNvSpPr>
          <p:nvPr>
            <p:ph type="title"/>
          </p:nvPr>
        </p:nvSpPr>
        <p:spPr/>
        <p:txBody>
          <a:bodyPr/>
          <a:lstStyle/>
          <a:p>
            <a:pPr eaLnBrk="1" hangingPunct="1"/>
            <a:r>
              <a:rPr lang="pl-PL" sz="3600" b="1" smtClean="0"/>
              <a:t>Ilość osób w podziale na poszczególne profile pomocy</a:t>
            </a:r>
          </a:p>
        </p:txBody>
      </p:sp>
      <p:sp>
        <p:nvSpPr>
          <p:cNvPr id="31746" name="Symbol zastępczy zawartości 2"/>
          <p:cNvSpPr>
            <a:spLocks noGrp="1"/>
          </p:cNvSpPr>
          <p:nvPr>
            <p:ph idx="1"/>
          </p:nvPr>
        </p:nvSpPr>
        <p:spPr/>
        <p:txBody>
          <a:bodyPr/>
          <a:lstStyle/>
          <a:p>
            <a:pPr algn="just" eaLnBrk="1" hangingPunct="1">
              <a:lnSpc>
                <a:spcPct val="150000"/>
              </a:lnSpc>
            </a:pPr>
            <a:r>
              <a:rPr lang="pl-PL" sz="2000" dirty="0" smtClean="0"/>
              <a:t>Na dzień </a:t>
            </a:r>
            <a:r>
              <a:rPr lang="pl-PL" sz="2000" dirty="0"/>
              <a:t>14.09.2015 </a:t>
            </a:r>
            <a:r>
              <a:rPr lang="pl-PL" sz="2000" dirty="0" smtClean="0"/>
              <a:t>zarejestrowane osoby </a:t>
            </a:r>
            <a:r>
              <a:rPr lang="pl-PL" sz="2000" dirty="0"/>
              <a:t>ze statusem </a:t>
            </a:r>
            <a:r>
              <a:rPr lang="pl-PL" sz="2000" dirty="0" smtClean="0"/>
              <a:t>bezrobotnego, o ustalonym profilu: </a:t>
            </a:r>
          </a:p>
          <a:p>
            <a:pPr algn="just" eaLnBrk="1" hangingPunct="1">
              <a:lnSpc>
                <a:spcPct val="150000"/>
              </a:lnSpc>
            </a:pPr>
            <a:r>
              <a:rPr lang="pl-PL" dirty="0" smtClean="0"/>
              <a:t>Profil pomocy I – </a:t>
            </a:r>
            <a:r>
              <a:rPr lang="pl-PL" b="1" dirty="0"/>
              <a:t>3</a:t>
            </a:r>
            <a:r>
              <a:rPr lang="pl-PL" b="1" dirty="0" smtClean="0"/>
              <a:t>0 osób</a:t>
            </a:r>
          </a:p>
          <a:p>
            <a:pPr algn="just" eaLnBrk="1" hangingPunct="1">
              <a:lnSpc>
                <a:spcPct val="150000"/>
              </a:lnSpc>
            </a:pPr>
            <a:r>
              <a:rPr lang="pl-PL" dirty="0" smtClean="0"/>
              <a:t>Profil pomocy II – </a:t>
            </a:r>
            <a:r>
              <a:rPr lang="pl-PL" b="1" dirty="0" smtClean="0"/>
              <a:t>845 osób</a:t>
            </a:r>
          </a:p>
          <a:p>
            <a:pPr eaLnBrk="1" hangingPunct="1">
              <a:lnSpc>
                <a:spcPct val="150000"/>
              </a:lnSpc>
            </a:pPr>
            <a:r>
              <a:rPr lang="pl-PL" dirty="0" smtClean="0"/>
              <a:t>Profil pomocy III – </a:t>
            </a:r>
            <a:r>
              <a:rPr lang="pl-PL" b="1" dirty="0" smtClean="0"/>
              <a:t>1260 osoby </a:t>
            </a:r>
            <a:r>
              <a:rPr lang="pl-PL" sz="2400" b="1" dirty="0" smtClean="0"/>
              <a:t>(tj. 52% z ogólnej liczby osób bezrobotnych</a:t>
            </a:r>
            <a:r>
              <a:rPr lang="pl-PL" sz="2400" b="1" dirty="0"/>
              <a:t>)</a:t>
            </a:r>
            <a:endParaRPr lang="pl-PL" sz="24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ytuł 1"/>
          <p:cNvSpPr>
            <a:spLocks noGrp="1"/>
          </p:cNvSpPr>
          <p:nvPr>
            <p:ph type="title"/>
          </p:nvPr>
        </p:nvSpPr>
        <p:spPr>
          <a:xfrm>
            <a:off x="539750" y="404813"/>
            <a:ext cx="7777163" cy="647700"/>
          </a:xfrm>
        </p:spPr>
        <p:txBody>
          <a:bodyPr/>
          <a:lstStyle/>
          <a:p>
            <a:pPr eaLnBrk="1" hangingPunct="1"/>
            <a:r>
              <a:rPr lang="pl-PL" sz="3600" dirty="0" smtClean="0"/>
              <a:t>Program Specjalny</a:t>
            </a:r>
          </a:p>
        </p:txBody>
      </p:sp>
      <p:sp>
        <p:nvSpPr>
          <p:cNvPr id="32770" name="Symbol zastępczy zawartości 2"/>
          <p:cNvSpPr>
            <a:spLocks noGrp="1"/>
          </p:cNvSpPr>
          <p:nvPr>
            <p:ph idx="1"/>
          </p:nvPr>
        </p:nvSpPr>
        <p:spPr/>
        <p:txBody>
          <a:bodyPr/>
          <a:lstStyle/>
          <a:p>
            <a:pPr algn="just" eaLnBrk="1" hangingPunct="1"/>
            <a:r>
              <a:rPr lang="pl-PL" sz="2400" smtClean="0"/>
              <a:t>     W bieżącym roku Powiatowy Urząd Pracy  na podstawie art. 66 a ustawy  o promocji zatrudnienia i instytucjach rynku pracy w wyniku ogłoszonego naboru przez Ministra Pracy i Polityki Społecznej uzyskał środki finansowe na realizację programu specjalnego zaadresowanego do bezrobotnych, dla których PUP ustalił III profil pomocy. </a:t>
            </a:r>
          </a:p>
          <a:p>
            <a:pPr algn="just" eaLnBrk="1" hangingPunct="1"/>
            <a:r>
              <a:rPr lang="pl-PL" sz="2400" smtClean="0"/>
              <a:t>    Kwota przeznaczona na realizację Programu Specjalnego to 1.099.220,00 zł. Program specjalny ma na celu zastosowanie zespołu działań mających dostosowanie posiadanych lub zdobycie nowych kwalifikacji i umiejętności zawodowych.</a:t>
            </a:r>
          </a:p>
          <a:p>
            <a:pPr algn="just" eaLnBrk="1" hangingPunct="1"/>
            <a:endParaRPr lang="pl-PL" sz="24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ytuł 1"/>
          <p:cNvSpPr>
            <a:spLocks noGrp="1"/>
          </p:cNvSpPr>
          <p:nvPr>
            <p:ph type="title"/>
          </p:nvPr>
        </p:nvSpPr>
        <p:spPr>
          <a:xfrm>
            <a:off x="827088" y="260350"/>
            <a:ext cx="7854950" cy="941388"/>
          </a:xfrm>
        </p:spPr>
        <p:txBody>
          <a:bodyPr/>
          <a:lstStyle/>
          <a:p>
            <a:pPr eaLnBrk="1" hangingPunct="1"/>
            <a:r>
              <a:rPr lang="pl-PL" sz="3600" dirty="0" smtClean="0"/>
              <a:t>Program Specjalny</a:t>
            </a:r>
          </a:p>
        </p:txBody>
      </p:sp>
      <p:sp>
        <p:nvSpPr>
          <p:cNvPr id="33794" name="Symbol zastępczy zawartości 2"/>
          <p:cNvSpPr>
            <a:spLocks noGrp="1"/>
          </p:cNvSpPr>
          <p:nvPr>
            <p:ph idx="1"/>
          </p:nvPr>
        </p:nvSpPr>
        <p:spPr/>
        <p:txBody>
          <a:bodyPr/>
          <a:lstStyle/>
          <a:p>
            <a:pPr algn="just" eaLnBrk="1" hangingPunct="1"/>
            <a:r>
              <a:rPr lang="pl-PL" sz="2400" smtClean="0"/>
              <a:t>    Głównym celem programu będzie zwiększenie szans na zatrudnienie i aktywizację zawodową osób bezrobotnych, poprzez zastosowanie form aktywizacji zawodowej takich jak:</a:t>
            </a:r>
          </a:p>
          <a:p>
            <a:pPr eaLnBrk="1" hangingPunct="1"/>
            <a:r>
              <a:rPr lang="pl-PL" sz="2400" smtClean="0"/>
              <a:t>     - środki na rozpoczęcie działalności gospodarczej,</a:t>
            </a:r>
          </a:p>
          <a:p>
            <a:pPr eaLnBrk="1" hangingPunct="1"/>
            <a:r>
              <a:rPr lang="pl-PL" sz="2400" smtClean="0"/>
              <a:t>     - prace interwencyjne, </a:t>
            </a:r>
          </a:p>
          <a:p>
            <a:pPr eaLnBrk="1" hangingPunct="1"/>
            <a:r>
              <a:rPr lang="pl-PL" sz="2400" smtClean="0"/>
              <a:t>     - staże, </a:t>
            </a:r>
          </a:p>
          <a:p>
            <a:pPr eaLnBrk="1" hangingPunct="1"/>
            <a:r>
              <a:rPr lang="pl-PL" sz="2400" smtClean="0"/>
              <a:t>     - doposażenie/wyposażenie stanowiska pracy, </a:t>
            </a:r>
          </a:p>
          <a:p>
            <a:pPr eaLnBrk="1" hangingPunct="1"/>
            <a:r>
              <a:rPr lang="pl-PL" sz="2400" smtClean="0"/>
              <a:t>     - bon szkoleniowy, </a:t>
            </a:r>
          </a:p>
          <a:p>
            <a:pPr eaLnBrk="1" hangingPunct="1"/>
            <a:r>
              <a:rPr lang="pl-PL" sz="2400" smtClean="0"/>
              <a:t>     - szkolenie indywidualne,</a:t>
            </a:r>
          </a:p>
          <a:p>
            <a:pPr eaLnBrk="1" hangingPunct="1"/>
            <a:endParaRPr lang="pl-PL"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ytuł 1"/>
          <p:cNvSpPr>
            <a:spLocks noGrp="1"/>
          </p:cNvSpPr>
          <p:nvPr>
            <p:ph type="title"/>
          </p:nvPr>
        </p:nvSpPr>
        <p:spPr>
          <a:xfrm>
            <a:off x="755650" y="260350"/>
            <a:ext cx="7926388" cy="1085850"/>
          </a:xfrm>
        </p:spPr>
        <p:txBody>
          <a:bodyPr/>
          <a:lstStyle/>
          <a:p>
            <a:pPr eaLnBrk="1" hangingPunct="1"/>
            <a:r>
              <a:rPr lang="pl-PL" sz="3600" dirty="0" smtClean="0"/>
              <a:t>Program Specjalny</a:t>
            </a:r>
          </a:p>
        </p:txBody>
      </p:sp>
      <p:sp>
        <p:nvSpPr>
          <p:cNvPr id="34818" name="Symbol zastępczy zawartości 2"/>
          <p:cNvSpPr>
            <a:spLocks noGrp="1"/>
          </p:cNvSpPr>
          <p:nvPr>
            <p:ph idx="1"/>
          </p:nvPr>
        </p:nvSpPr>
        <p:spPr/>
        <p:txBody>
          <a:bodyPr/>
          <a:lstStyle/>
          <a:p>
            <a:pPr algn="just" eaLnBrk="1" hangingPunct="1"/>
            <a:r>
              <a:rPr lang="pl-PL" sz="2000" smtClean="0"/>
              <a:t>     W ramach programu zastosowane zostaną elementy specyficzne, których Powiatowy Urząd Pracy nie może stosować w zakresie podstawowej działalności Urzędu i będą to:</a:t>
            </a:r>
          </a:p>
          <a:p>
            <a:pPr eaLnBrk="1" hangingPunct="1"/>
            <a:r>
              <a:rPr lang="pl-PL" sz="2000" smtClean="0"/>
              <a:t>     - premie dla pracodawców za zatrudnienie osoby bezrobotnej po</a:t>
            </a:r>
          </a:p>
          <a:p>
            <a:pPr eaLnBrk="1" hangingPunct="1"/>
            <a:r>
              <a:rPr lang="pl-PL" sz="2000" smtClean="0"/>
              <a:t>        zakończonym wsparciu,</a:t>
            </a:r>
          </a:p>
          <a:p>
            <a:pPr eaLnBrk="1" hangingPunct="1"/>
            <a:r>
              <a:rPr lang="pl-PL" sz="2000" smtClean="0"/>
              <a:t>     - premie motywujące dla osób bezrobotnych, które podjęły pracę,</a:t>
            </a:r>
          </a:p>
          <a:p>
            <a:pPr eaLnBrk="1" hangingPunct="1"/>
            <a:r>
              <a:rPr lang="pl-PL" sz="2000" smtClean="0"/>
              <a:t>     - sfinansowanie książeczki zdrowia, </a:t>
            </a:r>
          </a:p>
          <a:p>
            <a:pPr eaLnBrk="1" hangingPunct="1"/>
            <a:r>
              <a:rPr lang="pl-PL" sz="2000" smtClean="0"/>
              <a:t>     - sfinansowanie wstępnych badań lekarskich, </a:t>
            </a:r>
          </a:p>
          <a:p>
            <a:pPr eaLnBrk="1" hangingPunct="1"/>
            <a:r>
              <a:rPr lang="pl-PL" sz="2000" smtClean="0"/>
              <a:t>     - warsztaty modułowe, </a:t>
            </a:r>
          </a:p>
          <a:p>
            <a:pPr eaLnBrk="1" hangingPunct="1"/>
            <a:r>
              <a:rPr lang="pl-PL" sz="2000" smtClean="0"/>
              <a:t>     - warsztaty z trenerem wizażu i stylizacji,   </a:t>
            </a:r>
          </a:p>
          <a:p>
            <a:pPr eaLnBrk="1" hangingPunct="1"/>
            <a:r>
              <a:rPr lang="pl-PL" smtClean="0"/>
              <a:t> </a:t>
            </a:r>
          </a:p>
          <a:p>
            <a:pPr eaLnBrk="1" hangingPunct="1"/>
            <a:r>
              <a:rPr lang="pl-PL" smtClean="0"/>
              <a:t> </a:t>
            </a:r>
          </a:p>
          <a:p>
            <a:pPr eaLnBrk="1" hangingPunct="1"/>
            <a:endParaRPr lang="pl-PL"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611188" y="260350"/>
            <a:ext cx="8086725" cy="88265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3600" smtClean="0"/>
              <a:t>Współpraca z pracodawcami</a:t>
            </a:r>
            <a:r>
              <a:rPr lang="pl-PL" altLang="pl-PL" sz="2800" b="1" smtClean="0"/>
              <a:t/>
            </a:r>
            <a:br>
              <a:rPr lang="pl-PL" altLang="pl-PL" sz="2800" b="1" smtClean="0"/>
            </a:br>
            <a:endParaRPr lang="pl-PL" altLang="pl-PL" sz="2800" b="1" smtClean="0"/>
          </a:p>
        </p:txBody>
      </p:sp>
      <p:sp>
        <p:nvSpPr>
          <p:cNvPr id="35842" name="Rectangle 2"/>
          <p:cNvSpPr>
            <a:spLocks noGrp="1" noChangeArrowheads="1"/>
          </p:cNvSpPr>
          <p:nvPr>
            <p:ph type="body" idx="1"/>
          </p:nvPr>
        </p:nvSpPr>
        <p:spPr>
          <a:xfrm>
            <a:off x="360363" y="900113"/>
            <a:ext cx="8229600" cy="5003800"/>
          </a:xfrm>
        </p:spPr>
        <p:txBody>
          <a:bodyPr/>
          <a:lstStyle/>
          <a:p>
            <a:pPr marL="338138" indent="-338138" algn="just"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b="1" dirty="0" smtClean="0">
                <a:solidFill>
                  <a:schemeClr val="tx1"/>
                </a:solidFill>
              </a:rPr>
              <a:t>   Od początku 2015r. do Powiatowego Urzędu Pracy w  Kołobrzegu </a:t>
            </a:r>
            <a:r>
              <a:rPr lang="pl-PL" altLang="pl-PL" sz="2800" dirty="0" smtClean="0">
                <a:solidFill>
                  <a:schemeClr val="tx1"/>
                </a:solidFill>
              </a:rPr>
              <a:t>wpłynęły </a:t>
            </a:r>
            <a:r>
              <a:rPr lang="pl-PL" altLang="pl-PL" sz="2800" b="1" dirty="0" smtClean="0">
                <a:solidFill>
                  <a:schemeClr val="tx1"/>
                </a:solidFill>
              </a:rPr>
              <a:t>1393 </a:t>
            </a:r>
            <a:r>
              <a:rPr lang="pl-PL" altLang="pl-PL" sz="2800" dirty="0" smtClean="0">
                <a:solidFill>
                  <a:schemeClr val="tx1"/>
                </a:solidFill>
              </a:rPr>
              <a:t>oferty pracy. Najwięcej wolnych miejsc pracy wykazano w takich zawodach jak:</a:t>
            </a:r>
            <a:r>
              <a:rPr lang="pl-PL" altLang="pl-PL" sz="2800" dirty="0" smtClean="0">
                <a:solidFill>
                  <a:schemeClr val="accent2"/>
                </a:solidFill>
              </a:rPr>
              <a:t> </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sprzedawca,</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recepcjonista,</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pomoc kuchenna, </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pokojowa,</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kucharz,</a:t>
            </a:r>
          </a:p>
          <a:p>
            <a:pPr marL="338138" indent="-338138" eaLnBrk="1" hangingPunct="1">
              <a:buFont typeface="Times New Roman"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fizjoterapeuta.</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395288" y="0"/>
            <a:ext cx="8291512" cy="1417638"/>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t>Współpraca z pracodawcami - c.d.</a:t>
            </a:r>
          </a:p>
        </p:txBody>
      </p:sp>
      <p:sp>
        <p:nvSpPr>
          <p:cNvPr id="37890" name="Rectangle 2"/>
          <p:cNvSpPr>
            <a:spLocks noGrp="1" noChangeArrowheads="1"/>
          </p:cNvSpPr>
          <p:nvPr>
            <p:ph type="body" idx="1"/>
          </p:nvPr>
        </p:nvSpPr>
        <p:spPr>
          <a:xfrm>
            <a:off x="468313" y="1125538"/>
            <a:ext cx="8218487" cy="5248275"/>
          </a:xfrm>
        </p:spPr>
        <p:txBody>
          <a:bodyPr/>
          <a:lstStyle/>
          <a:p>
            <a:pPr marL="338138" indent="-338138" eaLnBrk="1" hangingPunct="1">
              <a:spcBef>
                <a:spcPts val="7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dirty="0" smtClean="0">
                <a:solidFill>
                  <a:schemeClr val="tx1"/>
                </a:solidFill>
              </a:rPr>
              <a:t>   Od stycznia 2015r. zorganizowaliśmy </a:t>
            </a:r>
            <a:r>
              <a:rPr lang="pl-PL" altLang="pl-PL" b="1" u="sng" dirty="0" smtClean="0">
                <a:solidFill>
                  <a:schemeClr val="tx1"/>
                </a:solidFill>
              </a:rPr>
              <a:t>22 giełdy pracy</a:t>
            </a:r>
            <a:r>
              <a:rPr lang="pl-PL" altLang="pl-PL" dirty="0" smtClean="0">
                <a:solidFill>
                  <a:schemeClr val="tx1"/>
                </a:solidFill>
              </a:rPr>
              <a:t> na następujące stanowiska:</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smtClean="0">
                <a:solidFill>
                  <a:schemeClr val="tx1"/>
                </a:solidFill>
              </a:rPr>
              <a:t>kelner,</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smtClean="0">
                <a:solidFill>
                  <a:schemeClr val="tx1"/>
                </a:solidFill>
              </a:rPr>
              <a:t>kucharz,</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smtClean="0">
                <a:solidFill>
                  <a:schemeClr val="tx1"/>
                </a:solidFill>
              </a:rPr>
              <a:t>pracownik ochrony,</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smtClean="0">
                <a:solidFill>
                  <a:schemeClr val="tx1"/>
                </a:solidFill>
              </a:rPr>
              <a:t>magazynier,</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smtClean="0">
                <a:solidFill>
                  <a:schemeClr val="tx1"/>
                </a:solidFill>
              </a:rPr>
              <a:t>pomoc kuchenna,</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smtClean="0">
                <a:solidFill>
                  <a:schemeClr val="tx1"/>
                </a:solidFill>
              </a:rPr>
              <a:t>pokojowa,</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a:solidFill>
                  <a:schemeClr val="tx1"/>
                </a:solidFill>
              </a:rPr>
              <a:t>p</a:t>
            </a:r>
            <a:r>
              <a:rPr lang="pl-PL" altLang="pl-PL" sz="2400" dirty="0" smtClean="0">
                <a:solidFill>
                  <a:schemeClr val="tx1"/>
                </a:solidFill>
              </a:rPr>
              <a:t>rzetwórca ryb,</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a:solidFill>
                  <a:schemeClr val="tx1"/>
                </a:solidFill>
              </a:rPr>
              <a:t>m</a:t>
            </a:r>
            <a:r>
              <a:rPr lang="pl-PL" altLang="pl-PL" sz="2400" dirty="0" smtClean="0">
                <a:solidFill>
                  <a:schemeClr val="tx1"/>
                </a:solidFill>
              </a:rPr>
              <a:t>agazynier,</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a:solidFill>
                  <a:schemeClr val="tx1"/>
                </a:solidFill>
              </a:rPr>
              <a:t>p</a:t>
            </a:r>
            <a:r>
              <a:rPr lang="pl-PL" altLang="pl-PL" sz="2400" dirty="0" smtClean="0">
                <a:solidFill>
                  <a:schemeClr val="tx1"/>
                </a:solidFill>
              </a:rPr>
              <a:t>racownik obsługi klienta</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ytuł 3"/>
          <p:cNvSpPr>
            <a:spLocks noGrp="1"/>
          </p:cNvSpPr>
          <p:nvPr>
            <p:ph type="title"/>
          </p:nvPr>
        </p:nvSpPr>
        <p:spPr/>
        <p:txBody>
          <a:bodyPr/>
          <a:lstStyle/>
          <a:p>
            <a:pPr eaLnBrk="1" hangingPunct="1"/>
            <a:r>
              <a:rPr lang="pl-PL" sz="2800" b="1" dirty="0" smtClean="0"/>
              <a:t>Współpraca z pracodawcami - c.d.</a:t>
            </a:r>
            <a:r>
              <a:rPr lang="pl-PL" sz="2800" dirty="0" smtClean="0"/>
              <a:t/>
            </a:r>
            <a:br>
              <a:rPr lang="pl-PL" sz="2800" dirty="0" smtClean="0"/>
            </a:br>
            <a:endParaRPr lang="pl-PL" sz="2800" dirty="0" smtClean="0"/>
          </a:p>
        </p:txBody>
      </p:sp>
      <p:sp>
        <p:nvSpPr>
          <p:cNvPr id="39938" name="Symbol zastępczy zawartości 4"/>
          <p:cNvSpPr>
            <a:spLocks noGrp="1"/>
          </p:cNvSpPr>
          <p:nvPr>
            <p:ph idx="1"/>
          </p:nvPr>
        </p:nvSpPr>
        <p:spPr>
          <a:xfrm>
            <a:off x="323850" y="1196975"/>
            <a:ext cx="8224838" cy="4895850"/>
          </a:xfrm>
        </p:spPr>
        <p:txBody>
          <a:bodyPr/>
          <a:lstStyle/>
          <a:p>
            <a:pPr marL="0" indent="0" eaLnBrk="1" hangingPunct="1"/>
            <a:endParaRPr lang="pl-PL" sz="2800" dirty="0" smtClean="0"/>
          </a:p>
          <a:p>
            <a:pPr marL="0" indent="0" eaLnBrk="1" hangingPunct="1"/>
            <a:r>
              <a:rPr lang="pl-PL" sz="2800" dirty="0" smtClean="0"/>
              <a:t>Łącznie na  giełdy:  </a:t>
            </a:r>
          </a:p>
          <a:p>
            <a:pPr marL="0" indent="0" eaLnBrk="1" hangingPunct="1">
              <a:buFont typeface="Arial" charset="0"/>
              <a:buChar char="•"/>
            </a:pPr>
            <a:r>
              <a:rPr lang="pl-PL" sz="2800" dirty="0" smtClean="0"/>
              <a:t>było zaproszonych </a:t>
            </a:r>
            <a:r>
              <a:rPr lang="pl-PL" sz="2800" b="1" dirty="0" smtClean="0"/>
              <a:t>563 osoby</a:t>
            </a:r>
          </a:p>
          <a:p>
            <a:pPr marL="0" indent="0" eaLnBrk="1" hangingPunct="1">
              <a:buFont typeface="Arial" charset="0"/>
              <a:buChar char="•"/>
            </a:pPr>
            <a:r>
              <a:rPr lang="pl-PL" sz="2800" dirty="0" smtClean="0"/>
              <a:t>stawiło się </a:t>
            </a:r>
            <a:r>
              <a:rPr lang="pl-PL" sz="2800" b="1" dirty="0" smtClean="0"/>
              <a:t>376</a:t>
            </a:r>
            <a:r>
              <a:rPr lang="pl-PL" sz="2800" dirty="0" smtClean="0"/>
              <a:t> </a:t>
            </a:r>
            <a:r>
              <a:rPr lang="pl-PL" sz="2800" b="1" dirty="0" smtClean="0"/>
              <a:t>osób</a:t>
            </a:r>
          </a:p>
          <a:p>
            <a:pPr marL="0" indent="0" eaLnBrk="1" hangingPunct="1">
              <a:buFont typeface="Arial" charset="0"/>
              <a:buChar char="•"/>
            </a:pPr>
            <a:r>
              <a:rPr lang="pl-PL" sz="2800" dirty="0" smtClean="0"/>
              <a:t>nie stawiło się </a:t>
            </a:r>
            <a:r>
              <a:rPr lang="pl-PL" sz="2800" b="1" dirty="0" smtClean="0"/>
              <a:t>187 osób</a:t>
            </a:r>
          </a:p>
          <a:p>
            <a:pPr marL="0" indent="0" eaLnBrk="1" hangingPunct="1">
              <a:buFont typeface="Arial" charset="0"/>
              <a:buChar char="•"/>
            </a:pPr>
            <a:r>
              <a:rPr lang="pl-PL" sz="2800" dirty="0" smtClean="0"/>
              <a:t>odmowy podjęcia pracy </a:t>
            </a:r>
            <a:r>
              <a:rPr lang="pl-PL" sz="2800" b="1" dirty="0" smtClean="0"/>
              <a:t>76</a:t>
            </a:r>
            <a:r>
              <a:rPr lang="pl-PL" sz="2800" dirty="0" smtClean="0"/>
              <a:t> </a:t>
            </a:r>
            <a:r>
              <a:rPr lang="pl-PL" sz="2800" b="1" dirty="0" smtClean="0"/>
              <a:t>osób</a:t>
            </a:r>
          </a:p>
          <a:p>
            <a:pPr marL="0" indent="0" eaLnBrk="1" hangingPunct="1">
              <a:buFont typeface="Arial" charset="0"/>
              <a:buChar char="•"/>
            </a:pPr>
            <a:r>
              <a:rPr lang="pl-PL" sz="2800" dirty="0" smtClean="0"/>
              <a:t>pracę podjęło </a:t>
            </a:r>
            <a:r>
              <a:rPr lang="pl-PL" sz="2800" b="1" dirty="0" smtClean="0"/>
              <a:t>19 osób</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800" b="1" dirty="0"/>
              <a:t>Współpraca z pracodawcami - c.d.</a:t>
            </a:r>
          </a:p>
        </p:txBody>
      </p:sp>
      <p:sp>
        <p:nvSpPr>
          <p:cNvPr id="3" name="Symbol zastępczy zawartości 2"/>
          <p:cNvSpPr>
            <a:spLocks noGrp="1"/>
          </p:cNvSpPr>
          <p:nvPr>
            <p:ph idx="1"/>
          </p:nvPr>
        </p:nvSpPr>
        <p:spPr/>
        <p:txBody>
          <a:bodyPr/>
          <a:lstStyle/>
          <a:p>
            <a:pPr marL="0" indent="0" algn="just"/>
            <a:r>
              <a:rPr lang="pl-PL" sz="2800" dirty="0"/>
              <a:t>Od stycznia do sierpnia 2015r. do Powiatowego Urzędu Pracy w </a:t>
            </a:r>
            <a:r>
              <a:rPr lang="pl-PL" sz="2800" dirty="0" smtClean="0"/>
              <a:t>Kołobrzegu</a:t>
            </a:r>
            <a:endParaRPr lang="pl-PL" sz="2800" dirty="0"/>
          </a:p>
          <a:p>
            <a:pPr marL="457200" indent="-457200">
              <a:buFont typeface="Arial" panose="020B0604020202020204" pitchFamily="34" charset="0"/>
              <a:buChar char="•"/>
            </a:pPr>
            <a:r>
              <a:rPr lang="pl-PL" sz="2800" dirty="0" smtClean="0"/>
              <a:t>wpłynęło </a:t>
            </a:r>
            <a:r>
              <a:rPr lang="pl-PL" sz="2800" b="1" dirty="0" smtClean="0"/>
              <a:t>448</a:t>
            </a:r>
            <a:r>
              <a:rPr lang="pl-PL" sz="2800" dirty="0" smtClean="0"/>
              <a:t> oświadczeń </a:t>
            </a:r>
            <a:r>
              <a:rPr lang="pl-PL" sz="2800" dirty="0"/>
              <a:t>o zamiarze </a:t>
            </a:r>
            <a:r>
              <a:rPr lang="pl-PL" sz="2800" dirty="0" smtClean="0"/>
              <a:t>powierzenia wykonywania pracy obywatelowi Republiki Armenii, Republiki Białoruś, Republiki Gruzji, Republiki Mołdowy, Federacji Rosyjskiej lub Ukrainy</a:t>
            </a:r>
          </a:p>
        </p:txBody>
      </p:sp>
    </p:spTree>
    <p:extLst>
      <p:ext uri="{BB962C8B-B14F-4D97-AF65-F5344CB8AC3E}">
        <p14:creationId xmlns:p14="http://schemas.microsoft.com/office/powerpoint/2010/main" val="2684424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
            </a:r>
            <a:br>
              <a:rPr lang="pl-PL" dirty="0"/>
            </a:br>
            <a:r>
              <a:rPr lang="pl-PL" sz="2800" b="1" dirty="0"/>
              <a:t>Współpraca z pracodawcami - c.d.</a:t>
            </a:r>
          </a:p>
        </p:txBody>
      </p:sp>
      <p:sp>
        <p:nvSpPr>
          <p:cNvPr id="3" name="Symbol zastępczy zawartości 2"/>
          <p:cNvSpPr>
            <a:spLocks noGrp="1"/>
          </p:cNvSpPr>
          <p:nvPr>
            <p:ph idx="1"/>
          </p:nvPr>
        </p:nvSpPr>
        <p:spPr/>
        <p:txBody>
          <a:bodyPr/>
          <a:lstStyle/>
          <a:p>
            <a:pPr algn="just"/>
            <a:r>
              <a:rPr lang="pl-PL" sz="2800" dirty="0" smtClean="0"/>
              <a:t>   Od </a:t>
            </a:r>
            <a:r>
              <a:rPr lang="pl-PL" sz="2800" dirty="0"/>
              <a:t>stycznia do sierpnia 2015r. </a:t>
            </a:r>
            <a:r>
              <a:rPr lang="pl-PL" sz="2800" dirty="0" smtClean="0"/>
              <a:t>Powiatowy</a:t>
            </a:r>
            <a:r>
              <a:rPr lang="pl-PL" sz="2800" dirty="0"/>
              <a:t> </a:t>
            </a:r>
            <a:r>
              <a:rPr lang="pl-PL" sz="2800" dirty="0" smtClean="0"/>
              <a:t>Urząd Pracy </a:t>
            </a:r>
            <a:r>
              <a:rPr lang="pl-PL" sz="2800" dirty="0"/>
              <a:t>w Kołobrzegu </a:t>
            </a:r>
            <a:endParaRPr lang="pl-PL" sz="2800" dirty="0" smtClean="0"/>
          </a:p>
          <a:p>
            <a:pPr marL="457200" indent="-457200" algn="just">
              <a:buFont typeface="Arial" panose="020B0604020202020204" pitchFamily="34" charset="0"/>
              <a:buChar char="•"/>
            </a:pPr>
            <a:r>
              <a:rPr lang="pl-PL" sz="2800" dirty="0" smtClean="0"/>
              <a:t>wydał </a:t>
            </a:r>
            <a:r>
              <a:rPr lang="pl-PL" sz="2800" b="1" dirty="0" smtClean="0"/>
              <a:t>25 </a:t>
            </a:r>
            <a:r>
              <a:rPr lang="pl-PL" sz="2800" dirty="0"/>
              <a:t>Informacji Starosty nt. możliwości </a:t>
            </a:r>
            <a:r>
              <a:rPr lang="pl-PL" sz="2800" dirty="0" smtClean="0"/>
              <a:t>   zaspokojenia </a:t>
            </a:r>
            <a:r>
              <a:rPr lang="pl-PL" sz="2800" dirty="0"/>
              <a:t>potrzeb </a:t>
            </a:r>
            <a:r>
              <a:rPr lang="pl-PL" sz="2800" dirty="0" smtClean="0"/>
              <a:t>kadrowych </a:t>
            </a:r>
            <a:r>
              <a:rPr lang="pl-PL" sz="2800" dirty="0"/>
              <a:t>podmiotu </a:t>
            </a:r>
            <a:r>
              <a:rPr lang="pl-PL" sz="2800" dirty="0" smtClean="0"/>
              <a:t>powierzającego	wykonanie	pracy cudzoziemcowi </a:t>
            </a:r>
            <a:r>
              <a:rPr lang="pl-PL" sz="2800" dirty="0"/>
              <a:t>w oparciu o rejestr osób bezrobotnych i </a:t>
            </a:r>
            <a:r>
              <a:rPr lang="pl-PL" sz="2800" dirty="0" smtClean="0"/>
              <a:t>poszukujących pracy.</a:t>
            </a:r>
            <a:endParaRPr lang="pl-PL" sz="2800" dirty="0"/>
          </a:p>
          <a:p>
            <a:pPr algn="just"/>
            <a:endParaRPr lang="pl-PL" sz="2800" dirty="0" smtClean="0"/>
          </a:p>
          <a:p>
            <a:pPr algn="just"/>
            <a:endParaRPr lang="pl-PL" sz="2800" dirty="0"/>
          </a:p>
          <a:p>
            <a:endParaRPr lang="pl-PL" dirty="0"/>
          </a:p>
        </p:txBody>
      </p:sp>
    </p:spTree>
    <p:extLst>
      <p:ext uri="{BB962C8B-B14F-4D97-AF65-F5344CB8AC3E}">
        <p14:creationId xmlns:p14="http://schemas.microsoft.com/office/powerpoint/2010/main" val="1800916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Grp="1" noChangeArrowheads="1"/>
          </p:cNvSpPr>
          <p:nvPr>
            <p:ph type="title"/>
          </p:nvPr>
        </p:nvSpPr>
        <p:spPr>
          <a:xfrm>
            <a:off x="457200" y="274638"/>
            <a:ext cx="8229600" cy="114300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t>Podjęcia pracy</a:t>
            </a:r>
          </a:p>
        </p:txBody>
      </p:sp>
      <p:sp>
        <p:nvSpPr>
          <p:cNvPr id="41986" name="Rectangle 2"/>
          <p:cNvSpPr>
            <a:spLocks noGrp="1" noChangeArrowheads="1"/>
          </p:cNvSpPr>
          <p:nvPr>
            <p:ph type="body" idx="1"/>
          </p:nvPr>
        </p:nvSpPr>
        <p:spPr>
          <a:xfrm>
            <a:off x="539750" y="1557338"/>
            <a:ext cx="8101013" cy="4535487"/>
          </a:xfrm>
        </p:spPr>
        <p:txBody>
          <a:bodyPr/>
          <a:lstStyle/>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W okresie styczeń – sierpień 2015r.                 </a:t>
            </a:r>
          </a:p>
          <a:p>
            <a:pPr marL="338138" indent="-338138" eaLnBrk="1" hangingPunct="1">
              <a:lnSpc>
                <a:spcPct val="150000"/>
              </a:lnSpc>
              <a:spcBef>
                <a:spcPts val="7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    w Powiecie Kołobrzeskim pracę podjęło </a:t>
            </a:r>
            <a:r>
              <a:rPr lang="pl-PL" altLang="pl-PL" sz="2800" b="1" dirty="0" smtClean="0">
                <a:solidFill>
                  <a:schemeClr val="tx1"/>
                </a:solidFill>
              </a:rPr>
              <a:t>1981 </a:t>
            </a:r>
            <a:r>
              <a:rPr lang="pl-PL" altLang="pl-PL" sz="2800" dirty="0" smtClean="0">
                <a:solidFill>
                  <a:schemeClr val="tx1"/>
                </a:solidFill>
              </a:rPr>
              <a:t>osób bezrobotnych, z czego:</a:t>
            </a:r>
          </a:p>
          <a:p>
            <a:pPr marL="338138" indent="-338138" eaLnBrk="1" hangingPunct="1">
              <a:lnSpc>
                <a:spcPct val="150000"/>
              </a:lnSpc>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pracę niesubsydiowaną </a:t>
            </a:r>
            <a:r>
              <a:rPr lang="pl-PL" altLang="pl-PL" sz="2800" b="1" dirty="0" smtClean="0">
                <a:solidFill>
                  <a:schemeClr val="tx1"/>
                </a:solidFill>
              </a:rPr>
              <a:t>- 1743 osoby</a:t>
            </a:r>
          </a:p>
          <a:p>
            <a:pPr marL="338138" indent="-338138" eaLnBrk="1" hangingPunct="1">
              <a:lnSpc>
                <a:spcPct val="150000"/>
              </a:lnSpc>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pracę subsydiowaną </a:t>
            </a:r>
            <a:r>
              <a:rPr lang="pl-PL" altLang="pl-PL" sz="2800" b="1" dirty="0" smtClean="0">
                <a:solidFill>
                  <a:schemeClr val="tx1"/>
                </a:solidFill>
              </a:rPr>
              <a:t>- 238 osób</a:t>
            </a: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       </a:t>
            </a: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dirty="0" smtClean="0">
              <a:solidFill>
                <a:schemeClr val="tx1"/>
              </a:solidFill>
            </a:endParaRP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dirty="0" smtClean="0">
              <a:solidFill>
                <a:schemeClr val="tx1"/>
              </a:solidFill>
            </a:endParaRPr>
          </a:p>
          <a:p>
            <a:pPr marL="338138" indent="-338138" eaLnBrk="1" hangingPunct="1">
              <a:spcBef>
                <a:spcPts val="7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800" dirty="0" smtClean="0"/>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274638"/>
            <a:ext cx="8229600" cy="114300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000" b="1" dirty="0" smtClean="0"/>
              <a:t>Stopa bezrobocia </a:t>
            </a:r>
            <a:r>
              <a:rPr lang="pl-PL" altLang="pl-PL" sz="2000" b="1" i="1" dirty="0" smtClean="0"/>
              <a:t>(stosunek osób bezrobotnych do ludności aktywnej zawodowo)</a:t>
            </a:r>
            <a:r>
              <a:rPr lang="pl-PL" altLang="pl-PL" sz="2000" dirty="0" smtClean="0"/>
              <a:t> na obszarze kraju, terenie Powiatu Kołobrzeskiego oraz Województwa Zachodniopomorskiego</a:t>
            </a:r>
            <a:r>
              <a:rPr lang="pl-PL" altLang="pl-PL" sz="2000" b="1" dirty="0" smtClean="0"/>
              <a:t> </a:t>
            </a:r>
            <a:br>
              <a:rPr lang="pl-PL" altLang="pl-PL" sz="2000" b="1" dirty="0" smtClean="0"/>
            </a:br>
            <a:r>
              <a:rPr lang="pl-PL" altLang="pl-PL" sz="2000" b="1" dirty="0" smtClean="0"/>
              <a:t>styczeń – sierpień 2015r.</a:t>
            </a:r>
          </a:p>
        </p:txBody>
      </p:sp>
      <p:sp>
        <p:nvSpPr>
          <p:cNvPr id="20482" name="Rectangle 2"/>
          <p:cNvSpPr>
            <a:spLocks noGrp="1" noChangeArrowheads="1"/>
          </p:cNvSpPr>
          <p:nvPr>
            <p:ph type="body" idx="1"/>
          </p:nvPr>
        </p:nvSpPr>
        <p:spPr>
          <a:xfrm>
            <a:off x="457200" y="1600200"/>
            <a:ext cx="4038600" cy="4525963"/>
          </a:xfrm>
        </p:spPr>
        <p:txBody>
          <a:bodyPr/>
          <a:lstStyle/>
          <a:p>
            <a:pPr indent="-338138" eaLnBrk="1" hangingPunct="1">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smtClean="0"/>
          </a:p>
          <a:p>
            <a:pPr indent="-338138" eaLnBrk="1" hangingPunct="1">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altLang="pl-PL" sz="2800" smtClean="0"/>
          </a:p>
        </p:txBody>
      </p:sp>
      <p:graphicFrame>
        <p:nvGraphicFramePr>
          <p:cNvPr id="4204" name="Group 108"/>
          <p:cNvGraphicFramePr>
            <a:graphicFrameLocks noGrp="1"/>
          </p:cNvGraphicFramePr>
          <p:nvPr/>
        </p:nvGraphicFramePr>
        <p:xfrm>
          <a:off x="900113" y="1557338"/>
          <a:ext cx="7632700" cy="4986253"/>
        </p:xfrm>
        <a:graphic>
          <a:graphicData uri="http://schemas.openxmlformats.org/drawingml/2006/table">
            <a:tbl>
              <a:tblPr/>
              <a:tblGrid>
                <a:gridCol w="2051050"/>
                <a:gridCol w="1765300"/>
                <a:gridCol w="1943100"/>
                <a:gridCol w="1873250"/>
              </a:tblGrid>
              <a:tr h="100806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45080"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Kraj</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rgbClr val="000000"/>
                          </a:solidFill>
                          <a:effectLst/>
                          <a:latin typeface="Arial" charset="0"/>
                        </a:rPr>
                        <a:t>Województwo Zachodnio-pomorskie</a:t>
                      </a:r>
                    </a:p>
                  </a:txBody>
                  <a:tcPr marL="90000" marR="90000" marT="145080"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102711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styczeń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14,3 %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(4100 osób)</a:t>
                      </a:r>
                      <a:r>
                        <a:rPr kumimoji="0" lang="pl-PL" altLang="pl-PL" sz="2800" b="0" i="0" u="none" strike="noStrike" cap="none" normalizeH="0" baseline="0" dirty="0" smtClean="0">
                          <a:ln>
                            <a:noFill/>
                          </a:ln>
                          <a:solidFill>
                            <a:srgbClr val="000000"/>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13,9%</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18,7%</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1027113">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styczeń 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 12,5%</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(3512 osób)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12%</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2"/>
                          </a:solidFill>
                          <a:effectLst/>
                          <a:latin typeface="Arial" charset="0"/>
                        </a:rPr>
                        <a:t>16,4%</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8969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luty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14,4 %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(4126 osób)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13,9 %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18,5%</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6413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luty 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 12,4%</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rgbClr val="000000"/>
                          </a:solidFill>
                          <a:effectLst/>
                          <a:latin typeface="Arial" charset="0"/>
                        </a:rPr>
                        <a:t>(3475 osób)</a:t>
                      </a:r>
                      <a:r>
                        <a:rPr kumimoji="0" lang="pl-PL" altLang="pl-PL" sz="2800" b="0" i="0" u="none" strike="noStrike" cap="none" normalizeH="0" baseline="0" dirty="0" smtClean="0">
                          <a:ln>
                            <a:noFill/>
                          </a:ln>
                          <a:solidFill>
                            <a:srgbClr val="000000"/>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12%</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rgbClr val="000000"/>
                          </a:solidFill>
                          <a:effectLst/>
                          <a:latin typeface="Arial" charset="0"/>
                        </a:rPr>
                        <a:t>16,3%</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400" b="1" dirty="0" smtClean="0"/>
              <a:t>W ramach poradnictwa zawodowego grupowego Powiatowy Urząd Pracy w Kołobrzegu przeprowadził od stycznia do sierpnia 2015</a:t>
            </a:r>
            <a:endParaRPr lang="pl-PL" sz="2400" b="1" dirty="0"/>
          </a:p>
        </p:txBody>
      </p:sp>
      <p:sp>
        <p:nvSpPr>
          <p:cNvPr id="3" name="Symbol zastępczy zawartości 2"/>
          <p:cNvSpPr>
            <a:spLocks noGrp="1"/>
          </p:cNvSpPr>
          <p:nvPr>
            <p:ph idx="1"/>
          </p:nvPr>
        </p:nvSpPr>
        <p:spPr/>
        <p:txBody>
          <a:bodyPr/>
          <a:lstStyle/>
          <a:p>
            <a:r>
              <a:rPr lang="pl-PL" sz="2400" b="1" u="sng" dirty="0" smtClean="0"/>
              <a:t>Grupowe porad zawodowe</a:t>
            </a:r>
            <a:r>
              <a:rPr lang="pl-PL" sz="2400" b="1" dirty="0" smtClean="0"/>
              <a:t> - 8 spotkań:</a:t>
            </a:r>
            <a:endParaRPr lang="pl-PL" sz="2400" b="1" dirty="0"/>
          </a:p>
          <a:p>
            <a:r>
              <a:rPr lang="pl-PL" sz="2400" dirty="0"/>
              <a:t>- "Wizytówka zawodowa - dokumenty aplikacyjne"</a:t>
            </a:r>
          </a:p>
          <a:p>
            <a:r>
              <a:rPr lang="pl-PL" sz="2400" dirty="0"/>
              <a:t>- "Przygotowanie do rozmowy z pracodawcą"</a:t>
            </a:r>
          </a:p>
          <a:p>
            <a:r>
              <a:rPr lang="pl-PL" sz="2400" dirty="0"/>
              <a:t>- "Rozmowa kwalifikacyjna"</a:t>
            </a:r>
          </a:p>
          <a:p>
            <a:r>
              <a:rPr lang="pl-PL" sz="2400" dirty="0"/>
              <a:t>- "Dokumenty aplikacyjne kluczem do sukcesu na rynku pracy"</a:t>
            </a:r>
          </a:p>
          <a:p>
            <a:r>
              <a:rPr lang="pl-PL" sz="2400" dirty="0"/>
              <a:t>- "Poznanie własnych umiejętności i predyspozycji zawodowych"</a:t>
            </a:r>
          </a:p>
          <a:p>
            <a:endParaRPr lang="pl-PL" dirty="0"/>
          </a:p>
        </p:txBody>
      </p:sp>
    </p:spTree>
    <p:extLst>
      <p:ext uri="{BB962C8B-B14F-4D97-AF65-F5344CB8AC3E}">
        <p14:creationId xmlns:p14="http://schemas.microsoft.com/office/powerpoint/2010/main" val="2909286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400" b="1" dirty="0"/>
              <a:t>W ramach poradnictwa </a:t>
            </a:r>
            <a:r>
              <a:rPr lang="pl-PL" sz="2400" b="1" dirty="0" smtClean="0"/>
              <a:t>zawodowego grupowego  </a:t>
            </a:r>
            <a:r>
              <a:rPr lang="pl-PL" sz="2400" b="1" dirty="0"/>
              <a:t>Powiatowy Urząd Pracy w Kołobrzegu przeprowadził od stycznia do sierpnia 2015</a:t>
            </a:r>
          </a:p>
        </p:txBody>
      </p:sp>
      <p:sp>
        <p:nvSpPr>
          <p:cNvPr id="3" name="Symbol zastępczy zawartości 2"/>
          <p:cNvSpPr>
            <a:spLocks noGrp="1"/>
          </p:cNvSpPr>
          <p:nvPr>
            <p:ph idx="1"/>
          </p:nvPr>
        </p:nvSpPr>
        <p:spPr>
          <a:xfrm>
            <a:off x="395536" y="1628800"/>
            <a:ext cx="8224838" cy="4521200"/>
          </a:xfrm>
        </p:spPr>
        <p:txBody>
          <a:bodyPr/>
          <a:lstStyle/>
          <a:p>
            <a:r>
              <a:rPr lang="pl-PL" sz="2400" b="1" u="sng" dirty="0" smtClean="0"/>
              <a:t>Grupowe informacje zawodowe </a:t>
            </a:r>
            <a:r>
              <a:rPr lang="pl-PL" sz="2400" b="1" dirty="0" smtClean="0"/>
              <a:t>– 12 spotkań </a:t>
            </a:r>
            <a:endParaRPr lang="pl-PL" sz="2400" b="1" dirty="0"/>
          </a:p>
          <a:p>
            <a:pPr algn="just"/>
            <a:r>
              <a:rPr lang="pl-PL" sz="2400" dirty="0" smtClean="0"/>
              <a:t> "Usługi </a:t>
            </a:r>
            <a:r>
              <a:rPr lang="pl-PL" sz="2400" dirty="0"/>
              <a:t>i instrumenty rynku pracy służące aktywizacji zawodowej osób bezrobotnych"</a:t>
            </a:r>
          </a:p>
          <a:p>
            <a:endParaRPr lang="pl-PL" sz="2400" b="1" u="sng" dirty="0" smtClean="0"/>
          </a:p>
          <a:p>
            <a:r>
              <a:rPr lang="pl-PL" sz="2400" b="1" u="sng" dirty="0" smtClean="0"/>
              <a:t>Szkolenia </a:t>
            </a:r>
            <a:r>
              <a:rPr lang="pl-PL" sz="2400" b="1" u="sng" dirty="0"/>
              <a:t>z zakresu umiejętności poszukiwania pracy </a:t>
            </a:r>
            <a:r>
              <a:rPr lang="pl-PL" sz="2400" b="1" dirty="0"/>
              <a:t>–</a:t>
            </a:r>
            <a:r>
              <a:rPr lang="pl-PL" sz="2400" b="1" u="sng" dirty="0"/>
              <a:t> </a:t>
            </a:r>
            <a:r>
              <a:rPr lang="pl-PL" sz="2400" b="1" dirty="0" smtClean="0"/>
              <a:t>3 cykle spotkań</a:t>
            </a:r>
            <a:endParaRPr lang="pl-PL" sz="2400" b="1" dirty="0"/>
          </a:p>
          <a:p>
            <a:endParaRPr lang="pl-PL" dirty="0"/>
          </a:p>
        </p:txBody>
      </p:sp>
    </p:spTree>
    <p:extLst>
      <p:ext uri="{BB962C8B-B14F-4D97-AF65-F5344CB8AC3E}">
        <p14:creationId xmlns:p14="http://schemas.microsoft.com/office/powerpoint/2010/main" val="2411498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400" b="1" dirty="0"/>
              <a:t>W ramach poradnictwa zawodowego Powiatowy Urząd Pracy w Kołobrzegu przeprowadził od stycznia do sierpnia 2015</a:t>
            </a:r>
          </a:p>
        </p:txBody>
      </p:sp>
      <p:sp>
        <p:nvSpPr>
          <p:cNvPr id="3" name="Symbol zastępczy zawartości 2"/>
          <p:cNvSpPr>
            <a:spLocks noGrp="1"/>
          </p:cNvSpPr>
          <p:nvPr>
            <p:ph idx="1"/>
          </p:nvPr>
        </p:nvSpPr>
        <p:spPr/>
        <p:txBody>
          <a:bodyPr/>
          <a:lstStyle/>
          <a:p>
            <a:r>
              <a:rPr lang="pl-PL" sz="2400" b="1" u="sng" dirty="0"/>
              <a:t>Warsztaty z doradcą zawodowym w ramach Programu Specjalnego </a:t>
            </a:r>
            <a:r>
              <a:rPr lang="pl-PL" sz="2400" b="1" dirty="0"/>
              <a:t>– 10 grup (po 2 spotkania każda)</a:t>
            </a:r>
          </a:p>
          <a:p>
            <a:pPr algn="just">
              <a:buFont typeface="Arial" panose="020B0604020202020204" pitchFamily="34" charset="0"/>
              <a:buChar char="•"/>
            </a:pPr>
            <a:r>
              <a:rPr lang="pl-PL" sz="2400" dirty="0" smtClean="0"/>
              <a:t> </a:t>
            </a:r>
            <a:r>
              <a:rPr lang="pl-PL" sz="2400" dirty="0"/>
              <a:t>Warsztaty motywacyjne</a:t>
            </a:r>
          </a:p>
          <a:p>
            <a:pPr algn="just">
              <a:buFont typeface="Arial" panose="020B0604020202020204" pitchFamily="34" charset="0"/>
              <a:buChar char="•"/>
            </a:pPr>
            <a:r>
              <a:rPr lang="pl-PL" sz="2400" dirty="0"/>
              <a:t> </a:t>
            </a:r>
            <a:r>
              <a:rPr lang="pl-PL" sz="2400" dirty="0" smtClean="0"/>
              <a:t>Warsztaty- </a:t>
            </a:r>
            <a:r>
              <a:rPr lang="pl-PL" sz="2400" dirty="0"/>
              <a:t>redukcja deficytów i obniżania stresu</a:t>
            </a:r>
          </a:p>
          <a:p>
            <a:pPr algn="just">
              <a:buFont typeface="Arial" panose="020B0604020202020204" pitchFamily="34" charset="0"/>
              <a:buChar char="•"/>
            </a:pPr>
            <a:r>
              <a:rPr lang="pl-PL" sz="2400" dirty="0" smtClean="0"/>
              <a:t> </a:t>
            </a:r>
            <a:r>
              <a:rPr lang="pl-PL" sz="2400" dirty="0"/>
              <a:t>Warsztaty samopoznania i budowania wizerunku</a:t>
            </a:r>
          </a:p>
          <a:p>
            <a:pPr algn="just">
              <a:buFont typeface="Arial" panose="020B0604020202020204" pitchFamily="34" charset="0"/>
              <a:buChar char="•"/>
            </a:pPr>
            <a:r>
              <a:rPr lang="pl-PL" sz="2400" dirty="0" smtClean="0"/>
              <a:t> </a:t>
            </a:r>
            <a:r>
              <a:rPr lang="pl-PL" sz="2400" dirty="0"/>
              <a:t>Warsztaty określenia kompetencji, priorytetów </a:t>
            </a:r>
            <a:r>
              <a:rPr lang="pl-PL" sz="2400" dirty="0" smtClean="0"/>
              <a:t/>
            </a:r>
            <a:br>
              <a:rPr lang="pl-PL" sz="2400" dirty="0" smtClean="0"/>
            </a:br>
            <a:r>
              <a:rPr lang="pl-PL" sz="2400" dirty="0" smtClean="0"/>
              <a:t>  i </a:t>
            </a:r>
            <a:r>
              <a:rPr lang="pl-PL" sz="2400" dirty="0"/>
              <a:t>autoprezentacji.</a:t>
            </a:r>
          </a:p>
          <a:p>
            <a:pPr algn="just">
              <a:buFont typeface="Arial" panose="020B0604020202020204" pitchFamily="34" charset="0"/>
              <a:buChar char="•"/>
            </a:pPr>
            <a:r>
              <a:rPr lang="pl-PL" sz="2400" dirty="0" smtClean="0"/>
              <a:t> </a:t>
            </a:r>
            <a:r>
              <a:rPr lang="pl-PL" sz="2400" dirty="0"/>
              <a:t>Warsztaty ukierunkowujące na osiąganie celów </a:t>
            </a:r>
            <a:r>
              <a:rPr lang="pl-PL" sz="2400" dirty="0" smtClean="0"/>
              <a:t/>
            </a:r>
            <a:br>
              <a:rPr lang="pl-PL" sz="2400" dirty="0" smtClean="0"/>
            </a:br>
            <a:r>
              <a:rPr lang="pl-PL" sz="2400" dirty="0" smtClean="0"/>
              <a:t>  i </a:t>
            </a:r>
            <a:r>
              <a:rPr lang="pl-PL" sz="2400" dirty="0"/>
              <a:t>umiejętność zarządzania sobą w czasie.</a:t>
            </a:r>
          </a:p>
          <a:p>
            <a:endParaRPr lang="pl-PL" dirty="0"/>
          </a:p>
        </p:txBody>
      </p:sp>
    </p:spTree>
    <p:extLst>
      <p:ext uri="{BB962C8B-B14F-4D97-AF65-F5344CB8AC3E}">
        <p14:creationId xmlns:p14="http://schemas.microsoft.com/office/powerpoint/2010/main" val="1093353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Grp="1" noChangeArrowheads="1"/>
          </p:cNvSpPr>
          <p:nvPr>
            <p:ph type="title"/>
          </p:nvPr>
        </p:nvSpPr>
        <p:spPr>
          <a:xfrm>
            <a:off x="457200" y="274638"/>
            <a:ext cx="8229600" cy="1143000"/>
          </a:xfrm>
        </p:spPr>
        <p:txBody>
          <a:bodyPr/>
          <a:lstStyle/>
          <a:p>
            <a:pPr marL="838200" indent="-833438" eaLnBrk="1" hangingPunct="1">
              <a:buClrTx/>
              <a:buFontTx/>
              <a:buNone/>
              <a:tabLst>
                <a:tab pos="838200" algn="l"/>
                <a:tab pos="909638" algn="l"/>
                <a:tab pos="1824038" algn="l"/>
                <a:tab pos="2738438" algn="l"/>
                <a:tab pos="3652838" algn="l"/>
                <a:tab pos="4567238" algn="l"/>
                <a:tab pos="5481638" algn="l"/>
                <a:tab pos="6396038" algn="l"/>
                <a:tab pos="7310438" algn="l"/>
                <a:tab pos="8224838" algn="l"/>
                <a:tab pos="9139238" algn="l"/>
                <a:tab pos="10053638" algn="l"/>
                <a:tab pos="10329863" algn="l"/>
                <a:tab pos="10779125" algn="l"/>
                <a:tab pos="10780713" algn="l"/>
              </a:tabLst>
            </a:pPr>
            <a:r>
              <a:rPr lang="pl-PL" altLang="pl-PL" sz="2800" b="1" smtClean="0">
                <a:latin typeface="Book Antiqua" pitchFamily="18" charset="0"/>
              </a:rPr>
              <a:t>Środki przeznaczone na aktywizację osób bezrobotnych w 2015r.</a:t>
            </a:r>
          </a:p>
        </p:txBody>
      </p:sp>
      <p:sp>
        <p:nvSpPr>
          <p:cNvPr id="44034" name="Rectangle 2"/>
          <p:cNvSpPr>
            <a:spLocks noGrp="1" noChangeArrowheads="1"/>
          </p:cNvSpPr>
          <p:nvPr>
            <p:ph type="body" idx="1"/>
          </p:nvPr>
        </p:nvSpPr>
        <p:spPr>
          <a:xfrm>
            <a:off x="457200" y="1600200"/>
            <a:ext cx="8229600" cy="4968875"/>
          </a:xfrm>
        </p:spPr>
        <p:txBody>
          <a:bodyPr/>
          <a:lstStyle/>
          <a:p>
            <a:pPr marL="338138" indent="-338138" eaLnBrk="1" hangingPunct="1">
              <a:lnSpc>
                <a:spcPct val="90000"/>
              </a:lnSpc>
              <a:spcBef>
                <a:spcPts val="700"/>
              </a:spcBef>
              <a:buFont typeface="Book Antiqua" pitchFamily="18"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latin typeface="Book Antiqua" pitchFamily="18" charset="0"/>
              </a:rPr>
              <a:t>    Łączna kwota przyznana dla Powiatu Kołobrzeskiego wynosi </a:t>
            </a:r>
            <a:r>
              <a:rPr lang="pl-PL" altLang="pl-PL" sz="2800" b="1" smtClean="0">
                <a:latin typeface="Book Antiqua" pitchFamily="18" charset="0"/>
              </a:rPr>
              <a:t>7</a:t>
            </a:r>
            <a:r>
              <a:rPr lang="pl-PL" altLang="pl-PL" sz="2800" b="1" smtClean="0"/>
              <a:t>.</a:t>
            </a:r>
            <a:r>
              <a:rPr lang="pl-PL" altLang="pl-PL" sz="2800" b="1" smtClean="0">
                <a:latin typeface="Book Antiqua" pitchFamily="18" charset="0"/>
              </a:rPr>
              <a:t>025</a:t>
            </a:r>
            <a:r>
              <a:rPr lang="pl-PL" altLang="pl-PL" sz="2800" b="1" smtClean="0"/>
              <a:t>.</a:t>
            </a:r>
            <a:r>
              <a:rPr lang="pl-PL" altLang="pl-PL" sz="2800" b="1" smtClean="0">
                <a:latin typeface="Book Antiqua" pitchFamily="18" charset="0"/>
              </a:rPr>
              <a:t>200</a:t>
            </a:r>
            <a:endParaRPr lang="pl-PL" altLang="pl-PL" sz="2800" smtClean="0">
              <a:latin typeface="Book Antiqua" pitchFamily="18" charset="0"/>
            </a:endParaRPr>
          </a:p>
          <a:p>
            <a:pPr marL="338138" indent="-338138" eaLnBrk="1" hangingPunct="1">
              <a:lnSpc>
                <a:spcPct val="90000"/>
              </a:lnSpc>
              <a:spcBef>
                <a:spcPts val="700"/>
              </a:spcBef>
              <a:buFont typeface="Book Antiqua"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latin typeface="Book Antiqua" pitchFamily="18" charset="0"/>
              </a:rPr>
              <a:t>Kwota Funduszu Pracy przeznaczona na realizację zadań w zakresie przeciwdziałania bezrobociu i promocji zatrudnienia w 2015r. wynosi (w tym program specjalny) </a:t>
            </a:r>
            <a:r>
              <a:rPr lang="pl-PL" altLang="pl-PL" sz="2800" b="1" smtClean="0">
                <a:solidFill>
                  <a:schemeClr val="tx1"/>
                </a:solidFill>
                <a:latin typeface="Book Antiqua" pitchFamily="18" charset="0"/>
              </a:rPr>
              <a:t>4. 543.400,00</a:t>
            </a:r>
            <a:r>
              <a:rPr lang="pl-PL" altLang="pl-PL" sz="2800" b="1" smtClean="0">
                <a:latin typeface="Book Antiqua" pitchFamily="18" charset="0"/>
              </a:rPr>
              <a:t> </a:t>
            </a:r>
            <a:endParaRPr lang="pl-PL" altLang="pl-PL" sz="2800" smtClean="0">
              <a:latin typeface="Book Antiqua" pitchFamily="18" charset="0"/>
            </a:endParaRPr>
          </a:p>
          <a:p>
            <a:pPr marL="338138" indent="-338138" eaLnBrk="1" hangingPunct="1">
              <a:lnSpc>
                <a:spcPct val="90000"/>
              </a:lnSpc>
              <a:spcBef>
                <a:spcPts val="700"/>
              </a:spcBef>
              <a:buFont typeface="Book Antiqua" pitchFamily="18"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smtClean="0">
                <a:latin typeface="Book Antiqua" pitchFamily="18" charset="0"/>
              </a:rPr>
              <a:t>na zadania współfinansowane ze środków EFS – (POWER – 1.109.400,00, RPO 1.372.400,00</a:t>
            </a:r>
            <a:r>
              <a:rPr lang="pl-PL" altLang="pl-PL" sz="2800" i="1" smtClean="0">
                <a:latin typeface="Book Antiqua" pitchFamily="18" charset="0"/>
              </a:rPr>
              <a:t>) </a:t>
            </a:r>
            <a:r>
              <a:rPr lang="pl-PL" altLang="pl-PL" sz="2800" smtClean="0">
                <a:latin typeface="Book Antiqua" pitchFamily="18" charset="0"/>
              </a:rPr>
              <a:t>przeznaczona została łączna kwota </a:t>
            </a:r>
            <a:r>
              <a:rPr lang="pl-PL" altLang="pl-PL" sz="2800" b="1" smtClean="0">
                <a:solidFill>
                  <a:schemeClr val="tx1"/>
                </a:solidFill>
                <a:latin typeface="Book Antiqua" pitchFamily="18" charset="0"/>
              </a:rPr>
              <a:t>2.481.800,00</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Grp="1" noChangeArrowheads="1"/>
          </p:cNvSpPr>
          <p:nvPr>
            <p:ph type="title"/>
          </p:nvPr>
        </p:nvSpPr>
        <p:spPr>
          <a:xfrm>
            <a:off x="457200" y="274638"/>
            <a:ext cx="8229600" cy="1143000"/>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smtClean="0"/>
              <a:t>Pozostałe środki wydatkowane przez PUP                w Kołobrzegu w okresie </a:t>
            </a:r>
            <a:br>
              <a:rPr lang="pl-PL" altLang="pl-PL" sz="2800" b="1" dirty="0" smtClean="0"/>
            </a:br>
            <a:r>
              <a:rPr lang="pl-PL" altLang="pl-PL" sz="2800" b="1" dirty="0" smtClean="0"/>
              <a:t>styczeń – sierpień 2015r.</a:t>
            </a:r>
          </a:p>
        </p:txBody>
      </p:sp>
      <p:sp>
        <p:nvSpPr>
          <p:cNvPr id="50178" name="Rectangle 2"/>
          <p:cNvSpPr>
            <a:spLocks noGrp="1" noChangeArrowheads="1"/>
          </p:cNvSpPr>
          <p:nvPr>
            <p:ph type="body" idx="1"/>
          </p:nvPr>
        </p:nvSpPr>
        <p:spPr>
          <a:xfrm>
            <a:off x="457200" y="1600200"/>
            <a:ext cx="8229600" cy="4525963"/>
          </a:xfrm>
        </p:spPr>
        <p:txBody>
          <a:bodyPr/>
          <a:lstStyle/>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wysokość wypłaconych zasiłków – </a:t>
            </a:r>
            <a:r>
              <a:rPr lang="pl-PL" altLang="pl-PL" sz="2800" b="1" dirty="0" smtClean="0">
                <a:solidFill>
                  <a:schemeClr val="tx1"/>
                </a:solidFill>
              </a:rPr>
              <a:t>4.202.501,87zł</a:t>
            </a:r>
            <a:endParaRPr lang="pl-PL" altLang="pl-PL" sz="2800" dirty="0" smtClean="0">
              <a:solidFill>
                <a:schemeClr val="tx1"/>
              </a:solidFill>
            </a:endParaRP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składka zdrowotna dla osób bez świadczeń, finansowana z budżetu Wojewody/ - </a:t>
            </a:r>
            <a:r>
              <a:rPr lang="pl-PL" altLang="pl-PL" sz="2800" b="1" dirty="0" smtClean="0">
                <a:solidFill>
                  <a:schemeClr val="tx1"/>
                </a:solidFill>
              </a:rPr>
              <a:t>1</a:t>
            </a:r>
            <a:r>
              <a:rPr lang="pl-PL" altLang="pl-PL" sz="2800" dirty="0" smtClean="0">
                <a:solidFill>
                  <a:schemeClr val="tx1"/>
                </a:solidFill>
              </a:rPr>
              <a:t>.</a:t>
            </a:r>
            <a:r>
              <a:rPr lang="pl-PL" altLang="pl-PL" sz="2800" b="1" dirty="0" smtClean="0">
                <a:solidFill>
                  <a:schemeClr val="tx1"/>
                </a:solidFill>
              </a:rPr>
              <a:t>269.504,36zł</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składka zdrowotna dla osób pobierających świadczenie – </a:t>
            </a:r>
            <a:r>
              <a:rPr lang="pl-PL" altLang="pl-PL" sz="2800" b="1" dirty="0" smtClean="0">
                <a:solidFill>
                  <a:schemeClr val="tx1"/>
                </a:solidFill>
              </a:rPr>
              <a:t>325.931,78zł</a:t>
            </a:r>
          </a:p>
          <a:p>
            <a:pPr marL="338138" indent="-338138" eaLnBrk="1" hangingPunct="1">
              <a:spcBef>
                <a:spcPts val="7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800" dirty="0" smtClean="0">
                <a:solidFill>
                  <a:schemeClr val="tx1"/>
                </a:solidFill>
              </a:rPr>
              <a:t>przeciętna liczba bezrobotnych, za które opłacono składkę zdrowotną w miesiącu –    </a:t>
            </a:r>
            <a:r>
              <a:rPr lang="pl-PL" altLang="pl-PL" sz="2800" b="1" dirty="0" smtClean="0">
                <a:solidFill>
                  <a:schemeClr val="tx1"/>
                </a:solidFill>
              </a:rPr>
              <a:t>3.343</a:t>
            </a:r>
            <a:r>
              <a:rPr lang="pl-PL" altLang="pl-PL" sz="2800" dirty="0" smtClean="0">
                <a:solidFill>
                  <a:schemeClr val="tx1"/>
                </a:solidFill>
              </a:rPr>
              <a:t> osoby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body"/>
          </p:nvPr>
        </p:nvSpPr>
        <p:spPr>
          <a:xfrm>
            <a:off x="755650" y="981075"/>
            <a:ext cx="7858125" cy="2232025"/>
          </a:xfrm>
          <a:extLst/>
        </p:spPr>
        <p:txBody>
          <a:bodyPr anchor="t"/>
          <a:lstStyle/>
          <a:p>
            <a:pPr marL="342900" indent="-338138" eaLnBrk="1" hangingPunct="1">
              <a:lnSpc>
                <a:spcPct val="90000"/>
              </a:lnSpc>
              <a:spcBef>
                <a:spcPts val="9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altLang="pl-PL" sz="3600" b="1" i="1" dirty="0"/>
              <a:t>Dziękuję za uwagę</a:t>
            </a:r>
          </a:p>
          <a:p>
            <a:pPr marL="342900" indent="-338138" eaLnBrk="1" hangingPunct="1">
              <a:lnSpc>
                <a:spcPct val="90000"/>
              </a:lnSpc>
              <a:spcBef>
                <a:spcPts val="7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altLang="pl-PL" sz="2800" b="1" i="1" dirty="0"/>
          </a:p>
          <a:p>
            <a:pPr marL="342900" indent="-338138" eaLnBrk="1" hangingPunct="1">
              <a:lnSpc>
                <a:spcPct val="90000"/>
              </a:lnSpc>
              <a:spcBef>
                <a:spcPts val="8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altLang="pl-PL" sz="3200" b="1" dirty="0" smtClean="0"/>
              <a:t>www.pupkolobrzeg.pl</a:t>
            </a:r>
          </a:p>
          <a:p>
            <a:pPr marL="342900" indent="-338138" eaLnBrk="1" hangingPunct="1">
              <a:lnSpc>
                <a:spcPct val="90000"/>
              </a:lnSpc>
              <a:spcBef>
                <a:spcPts val="8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altLang="pl-PL" sz="3200" b="1" dirty="0" smtClean="0"/>
              <a:t>www.facebook.com/pupkolobrzeg</a:t>
            </a:r>
          </a:p>
          <a:p>
            <a:pPr marL="342900" indent="-338138" eaLnBrk="1" hangingPunct="1">
              <a:lnSpc>
                <a:spcPct val="90000"/>
              </a:lnSpc>
              <a:spcBef>
                <a:spcPts val="800"/>
              </a:spcBef>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altLang="pl-PL" sz="3200" b="1" dirty="0"/>
          </a:p>
        </p:txBody>
      </p:sp>
      <p:graphicFrame>
        <p:nvGraphicFramePr>
          <p:cNvPr id="18545" name="Object 113"/>
          <p:cNvGraphicFramePr>
            <a:graphicFrameLocks noChangeAspect="1"/>
          </p:cNvGraphicFramePr>
          <p:nvPr/>
        </p:nvGraphicFramePr>
        <p:xfrm>
          <a:off x="3779838" y="4076700"/>
          <a:ext cx="1728787" cy="1150938"/>
        </p:xfrm>
        <a:graphic>
          <a:graphicData uri="http://schemas.openxmlformats.org/presentationml/2006/ole">
            <mc:AlternateContent xmlns:mc="http://schemas.openxmlformats.org/markup-compatibility/2006">
              <mc:Choice xmlns:v="urn:schemas-microsoft-com:vml" Requires="v">
                <p:oleObj spid="_x0000_s18566" r:id="rId4" imgW="1372548" imgH="913481" progId="Word.Picture.8">
                  <p:embed/>
                </p:oleObj>
              </mc:Choice>
              <mc:Fallback>
                <p:oleObj r:id="rId4" imgW="1372548" imgH="913481" progId="Word.Picture.8">
                  <p:embed/>
                  <p:pic>
                    <p:nvPicPr>
                      <p:cNvPr id="0" name="Picture 1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8" y="4076700"/>
                        <a:ext cx="1728787" cy="1150938"/>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7200" y="274638"/>
            <a:ext cx="8229600" cy="633412"/>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smtClean="0"/>
              <a:t>Stopa bezrobocia w 2014r i 2015r.- c.d.</a:t>
            </a:r>
          </a:p>
        </p:txBody>
      </p:sp>
      <p:graphicFrame>
        <p:nvGraphicFramePr>
          <p:cNvPr id="5465" name="Group 345"/>
          <p:cNvGraphicFramePr>
            <a:graphicFrameLocks noGrp="1"/>
          </p:cNvGraphicFramePr>
          <p:nvPr>
            <p:extLst>
              <p:ext uri="{D42A27DB-BD31-4B8C-83A1-F6EECF244321}">
                <p14:modId xmlns:p14="http://schemas.microsoft.com/office/powerpoint/2010/main" val="1225305640"/>
              </p:ext>
            </p:extLst>
          </p:nvPr>
        </p:nvGraphicFramePr>
        <p:xfrm>
          <a:off x="827088" y="908050"/>
          <a:ext cx="7777162" cy="4868624"/>
        </p:xfrm>
        <a:graphic>
          <a:graphicData uri="http://schemas.openxmlformats.org/drawingml/2006/table">
            <a:tbl>
              <a:tblPr/>
              <a:tblGrid>
                <a:gridCol w="1800225"/>
                <a:gridCol w="1689100"/>
                <a:gridCol w="2252662"/>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marzec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13,6 %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(3885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13,5 %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17,9%</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marzec</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11,7%</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(3291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11,7%</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15,7%</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kwiecień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12,9 %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(3624 osoby)</a:t>
                      </a:r>
                      <a:r>
                        <a:rPr kumimoji="0" lang="pl-PL" altLang="pl-PL" sz="2800" b="1"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13 %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17,1 %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kwiecień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11,1</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(3076 osób)</a:t>
                      </a:r>
                      <a:r>
                        <a:rPr kumimoji="0" lang="pl-PL" altLang="pl-PL" sz="2800" b="0"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11,3%</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15%</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7200" y="274638"/>
            <a:ext cx="8229600" cy="633412"/>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smtClean="0"/>
              <a:t>Stopa bezrobocia w 2014r i 2015r.- c.d.</a:t>
            </a:r>
          </a:p>
        </p:txBody>
      </p:sp>
      <p:graphicFrame>
        <p:nvGraphicFramePr>
          <p:cNvPr id="5465" name="Group 345"/>
          <p:cNvGraphicFramePr>
            <a:graphicFrameLocks noGrp="1"/>
          </p:cNvGraphicFramePr>
          <p:nvPr>
            <p:extLst>
              <p:ext uri="{D42A27DB-BD31-4B8C-83A1-F6EECF244321}">
                <p14:modId xmlns:p14="http://schemas.microsoft.com/office/powerpoint/2010/main" val="3515144515"/>
              </p:ext>
            </p:extLst>
          </p:nvPr>
        </p:nvGraphicFramePr>
        <p:xfrm>
          <a:off x="827088" y="908050"/>
          <a:ext cx="7777162" cy="4957524"/>
        </p:xfrm>
        <a:graphic>
          <a:graphicData uri="http://schemas.openxmlformats.org/drawingml/2006/table">
            <a:tbl>
              <a:tblPr/>
              <a:tblGrid>
                <a:gridCol w="1800225"/>
                <a:gridCol w="1689100"/>
                <a:gridCol w="2252662"/>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maj</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 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11,6 %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(3224 osoby)</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12,5 %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16,4%</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maj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10,1%</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(2780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10,8%</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14,3%</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czerwiec</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10,1 %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(2762 osoby)</a:t>
                      </a:r>
                      <a:r>
                        <a:rPr kumimoji="0" lang="pl-PL" altLang="pl-PL" sz="2800" b="1"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12 %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15,7 %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czerwiec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9%</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(2440 osób)</a:t>
                      </a:r>
                      <a:r>
                        <a:rPr kumimoji="0" lang="pl-PL" altLang="pl-PL" sz="2800" b="0"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10,3%</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13,7%</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326513494"/>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7200" y="274638"/>
            <a:ext cx="8229600" cy="633412"/>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dirty="0" smtClean="0"/>
              <a:t>Stopa bezrobocia w 2014r i 2015r.- c.d.</a:t>
            </a:r>
          </a:p>
        </p:txBody>
      </p:sp>
      <p:graphicFrame>
        <p:nvGraphicFramePr>
          <p:cNvPr id="5465" name="Group 345"/>
          <p:cNvGraphicFramePr>
            <a:graphicFrameLocks noGrp="1"/>
          </p:cNvGraphicFramePr>
          <p:nvPr>
            <p:extLst>
              <p:ext uri="{D42A27DB-BD31-4B8C-83A1-F6EECF244321}">
                <p14:modId xmlns:p14="http://schemas.microsoft.com/office/powerpoint/2010/main" val="4213690471"/>
              </p:ext>
            </p:extLst>
          </p:nvPr>
        </p:nvGraphicFramePr>
        <p:xfrm>
          <a:off x="827088" y="908050"/>
          <a:ext cx="7777162" cy="4957524"/>
        </p:xfrm>
        <a:graphic>
          <a:graphicData uri="http://schemas.openxmlformats.org/drawingml/2006/table">
            <a:tbl>
              <a:tblPr/>
              <a:tblGrid>
                <a:gridCol w="1800225"/>
                <a:gridCol w="1689100"/>
                <a:gridCol w="2252662"/>
                <a:gridCol w="2035175"/>
              </a:tblGrid>
              <a:tr h="844550">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miesiąc</a:t>
                      </a:r>
                    </a:p>
                  </a:txBody>
                  <a:tcPr marL="90000" marR="90000" marT="13525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5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rgbClr val="000000"/>
                          </a:solidFill>
                          <a:effectLst/>
                          <a:latin typeface="Arial" charset="0"/>
                        </a:rPr>
                        <a:t>Powiat Kołobrzeski</a:t>
                      </a:r>
                    </a:p>
                  </a:txBody>
                  <a:tcPr marL="90000" marR="90000" marT="145080"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1800" b="1" i="0" u="none" strike="noStrike" cap="none" normalizeH="0" baseline="0" smtClean="0">
                        <a:ln>
                          <a:noFill/>
                        </a:ln>
                        <a:solidFill>
                          <a:srgbClr val="000000"/>
                        </a:solidFill>
                        <a:effectLst/>
                        <a:latin typeface="Arial" charset="0"/>
                      </a:endParaRP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Kraj</a:t>
                      </a:r>
                    </a:p>
                  </a:txBody>
                  <a:tcPr marL="90000" marR="90000" marT="13525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Województwo Zachodnio-</a:t>
                      </a:r>
                    </a:p>
                    <a:p>
                      <a:pPr marL="0" marR="0" lvl="0" indent="0" algn="ctr" defTabSz="449263" rtl="0" eaLnBrk="1" fontAlgn="base" latinLnBrk="0" hangingPunct="1">
                        <a:lnSpc>
                          <a:spcPct val="81000"/>
                        </a:lnSpc>
                        <a:spcBef>
                          <a:spcPts val="45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1800" b="1" i="0" u="none" strike="noStrike" cap="none" normalizeH="0" baseline="0" smtClean="0">
                          <a:ln>
                            <a:noFill/>
                          </a:ln>
                          <a:solidFill>
                            <a:srgbClr val="000000"/>
                          </a:solidFill>
                          <a:effectLst/>
                          <a:latin typeface="Arial" charset="0"/>
                        </a:rPr>
                        <a:t>pomorskie</a:t>
                      </a:r>
                    </a:p>
                  </a:txBody>
                  <a:tcPr marL="90000" marR="90000" marT="13525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288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667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lipiec</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9,5 %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(2577 osób)</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11,9%</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15,3%</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lipiec</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8,1%</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tx1"/>
                          </a:solidFill>
                          <a:effectLst/>
                          <a:latin typeface="Arial" charset="0"/>
                        </a:rPr>
                        <a:t>(2173 osoby)</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10,1%</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tx1"/>
                          </a:solidFill>
                          <a:effectLst/>
                          <a:latin typeface="Arial" charset="0"/>
                        </a:rPr>
                        <a:t>13,2%</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57943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sierpień</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2014</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9,3 %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(2515 osób)</a:t>
                      </a:r>
                      <a:r>
                        <a:rPr kumimoji="0" lang="pl-PL" altLang="pl-PL" sz="2800" b="1"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11,7 %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15,2 %</a:t>
                      </a: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1440" cap="flat" cmpd="sng" algn="ctr">
                      <a:solidFill>
                        <a:srgbClr val="000000"/>
                      </a:solidFill>
                      <a:prstDash val="solid"/>
                      <a:round/>
                      <a:headEnd type="none" w="med" len="med"/>
                      <a:tailEnd type="none" w="med" len="med"/>
                    </a:lnB>
                    <a:lnTlToBr>
                      <a:noFill/>
                    </a:lnTlToBr>
                    <a:lnBlToTr>
                      <a:noFill/>
                    </a:lnBlToTr>
                    <a:noFill/>
                  </a:tcPr>
                </a:tc>
              </a:tr>
              <a:tr h="941388">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sierpień </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800" b="1" i="0" u="none" strike="noStrike" cap="none" normalizeH="0" baseline="0" dirty="0" smtClean="0">
                          <a:ln>
                            <a:noFill/>
                          </a:ln>
                          <a:solidFill>
                            <a:schemeClr val="accent6"/>
                          </a:solidFill>
                          <a:effectLst/>
                          <a:latin typeface="Arial" charset="0"/>
                        </a:rPr>
                        <a:t>2015</a:t>
                      </a:r>
                    </a:p>
                  </a:txBody>
                  <a:tcPr marL="90000" marR="90000" marT="184392" marB="46800" horzOverflow="overflow">
                    <a:lnL w="288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0" i="1" u="none" strike="noStrike" cap="none" normalizeH="0" baseline="0" dirty="0" smtClean="0">
                          <a:ln>
                            <a:noFill/>
                          </a:ln>
                          <a:solidFill>
                            <a:schemeClr val="accent6"/>
                          </a:solidFill>
                          <a:effectLst/>
                          <a:latin typeface="Arial" charset="0"/>
                        </a:rPr>
                        <a:t>(</a:t>
                      </a:r>
                      <a:r>
                        <a:rPr kumimoji="0" lang="pl-PL" altLang="pl-PL" sz="2000" b="0" i="1" u="none" strike="noStrike" cap="none" normalizeH="0" baseline="0" dirty="0" smtClean="0">
                          <a:ln>
                            <a:noFill/>
                          </a:ln>
                          <a:solidFill>
                            <a:schemeClr val="accent6"/>
                          </a:solidFill>
                          <a:effectLst/>
                          <a:latin typeface="Arial" charset="0"/>
                        </a:rPr>
                        <a:t>2116 osób)</a:t>
                      </a:r>
                      <a:r>
                        <a:rPr kumimoji="0" lang="pl-PL" altLang="pl-PL" sz="2800" b="0" i="0" u="none" strike="noStrike" cap="none" normalizeH="0" baseline="0" dirty="0" smtClean="0">
                          <a:ln>
                            <a:noFill/>
                          </a:ln>
                          <a:solidFill>
                            <a:schemeClr val="accent6"/>
                          </a:solidFill>
                          <a:effectLst/>
                          <a:latin typeface="Arial" charset="0"/>
                        </a:rPr>
                        <a:t> </a:t>
                      </a: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dirty="0" smtClean="0">
                          <a:ln>
                            <a:noFill/>
                          </a:ln>
                          <a:solidFill>
                            <a:schemeClr val="accent6"/>
                          </a:solidFill>
                          <a:effectLst/>
                          <a:latin typeface="Arial" charset="0"/>
                        </a:rPr>
                        <a:t>Brak danych</a:t>
                      </a:r>
                      <a:endParaRPr kumimoji="0" lang="pl-PL" altLang="pl-PL" sz="2000" b="1" i="0" u="none" strike="noStrike" cap="none" normalizeH="0" baseline="0" dirty="0" smtClean="0">
                        <a:ln>
                          <a:noFill/>
                        </a:ln>
                        <a:solidFill>
                          <a:schemeClr val="accent6"/>
                        </a:solidFill>
                        <a:effectLst/>
                        <a:latin typeface="Arial" charset="0"/>
                      </a:endParaRPr>
                    </a:p>
                  </a:txBody>
                  <a:tcPr marL="90000" marR="90000" marT="184392" marB="46800" horzOverflow="overflow">
                    <a:lnL w="1440" cap="flat" cmpd="sng" algn="ctr">
                      <a:solidFill>
                        <a:srgbClr val="000000"/>
                      </a:solidFill>
                      <a:prstDash val="solid"/>
                      <a:round/>
                      <a:headEnd type="none" w="med" len="med"/>
                      <a:tailEnd type="none" w="med" len="med"/>
                    </a:lnL>
                    <a:lnR w="144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defRPr>
                      </a:lvl1pPr>
                      <a:lvl2pPr algn="l">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defRPr>
                      </a:lvl2pPr>
                      <a:lvl3pPr algn="l">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defRPr>
                      </a:lvl3pPr>
                      <a:lvl4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4pPr>
                      <a:lvl5pPr algn="l">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5pPr>
                      <a:lvl6pPr marL="25146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6pPr>
                      <a:lvl7pPr marL="29718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7pPr>
                      <a:lvl8pPr marL="34290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8pPr>
                      <a:lvl9pPr marL="3886200" indent="-228600" defTabSz="449263" fontAlgn="base">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defRPr>
                      </a:lvl9pPr>
                    </a:lstStyle>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pl-PL" altLang="pl-PL" sz="2000" b="1" i="0" u="none" strike="noStrike" cap="none" normalizeH="0" baseline="0" smtClean="0">
                          <a:ln>
                            <a:noFill/>
                          </a:ln>
                          <a:solidFill>
                            <a:schemeClr val="accent6"/>
                          </a:solidFill>
                          <a:effectLst/>
                          <a:latin typeface="Arial" charset="0"/>
                        </a:rPr>
                        <a:t>Brak danych</a:t>
                      </a:r>
                    </a:p>
                    <a:p>
                      <a:pPr marL="0" marR="0" lvl="0" indent="0" algn="ctr" defTabSz="449263" rtl="0" eaLnBrk="1" fontAlgn="base" latinLnBrk="0" hangingPunct="1">
                        <a:lnSpc>
                          <a:spcPct val="81000"/>
                        </a:lnSpc>
                        <a:spcBef>
                          <a:spcPts val="70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pl-PL" altLang="pl-PL" sz="2000" b="1" i="0" u="none" strike="noStrike" cap="none" normalizeH="0" baseline="0" dirty="0" smtClean="0">
                        <a:ln>
                          <a:noFill/>
                        </a:ln>
                        <a:solidFill>
                          <a:schemeClr val="accent6"/>
                        </a:solidFill>
                        <a:effectLst/>
                        <a:latin typeface="Arial" charset="0"/>
                      </a:endParaRPr>
                    </a:p>
                  </a:txBody>
                  <a:tcPr marL="90000" marR="90000" marT="184392" marB="46800" horzOverflow="overflow">
                    <a:lnL w="1440" cap="flat" cmpd="sng" algn="ctr">
                      <a:solidFill>
                        <a:srgbClr val="000000"/>
                      </a:solidFill>
                      <a:prstDash val="solid"/>
                      <a:round/>
                      <a:headEnd type="none" w="med" len="med"/>
                      <a:tailEnd type="none" w="med" len="med"/>
                    </a:lnL>
                    <a:lnR w="2880" cap="flat" cmpd="sng" algn="ctr">
                      <a:solidFill>
                        <a:srgbClr val="000000"/>
                      </a:solidFill>
                      <a:prstDash val="solid"/>
                      <a:round/>
                      <a:headEnd type="none" w="med" len="med"/>
                      <a:tailEnd type="none" w="med" len="med"/>
                    </a:lnR>
                    <a:lnT w="1440" cap="flat" cmpd="sng" algn="ctr">
                      <a:solidFill>
                        <a:srgbClr val="000000"/>
                      </a:solidFill>
                      <a:prstDash val="solid"/>
                      <a:round/>
                      <a:headEnd type="none" w="med" len="med"/>
                      <a:tailEnd type="none" w="med" len="med"/>
                    </a:lnT>
                    <a:lnB w="288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326513494"/>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539750" y="-663575"/>
            <a:ext cx="8158163" cy="1571625"/>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400" b="1" smtClean="0"/>
              <a:t/>
            </a:r>
            <a:br>
              <a:rPr lang="pl-PL" altLang="pl-PL" sz="2400" b="1" smtClean="0"/>
            </a:br>
            <a:r>
              <a:rPr lang="pl-PL" altLang="pl-PL" sz="2400" b="1" smtClean="0"/>
              <a:t/>
            </a:r>
            <a:br>
              <a:rPr lang="pl-PL" altLang="pl-PL" sz="2400" b="1" smtClean="0"/>
            </a:br>
            <a:r>
              <a:rPr lang="pl-PL" altLang="pl-PL" sz="2400" b="1" smtClean="0"/>
              <a:t/>
            </a:r>
            <a:br>
              <a:rPr lang="pl-PL" altLang="pl-PL" sz="2400" b="1" smtClean="0"/>
            </a:br>
            <a:r>
              <a:rPr lang="pl-PL" altLang="pl-PL" sz="2400" b="1" smtClean="0"/>
              <a:t/>
            </a:r>
            <a:br>
              <a:rPr lang="pl-PL" altLang="pl-PL" sz="2400" b="1" smtClean="0"/>
            </a:br>
            <a:r>
              <a:rPr lang="pl-PL" altLang="pl-PL" sz="2800" b="1" smtClean="0"/>
              <a:t>Liczba zarejestrowanych osób</a:t>
            </a:r>
          </a:p>
        </p:txBody>
      </p:sp>
      <p:sp>
        <p:nvSpPr>
          <p:cNvPr id="24578" name="Rectangle 2"/>
          <p:cNvSpPr>
            <a:spLocks noGrp="1" noChangeArrowheads="1"/>
          </p:cNvSpPr>
          <p:nvPr>
            <p:ph type="body" idx="1"/>
          </p:nvPr>
        </p:nvSpPr>
        <p:spPr>
          <a:xfrm>
            <a:off x="539750" y="1412875"/>
            <a:ext cx="8229600" cy="4525963"/>
          </a:xfrm>
        </p:spPr>
        <p:txBody>
          <a:bodyPr/>
          <a:lstStyle/>
          <a:p>
            <a:pPr marL="338138" indent="-338138" eaLnBrk="1" hangingPunct="1">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u="sng" dirty="0" smtClean="0"/>
              <a:t>na dzień 31.08.2015r</a:t>
            </a:r>
            <a:r>
              <a:rPr lang="pl-PL" altLang="pl-PL" sz="2400" dirty="0" smtClean="0"/>
              <a:t>. zarejestrowanych było </a:t>
            </a:r>
            <a:r>
              <a:rPr lang="pl-PL" altLang="pl-PL" sz="2400" b="1" dirty="0" smtClean="0">
                <a:solidFill>
                  <a:schemeClr val="tx1"/>
                </a:solidFill>
              </a:rPr>
              <a:t>2.116 </a:t>
            </a:r>
            <a:r>
              <a:rPr lang="pl-PL" altLang="pl-PL" sz="2400" dirty="0" smtClean="0">
                <a:solidFill>
                  <a:schemeClr val="tx1"/>
                </a:solidFill>
              </a:rPr>
              <a:t>osób, w tym </a:t>
            </a:r>
            <a:r>
              <a:rPr lang="pl-PL" altLang="pl-PL" sz="2400" b="1" dirty="0" smtClean="0">
                <a:solidFill>
                  <a:schemeClr val="tx1"/>
                </a:solidFill>
              </a:rPr>
              <a:t>1.098</a:t>
            </a:r>
            <a:r>
              <a:rPr lang="pl-PL" altLang="pl-PL" sz="2400" dirty="0" smtClean="0">
                <a:solidFill>
                  <a:schemeClr val="tx1"/>
                </a:solidFill>
              </a:rPr>
              <a:t> kobiet </a:t>
            </a:r>
          </a:p>
          <a:p>
            <a:pPr marL="338138" indent="-338138" eaLnBrk="1" hangingPunct="1">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dirty="0" smtClean="0">
                <a:solidFill>
                  <a:schemeClr val="tx1"/>
                </a:solidFill>
              </a:rPr>
              <a:t>    </a:t>
            </a:r>
            <a:r>
              <a:rPr lang="pl-PL" altLang="pl-PL" sz="2400" i="1" dirty="0" smtClean="0">
                <a:solidFill>
                  <a:schemeClr val="tx1"/>
                </a:solidFill>
              </a:rPr>
              <a:t>dla porównania</a:t>
            </a:r>
            <a:r>
              <a:rPr lang="pl-PL" altLang="pl-PL" sz="2400" dirty="0" smtClean="0">
                <a:solidFill>
                  <a:schemeClr val="tx1"/>
                </a:solidFill>
              </a:rPr>
              <a:t>: 31.08.2014r. zarejestrowanych było 2515 osób – </a:t>
            </a:r>
            <a:r>
              <a:rPr lang="pl-PL" altLang="pl-PL" sz="2400" b="1" dirty="0" smtClean="0">
                <a:solidFill>
                  <a:schemeClr val="tx1"/>
                </a:solidFill>
              </a:rPr>
              <a:t>nastąpił spadek o</a:t>
            </a:r>
            <a:r>
              <a:rPr lang="pl-PL" altLang="pl-PL" sz="2400" dirty="0" smtClean="0">
                <a:solidFill>
                  <a:schemeClr val="tx1"/>
                </a:solidFill>
              </a:rPr>
              <a:t> </a:t>
            </a:r>
            <a:r>
              <a:rPr lang="pl-PL" altLang="pl-PL" sz="2400" b="1" dirty="0" smtClean="0">
                <a:solidFill>
                  <a:schemeClr val="tx1"/>
                </a:solidFill>
              </a:rPr>
              <a:t>399 osób</a:t>
            </a:r>
            <a:r>
              <a:rPr lang="pl-PL" altLang="pl-PL" sz="2400" dirty="0" smtClean="0">
                <a:solidFill>
                  <a:schemeClr val="tx1"/>
                </a:solidFill>
              </a:rPr>
              <a:t>;</a:t>
            </a:r>
          </a:p>
          <a:p>
            <a:pPr marL="338138" indent="-338138" eaLnBrk="1" hangingPunct="1">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dirty="0" smtClean="0">
              <a:solidFill>
                <a:schemeClr val="tx1"/>
              </a:solidFill>
            </a:endParaRPr>
          </a:p>
          <a:p>
            <a:pPr marL="338138" indent="-338138" eaLnBrk="1" hangingPunct="1">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dirty="0" smtClean="0">
                <a:solidFill>
                  <a:schemeClr val="tx1"/>
                </a:solidFill>
              </a:rPr>
              <a:t>1713 </a:t>
            </a:r>
            <a:r>
              <a:rPr lang="pl-PL" altLang="pl-PL" sz="2400" dirty="0" smtClean="0">
                <a:solidFill>
                  <a:schemeClr val="tx1"/>
                </a:solidFill>
              </a:rPr>
              <a:t>osób (81% ogółu) stanowiły osoby poprzednio pracujące, </a:t>
            </a:r>
            <a:r>
              <a:rPr lang="pl-PL" altLang="pl-PL" sz="2400" b="1" dirty="0" smtClean="0">
                <a:solidFill>
                  <a:schemeClr val="tx1"/>
                </a:solidFill>
              </a:rPr>
              <a:t>148</a:t>
            </a:r>
            <a:r>
              <a:rPr lang="pl-PL" altLang="pl-PL" sz="2400" dirty="0" smtClean="0">
                <a:solidFill>
                  <a:schemeClr val="tx1"/>
                </a:solidFill>
              </a:rPr>
              <a:t> osób w tej grupie to osoby zwolnione             z przyczyn dotyczących zakładu pracy;</a:t>
            </a:r>
          </a:p>
          <a:p>
            <a:pPr marL="338138" indent="-338138" eaLnBrk="1" hangingPunct="1">
              <a:lnSpc>
                <a:spcPct val="80000"/>
              </a:lnSpc>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dirty="0" smtClean="0">
              <a:solidFill>
                <a:schemeClr val="tx1"/>
              </a:solidFill>
            </a:endParaRPr>
          </a:p>
          <a:p>
            <a:pPr marL="338138" indent="-338138" eaLnBrk="1" hangingPunct="1">
              <a:lnSpc>
                <a:spcPct val="80000"/>
              </a:lnSpc>
              <a:spcBef>
                <a:spcPts val="600"/>
              </a:spcBef>
              <a:buFont typeface="Arial" charset="0"/>
              <a:buChar char="•"/>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r>
              <a:rPr lang="pl-PL" altLang="pl-PL" sz="2400" b="1" dirty="0" smtClean="0">
                <a:solidFill>
                  <a:schemeClr val="tx1"/>
                </a:solidFill>
              </a:rPr>
              <a:t>102 </a:t>
            </a:r>
            <a:r>
              <a:rPr lang="pl-PL" altLang="pl-PL" sz="2400" dirty="0" smtClean="0">
                <a:solidFill>
                  <a:schemeClr val="tx1"/>
                </a:solidFill>
              </a:rPr>
              <a:t>osoby (5% ogółu) stanowiły osoby niepełnosprawne; nastąpił spadek w stosunku do ubiegłego roku o 27 osób;</a:t>
            </a:r>
          </a:p>
          <a:p>
            <a:pPr marL="338138" indent="-338138" eaLnBrk="1" hangingPunct="1">
              <a:lnSpc>
                <a:spcPct val="80000"/>
              </a:lnSpc>
              <a:spcBef>
                <a:spcPts val="600"/>
              </a:spcBef>
              <a:buClrTx/>
              <a:buFontTx/>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pPr>
            <a:endParaRPr lang="pl-PL" altLang="pl-PL" sz="24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3" name="Rectangle 1"/>
          <p:cNvSpPr>
            <a:spLocks noGrp="1" noChangeArrowheads="1"/>
          </p:cNvSpPr>
          <p:nvPr>
            <p:ph type="title"/>
          </p:nvPr>
        </p:nvSpPr>
        <p:spPr>
          <a:xfrm>
            <a:off x="468313" y="-242888"/>
            <a:ext cx="8229600" cy="1368426"/>
          </a:xfrm>
        </p:spPr>
        <p:txBody>
          <a:bodyPr/>
          <a:lstStyle/>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altLang="pl-PL" sz="2800" b="1" smtClean="0">
                <a:solidFill>
                  <a:schemeClr val="tx1"/>
                </a:solidFill>
              </a:rPr>
              <a:t>Bezrobotni będący w szczególnej sytuacji na rynku pracy</a:t>
            </a:r>
          </a:p>
        </p:txBody>
      </p:sp>
      <p:sp>
        <p:nvSpPr>
          <p:cNvPr id="8194" name="Rectangle 2"/>
          <p:cNvSpPr>
            <a:spLocks noGrp="1" noChangeArrowheads="1"/>
          </p:cNvSpPr>
          <p:nvPr>
            <p:ph type="body" idx="1"/>
          </p:nvPr>
        </p:nvSpPr>
        <p:spPr>
          <a:xfrm>
            <a:off x="468313" y="1125538"/>
            <a:ext cx="8229600" cy="5543550"/>
          </a:xfrm>
        </p:spPr>
        <p:txBody>
          <a:bodyPr/>
          <a:lstStyle/>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1) </a:t>
            </a:r>
            <a:r>
              <a:rPr lang="pl-PL" altLang="pl-PL" sz="1800" dirty="0" smtClean="0"/>
              <a:t>do 30 roku życia – 529 osób </a:t>
            </a:r>
            <a:r>
              <a:rPr lang="pl-PL" altLang="pl-PL" sz="1800" dirty="0"/>
              <a:t>z ogółu osób bezrobotnych</a:t>
            </a:r>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2) długotrwale bezrobotni – </a:t>
            </a:r>
            <a:r>
              <a:rPr lang="pl-PL" altLang="pl-PL" sz="1800" dirty="0" smtClean="0"/>
              <a:t>1004 osoby</a:t>
            </a:r>
            <a:endParaRPr lang="pl-PL" altLang="pl-PL" sz="1800" dirty="0"/>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3) powyżej 50 roku życia – </a:t>
            </a:r>
            <a:r>
              <a:rPr lang="pl-PL" altLang="pl-PL" sz="1800" dirty="0" smtClean="0"/>
              <a:t>682 osoby</a:t>
            </a:r>
            <a:endParaRPr lang="pl-PL" altLang="pl-PL" sz="1800" dirty="0"/>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4) </a:t>
            </a:r>
            <a:r>
              <a:rPr lang="pl-PL" altLang="pl-PL" sz="1800" dirty="0" smtClean="0"/>
              <a:t>posiadający co najmniej jedno dziecko do 6 roku życia – 367 osób</a:t>
            </a:r>
            <a:endParaRPr lang="pl-PL" altLang="pl-PL" sz="1800" dirty="0"/>
          </a:p>
          <a:p>
            <a:pPr marL="338138" indent="-338138" eaLnBrk="1" hangingPunct="1">
              <a:spcBef>
                <a:spcPts val="600"/>
              </a:spcBef>
              <a:buFont typeface="Arial" charset="0"/>
              <a:buNone/>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r>
              <a:rPr lang="pl-PL" altLang="pl-PL" sz="1800" dirty="0"/>
              <a:t>5) n</a:t>
            </a:r>
            <a:r>
              <a:rPr lang="pl-PL" altLang="pl-PL" sz="1800" dirty="0" smtClean="0"/>
              <a:t>iepełnosprawni - 102 osoby </a:t>
            </a:r>
            <a:endParaRPr lang="pl-PL" altLang="pl-PL" sz="1800" dirty="0"/>
          </a:p>
          <a:p>
            <a:pPr marL="0" indent="0" eaLnBrk="1" hangingPunct="1">
              <a:spcBef>
                <a:spcPts val="600"/>
              </a:spcBef>
              <a:tabLst>
                <a:tab pos="338138" algn="l"/>
                <a:tab pos="442913" algn="l"/>
                <a:tab pos="892175" algn="l"/>
                <a:tab pos="1341438" algn="l"/>
                <a:tab pos="1790700" algn="l"/>
                <a:tab pos="2239963" algn="l"/>
                <a:tab pos="2689225" algn="l"/>
                <a:tab pos="3138488" algn="l"/>
                <a:tab pos="3587750" algn="l"/>
                <a:tab pos="4037013" algn="l"/>
                <a:tab pos="4486275" algn="l"/>
                <a:tab pos="4935538" algn="l"/>
                <a:tab pos="5384800" algn="l"/>
                <a:tab pos="5834063" algn="l"/>
                <a:tab pos="6283325" algn="l"/>
                <a:tab pos="6732588" algn="l"/>
                <a:tab pos="7181850" algn="l"/>
                <a:tab pos="7631113" algn="l"/>
                <a:tab pos="8080375" algn="l"/>
                <a:tab pos="8529638" algn="l"/>
                <a:tab pos="8978900" algn="l"/>
              </a:tabLst>
              <a:defRPr/>
            </a:pPr>
            <a:endParaRPr lang="pl-PL" altLang="pl-PL" sz="1800" dirty="0"/>
          </a:p>
        </p:txBody>
      </p:sp>
      <p:sp>
        <p:nvSpPr>
          <p:cNvPr id="8315" name="Rectangle 3"/>
          <p:cNvSpPr>
            <a:spLocks noChangeArrowheads="1"/>
          </p:cNvSpPr>
          <p:nvPr/>
        </p:nvSpPr>
        <p:spPr bwMode="auto">
          <a:xfrm>
            <a:off x="0" y="2109788"/>
            <a:ext cx="9144000" cy="1587"/>
          </a:xfrm>
          <a:prstGeom prst="rect">
            <a:avLst/>
          </a:prstGeom>
          <a:noFill/>
          <a:ln w="9525">
            <a:noFill/>
            <a:miter lim="800000"/>
            <a:headEnd/>
            <a:tailEnd/>
          </a:ln>
        </p:spPr>
        <p:txBody>
          <a:bodyPr wrap="none" anchor="ctr"/>
          <a:lstStyle/>
          <a:p>
            <a:pPr algn="ctr" eaLnBrk="0" hangingPunct="0">
              <a:buClr>
                <a:srgbClr val="000000"/>
              </a:buClr>
              <a:buSzPct val="100000"/>
              <a:buFont typeface="Times New Roman" pitchFamily="18" charset="0"/>
              <a:buNone/>
            </a:pPr>
            <a:endParaRPr lang="pl-PL"/>
          </a:p>
        </p:txBody>
      </p:sp>
      <p:graphicFrame>
        <p:nvGraphicFramePr>
          <p:cNvPr id="8312" name="Object 120"/>
          <p:cNvGraphicFramePr>
            <a:graphicFrameLocks noChangeAspect="1"/>
          </p:cNvGraphicFramePr>
          <p:nvPr>
            <p:extLst>
              <p:ext uri="{D42A27DB-BD31-4B8C-83A1-F6EECF244321}">
                <p14:modId xmlns:p14="http://schemas.microsoft.com/office/powerpoint/2010/main" val="479518866"/>
              </p:ext>
            </p:extLst>
          </p:nvPr>
        </p:nvGraphicFramePr>
        <p:xfrm>
          <a:off x="812800" y="3111500"/>
          <a:ext cx="5499100" cy="3949700"/>
        </p:xfrm>
        <a:graphic>
          <a:graphicData uri="http://schemas.openxmlformats.org/presentationml/2006/ole">
            <mc:AlternateContent xmlns:mc="http://schemas.openxmlformats.org/markup-compatibility/2006">
              <mc:Choice xmlns:v="urn:schemas-microsoft-com:vml" Requires="v">
                <p:oleObj spid="_x0000_s8334" name="Wykres" r:id="rId4" imgW="4581436" imgH="3295619" progId="MSGraph.Chart.8">
                  <p:embed followColorScheme="full"/>
                </p:oleObj>
              </mc:Choice>
              <mc:Fallback>
                <p:oleObj name="Wykres" r:id="rId4" imgW="4581436" imgH="3295619" progId="MSGraph.Chart.8">
                  <p:embed followColorScheme="full"/>
                  <p:pic>
                    <p:nvPicPr>
                      <p:cNvPr id="0" name="Picture 120"/>
                      <p:cNvPicPr>
                        <a:picLocks noChangeAspect="1" noChangeArrowheads="1"/>
                      </p:cNvPicPr>
                      <p:nvPr/>
                    </p:nvPicPr>
                    <p:blipFill>
                      <a:blip r:embed="rId5"/>
                      <a:srcRect/>
                      <a:stretch>
                        <a:fillRect/>
                      </a:stretch>
                    </p:blipFill>
                    <p:spPr bwMode="auto">
                      <a:xfrm>
                        <a:off x="812800" y="3111500"/>
                        <a:ext cx="5499100" cy="394970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idx="4294967295"/>
          </p:nvPr>
        </p:nvSpPr>
        <p:spPr/>
        <p:txBody>
          <a:bodyPr/>
          <a:lstStyle/>
          <a:p>
            <a:pPr eaLnBrk="1" hangingPunct="1"/>
            <a:r>
              <a:rPr lang="pl-PL" sz="2800" b="1" smtClean="0"/>
              <a:t>nowelizacja ustawy o promocji zatrudnienia (…) - </a:t>
            </a:r>
            <a:r>
              <a:rPr lang="pl-PL" sz="2800" b="1" smtClean="0">
                <a:solidFill>
                  <a:schemeClr val="accent2"/>
                </a:solidFill>
              </a:rPr>
              <a:t>profilowanie osób bezrobotnych</a:t>
            </a:r>
          </a:p>
        </p:txBody>
      </p:sp>
      <p:sp>
        <p:nvSpPr>
          <p:cNvPr id="29698" name="Rectangle 3"/>
          <p:cNvSpPr>
            <a:spLocks noGrp="1" noChangeArrowheads="1"/>
          </p:cNvSpPr>
          <p:nvPr>
            <p:ph type="body" idx="4294967295"/>
          </p:nvPr>
        </p:nvSpPr>
        <p:spPr>
          <a:xfrm>
            <a:off x="457200" y="1557338"/>
            <a:ext cx="8224838" cy="4564062"/>
          </a:xfrm>
        </p:spPr>
        <p:txBody>
          <a:bodyPr/>
          <a:lstStyle/>
          <a:p>
            <a:pPr algn="just" eaLnBrk="1" hangingPunct="1"/>
            <a:r>
              <a:rPr lang="pl-PL" sz="2000" smtClean="0"/>
              <a:t>     Powiatowy Urząd Pracy niezwłocznie po rejestracji ustala dla bezrobotnego </a:t>
            </a:r>
            <a:r>
              <a:rPr lang="pl-PL" sz="2000" i="1" smtClean="0"/>
              <a:t>profil pomocy</a:t>
            </a:r>
            <a:r>
              <a:rPr lang="pl-PL" sz="2000" smtClean="0"/>
              <a:t> oznaczający właściwy ze względu na potrzeby bezrobotnego zakres form pomocy określonych w ustawie (art. 33 ust. 2b ustawy):</a:t>
            </a:r>
          </a:p>
          <a:p>
            <a:pPr algn="just" eaLnBrk="1" hangingPunct="1"/>
            <a:r>
              <a:rPr lang="pl-PL" sz="2000" smtClean="0"/>
              <a:t>1) </a:t>
            </a:r>
            <a:r>
              <a:rPr lang="pl-PL" sz="2000" b="1" i="1" smtClean="0"/>
              <a:t>Profil pomocy I</a:t>
            </a:r>
            <a:r>
              <a:rPr lang="pl-PL" sz="2000" smtClean="0"/>
              <a:t> – pośrednictwo pracy, </a:t>
            </a:r>
            <a:r>
              <a:rPr lang="pl-PL" sz="2000" u="sng" smtClean="0"/>
              <a:t>w uzasadnionych przypadkach:</a:t>
            </a:r>
            <a:r>
              <a:rPr lang="pl-PL" sz="2000" smtClean="0"/>
              <a:t> poradnictwo zawodowe lub szkolenia, koszty uzyskania egzaminów (art. 40 ust.1 i 3a ustawy), zwroty kosztów dojazdu z miejsca zamieszkania i powrotu do miejsca zatrudnienia (art. 45 ustawy), środki na podjęcie działalności gospodarczej, świadczenia aktywizacyjne dla rodzica powracającego na rynek pracy (art. 60b ustawy), pożyczka na podjęcie działalności gospodarczej (art. 61e pkt 2 ustawy), bon szkoleniowy, bon stażowy, bon zatrudnieniowy, bon na zasiedlenie (art.66k-n ustawy);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idx="4294967295"/>
          </p:nvPr>
        </p:nvSpPr>
        <p:spPr/>
        <p:txBody>
          <a:bodyPr/>
          <a:lstStyle/>
          <a:p>
            <a:pPr eaLnBrk="1" hangingPunct="1"/>
            <a:r>
              <a:rPr lang="pl-PL" sz="2800" b="1" smtClean="0"/>
              <a:t>nowelizacja ustawy o promocji zatrudnienia (…) - </a:t>
            </a:r>
            <a:r>
              <a:rPr lang="pl-PL" sz="2800" b="1" smtClean="0">
                <a:solidFill>
                  <a:schemeClr val="accent2"/>
                </a:solidFill>
              </a:rPr>
              <a:t>profilowanie osób bezrobotnych</a:t>
            </a:r>
          </a:p>
        </p:txBody>
      </p:sp>
      <p:sp>
        <p:nvSpPr>
          <p:cNvPr id="30722" name="Rectangle 3"/>
          <p:cNvSpPr>
            <a:spLocks noGrp="1" noChangeArrowheads="1"/>
          </p:cNvSpPr>
          <p:nvPr>
            <p:ph type="body" idx="4294967295"/>
          </p:nvPr>
        </p:nvSpPr>
        <p:spPr/>
        <p:txBody>
          <a:bodyPr/>
          <a:lstStyle/>
          <a:p>
            <a:pPr eaLnBrk="1" hangingPunct="1"/>
            <a:r>
              <a:rPr lang="pl-PL" sz="2400" smtClean="0"/>
              <a:t>2) </a:t>
            </a:r>
            <a:r>
              <a:rPr lang="pl-PL" sz="2400" b="1" i="1" smtClean="0"/>
              <a:t>Profil pomocy II – </a:t>
            </a:r>
            <a:r>
              <a:rPr lang="pl-PL" sz="2400" smtClean="0"/>
              <a:t>usługi i instrumenty rynku pracy, działania aktywizacyjne zlecone przez urząd oraz inne formy pomocy z wyłączeniem Programu Aktywizacja        i Integracja;</a:t>
            </a:r>
          </a:p>
          <a:p>
            <a:pPr algn="just" eaLnBrk="1" hangingPunct="1"/>
            <a:r>
              <a:rPr lang="pl-PL" sz="2400" smtClean="0"/>
              <a:t>3) </a:t>
            </a:r>
            <a:r>
              <a:rPr lang="pl-PL" sz="2400" b="1" i="1" smtClean="0"/>
              <a:t>Profil pomocy III – </a:t>
            </a:r>
            <a:r>
              <a:rPr lang="pl-PL" sz="2400" smtClean="0"/>
              <a:t>Program Aktywizacja i Integracja, działania aktywizacyjne zlecone przez urząd, programy specjalne, skierowanie do zatrudnienia wspieranego       u pracodawcy lub podjęcia pracy w spółdzielni socjalnej oraz w uzasadnionych przypadkach poradnictwo zawodowe;</a:t>
            </a:r>
            <a:endParaRPr lang="pl-PL" sz="2400" b="1" i="1"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Arial"/>
        <a:ea typeface=""/>
        <a:cs typeface=""/>
      </a:majorFont>
      <a:minorFont>
        <a:latin typeface="Arial"/>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pl-PL" sz="2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pl-PL" sz="2800" b="0" i="0" u="none" strike="noStrike" cap="none" normalizeH="0" baseline="0" smtClean="0">
            <a:ln>
              <a:noFill/>
            </a:ln>
            <a:solidFill>
              <a:schemeClr val="bg1"/>
            </a:solidFill>
            <a:effectLst/>
            <a:latin typeface="Arial"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5084</TotalTime>
  <Words>1413</Words>
  <Application>Microsoft Office PowerPoint</Application>
  <PresentationFormat>Pokaz na ekranie (4:3)</PresentationFormat>
  <Paragraphs>256</Paragraphs>
  <Slides>25</Slides>
  <Notes>13</Notes>
  <HiddenSlides>0</HiddenSlides>
  <MMClips>0</MMClips>
  <ScaleCrop>false</ScaleCrop>
  <HeadingPairs>
    <vt:vector size="6" baseType="variant">
      <vt:variant>
        <vt:lpstr>Motyw</vt:lpstr>
      </vt:variant>
      <vt:variant>
        <vt:i4>1</vt:i4>
      </vt:variant>
      <vt:variant>
        <vt:lpstr>Osadzone serwery OLE</vt:lpstr>
      </vt:variant>
      <vt:variant>
        <vt:i4>2</vt:i4>
      </vt:variant>
      <vt:variant>
        <vt:lpstr>Tytuły slajdów</vt:lpstr>
      </vt:variant>
      <vt:variant>
        <vt:i4>25</vt:i4>
      </vt:variant>
    </vt:vector>
  </HeadingPairs>
  <TitlesOfParts>
    <vt:vector size="28" baseType="lpstr">
      <vt:lpstr>Projekt domyślny</vt:lpstr>
      <vt:lpstr>Microsoft Word Picture</vt:lpstr>
      <vt:lpstr>Wykres</vt:lpstr>
      <vt:lpstr>Powiatowy Urząd Pracy  w Kołobrzegu</vt:lpstr>
      <vt:lpstr>Stopa bezrobocia (stosunek osób bezrobotnych do ludności aktywnej zawodowo) na obszarze kraju, terenie Powiatu Kołobrzeskiego oraz Województwa Zachodniopomorskiego  styczeń – sierpień 2015r.</vt:lpstr>
      <vt:lpstr>Stopa bezrobocia w 2014r i 2015r.- c.d.</vt:lpstr>
      <vt:lpstr>Stopa bezrobocia w 2014r i 2015r.- c.d.</vt:lpstr>
      <vt:lpstr>Stopa bezrobocia w 2014r i 2015r.- c.d.</vt:lpstr>
      <vt:lpstr>    Liczba zarejestrowanych osób</vt:lpstr>
      <vt:lpstr>Bezrobotni będący w szczególnej sytuacji na rynku pracy</vt:lpstr>
      <vt:lpstr>nowelizacja ustawy o promocji zatrudnienia (…) - profilowanie osób bezrobotnych</vt:lpstr>
      <vt:lpstr>nowelizacja ustawy o promocji zatrudnienia (…) - profilowanie osób bezrobotnych</vt:lpstr>
      <vt:lpstr>Ilość osób w podziale na poszczególne profile pomocy</vt:lpstr>
      <vt:lpstr>Program Specjalny</vt:lpstr>
      <vt:lpstr>Program Specjalny</vt:lpstr>
      <vt:lpstr>Program Specjalny</vt:lpstr>
      <vt:lpstr>Współpraca z pracodawcami </vt:lpstr>
      <vt:lpstr>Współpraca z pracodawcami - c.d.</vt:lpstr>
      <vt:lpstr>Współpraca z pracodawcami - c.d. </vt:lpstr>
      <vt:lpstr>Współpraca z pracodawcami - c.d.</vt:lpstr>
      <vt:lpstr> Współpraca z pracodawcami - c.d.</vt:lpstr>
      <vt:lpstr>Podjęcia pracy</vt:lpstr>
      <vt:lpstr>W ramach poradnictwa zawodowego grupowego Powiatowy Urząd Pracy w Kołobrzegu przeprowadził od stycznia do sierpnia 2015</vt:lpstr>
      <vt:lpstr>W ramach poradnictwa zawodowego grupowego  Powiatowy Urząd Pracy w Kołobrzegu przeprowadził od stycznia do sierpnia 2015</vt:lpstr>
      <vt:lpstr>W ramach poradnictwa zawodowego Powiatowy Urząd Pracy w Kołobrzegu przeprowadził od stycznia do sierpnia 2015</vt:lpstr>
      <vt:lpstr>Środki przeznaczone na aktywizację osób bezrobotnych w 2015r.</vt:lpstr>
      <vt:lpstr>Pozostałe środki wydatkowane przez PUP                w Kołobrzegu w okresie  styczeń – sierpień 2015r.</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Powiatowy Urząd Pracy  w Kołobrzegu</dc:title>
  <dc:creator>PUP K-G</dc:creator>
  <cp:lastModifiedBy>Dell</cp:lastModifiedBy>
  <cp:revision>363</cp:revision>
  <cp:lastPrinted>2015-05-18T06:33:14Z</cp:lastPrinted>
  <dcterms:created xsi:type="dcterms:W3CDTF">2009-09-25T08:36:06Z</dcterms:created>
  <dcterms:modified xsi:type="dcterms:W3CDTF">2015-09-17T08:50:12Z</dcterms:modified>
</cp:coreProperties>
</file>