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4"/>
  </p:notesMasterIdLst>
  <p:sldIdLst>
    <p:sldId id="256" r:id="rId2"/>
    <p:sldId id="257" r:id="rId3"/>
    <p:sldId id="258" r:id="rId4"/>
    <p:sldId id="282" r:id="rId5"/>
    <p:sldId id="284" r:id="rId6"/>
    <p:sldId id="288" r:id="rId7"/>
    <p:sldId id="290" r:id="rId8"/>
    <p:sldId id="259" r:id="rId9"/>
    <p:sldId id="261" r:id="rId10"/>
    <p:sldId id="291" r:id="rId11"/>
    <p:sldId id="292" r:id="rId12"/>
    <p:sldId id="293" r:id="rId13"/>
    <p:sldId id="264" r:id="rId14"/>
    <p:sldId id="265" r:id="rId15"/>
    <p:sldId id="294" r:id="rId16"/>
    <p:sldId id="266" r:id="rId17"/>
    <p:sldId id="268" r:id="rId18"/>
    <p:sldId id="269" r:id="rId19"/>
    <p:sldId id="275" r:id="rId20"/>
    <p:sldId id="285" r:id="rId21"/>
    <p:sldId id="270" r:id="rId22"/>
    <p:sldId id="271" r:id="rId23"/>
  </p:sldIdLst>
  <p:sldSz cx="9144000" cy="6858000" type="screen4x3"/>
  <p:notesSz cx="6761163" cy="9942513"/>
  <p:defaultTextStyle>
    <a:defPPr>
      <a:defRPr lang="en-GB"/>
    </a:defPPr>
    <a:lvl1pPr algn="ctr" defTabSz="449263" rtl="0" eaLnBrk="0" fontAlgn="base" hangingPunct="0">
      <a:spcBef>
        <a:spcPct val="0"/>
      </a:spcBef>
      <a:spcAft>
        <a:spcPct val="0"/>
      </a:spcAft>
      <a:buClr>
        <a:srgbClr val="000000"/>
      </a:buClr>
      <a:buSzPct val="100000"/>
      <a:buFont typeface="Times New Roman" pitchFamily="18" charset="0"/>
      <a:defRPr sz="2800" kern="1200">
        <a:solidFill>
          <a:schemeClr val="bg1"/>
        </a:solidFill>
        <a:latin typeface="Arial" charset="0"/>
        <a:ea typeface="+mn-ea"/>
        <a:cs typeface="+mn-cs"/>
      </a:defRPr>
    </a:lvl1pPr>
    <a:lvl2pPr marL="742950" indent="-285750" algn="ctr" defTabSz="449263" rtl="0" eaLnBrk="0" fontAlgn="base" hangingPunct="0">
      <a:spcBef>
        <a:spcPct val="0"/>
      </a:spcBef>
      <a:spcAft>
        <a:spcPct val="0"/>
      </a:spcAft>
      <a:buClr>
        <a:srgbClr val="000000"/>
      </a:buClr>
      <a:buSzPct val="100000"/>
      <a:buFont typeface="Times New Roman" pitchFamily="18" charset="0"/>
      <a:defRPr sz="2800" kern="1200">
        <a:solidFill>
          <a:schemeClr val="bg1"/>
        </a:solidFill>
        <a:latin typeface="Arial" charset="0"/>
        <a:ea typeface="+mn-ea"/>
        <a:cs typeface="+mn-cs"/>
      </a:defRPr>
    </a:lvl2pPr>
    <a:lvl3pPr marL="1143000" indent="-228600" algn="ctr" defTabSz="449263" rtl="0" eaLnBrk="0" fontAlgn="base" hangingPunct="0">
      <a:spcBef>
        <a:spcPct val="0"/>
      </a:spcBef>
      <a:spcAft>
        <a:spcPct val="0"/>
      </a:spcAft>
      <a:buClr>
        <a:srgbClr val="000000"/>
      </a:buClr>
      <a:buSzPct val="100000"/>
      <a:buFont typeface="Times New Roman" pitchFamily="18" charset="0"/>
      <a:defRPr sz="2800" kern="1200">
        <a:solidFill>
          <a:schemeClr val="bg1"/>
        </a:solidFill>
        <a:latin typeface="Arial" charset="0"/>
        <a:ea typeface="+mn-ea"/>
        <a:cs typeface="+mn-cs"/>
      </a:defRPr>
    </a:lvl3pPr>
    <a:lvl4pPr marL="1600200" indent="-228600" algn="ctr" defTabSz="449263" rtl="0" eaLnBrk="0" fontAlgn="base" hangingPunct="0">
      <a:spcBef>
        <a:spcPct val="0"/>
      </a:spcBef>
      <a:spcAft>
        <a:spcPct val="0"/>
      </a:spcAft>
      <a:buClr>
        <a:srgbClr val="000000"/>
      </a:buClr>
      <a:buSzPct val="100000"/>
      <a:buFont typeface="Times New Roman" pitchFamily="18" charset="0"/>
      <a:defRPr sz="2800" kern="1200">
        <a:solidFill>
          <a:schemeClr val="bg1"/>
        </a:solidFill>
        <a:latin typeface="Arial" charset="0"/>
        <a:ea typeface="+mn-ea"/>
        <a:cs typeface="+mn-cs"/>
      </a:defRPr>
    </a:lvl4pPr>
    <a:lvl5pPr marL="2057400" indent="-228600" algn="ctr" defTabSz="449263" rtl="0" eaLnBrk="0" fontAlgn="base" hangingPunct="0">
      <a:spcBef>
        <a:spcPct val="0"/>
      </a:spcBef>
      <a:spcAft>
        <a:spcPct val="0"/>
      </a:spcAft>
      <a:buClr>
        <a:srgbClr val="000000"/>
      </a:buClr>
      <a:buSzPct val="100000"/>
      <a:buFont typeface="Times New Roman" pitchFamily="18" charset="0"/>
      <a:defRPr sz="2800" kern="1200">
        <a:solidFill>
          <a:schemeClr val="bg1"/>
        </a:solidFill>
        <a:latin typeface="Arial" charset="0"/>
        <a:ea typeface="+mn-ea"/>
        <a:cs typeface="+mn-cs"/>
      </a:defRPr>
    </a:lvl5pPr>
    <a:lvl6pPr marL="2286000" algn="l" defTabSz="914400" rtl="0" eaLnBrk="1" latinLnBrk="0" hangingPunct="1">
      <a:defRPr sz="2800" kern="1200">
        <a:solidFill>
          <a:schemeClr val="bg1"/>
        </a:solidFill>
        <a:latin typeface="Arial" charset="0"/>
        <a:ea typeface="+mn-ea"/>
        <a:cs typeface="+mn-cs"/>
      </a:defRPr>
    </a:lvl6pPr>
    <a:lvl7pPr marL="2743200" algn="l" defTabSz="914400" rtl="0" eaLnBrk="1" latinLnBrk="0" hangingPunct="1">
      <a:defRPr sz="2800" kern="1200">
        <a:solidFill>
          <a:schemeClr val="bg1"/>
        </a:solidFill>
        <a:latin typeface="Arial" charset="0"/>
        <a:ea typeface="+mn-ea"/>
        <a:cs typeface="+mn-cs"/>
      </a:defRPr>
    </a:lvl7pPr>
    <a:lvl8pPr marL="3200400" algn="l" defTabSz="914400" rtl="0" eaLnBrk="1" latinLnBrk="0" hangingPunct="1">
      <a:defRPr sz="2800" kern="1200">
        <a:solidFill>
          <a:schemeClr val="bg1"/>
        </a:solidFill>
        <a:latin typeface="Arial" charset="0"/>
        <a:ea typeface="+mn-ea"/>
        <a:cs typeface="+mn-cs"/>
      </a:defRPr>
    </a:lvl8pPr>
    <a:lvl9pPr marL="3657600" algn="l" defTabSz="914400" rtl="0" eaLnBrk="1" latinLnBrk="0" hangingPunct="1">
      <a:defRPr sz="2800" kern="1200">
        <a:solidFill>
          <a:schemeClr val="bg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0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919"/>
        <p:guide pos="220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761163" cy="9942513"/>
          </a:xfrm>
          <a:prstGeom prst="roundRect">
            <a:avLst>
              <a:gd name="adj" fmla="val 23"/>
            </a:avLst>
          </a:prstGeom>
          <a:solidFill>
            <a:srgbClr val="FFFFFF"/>
          </a:solidFill>
          <a:ln>
            <a:noFill/>
          </a:ln>
          <a:effectLst/>
          <a:extLs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930" tIns="46465" rIns="92930" bIns="46465" anchor="ctr"/>
          <a:lstStyle/>
          <a:p>
            <a:endParaRPr lang="pl-PL"/>
          </a:p>
        </p:txBody>
      </p:sp>
      <p:sp>
        <p:nvSpPr>
          <p:cNvPr id="2050" name="AutoShape 2"/>
          <p:cNvSpPr>
            <a:spLocks noChangeArrowheads="1"/>
          </p:cNvSpPr>
          <p:nvPr/>
        </p:nvSpPr>
        <p:spPr bwMode="auto">
          <a:xfrm>
            <a:off x="0" y="0"/>
            <a:ext cx="6761163" cy="9942513"/>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930" tIns="46465" rIns="92930" bIns="46465" anchor="ctr"/>
          <a:lstStyle/>
          <a:p>
            <a:endParaRPr lang="pl-PL"/>
          </a:p>
        </p:txBody>
      </p:sp>
      <p:sp>
        <p:nvSpPr>
          <p:cNvPr id="2051" name="AutoShape 3"/>
          <p:cNvSpPr>
            <a:spLocks noChangeArrowheads="1"/>
          </p:cNvSpPr>
          <p:nvPr/>
        </p:nvSpPr>
        <p:spPr bwMode="auto">
          <a:xfrm>
            <a:off x="0" y="0"/>
            <a:ext cx="6761163" cy="9942513"/>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930" tIns="46465" rIns="92930" bIns="46465" anchor="ctr"/>
          <a:lstStyle/>
          <a:p>
            <a:endParaRPr lang="pl-PL"/>
          </a:p>
        </p:txBody>
      </p:sp>
      <p:sp>
        <p:nvSpPr>
          <p:cNvPr id="2052" name="Rectangle 4"/>
          <p:cNvSpPr>
            <a:spLocks noGrp="1" noChangeArrowheads="1"/>
          </p:cNvSpPr>
          <p:nvPr>
            <p:ph type="hdr"/>
          </p:nvPr>
        </p:nvSpPr>
        <p:spPr bwMode="auto">
          <a:xfrm>
            <a:off x="0" y="1"/>
            <a:ext cx="2924491" cy="4922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7" tIns="47563" rIns="91467" bIns="47563" numCol="1" anchor="t" anchorCtr="0" compatLnSpc="1">
            <a:prstTxWarp prst="textNoShape">
              <a:avLst/>
            </a:prstTxWarp>
          </a:bodyPr>
          <a:lstStyle>
            <a:lvl1pPr algn="l">
              <a:buClrTx/>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defRPr>
            </a:lvl1pPr>
          </a:lstStyle>
          <a:p>
            <a:endParaRPr lang="pl-PL" altLang="pl-PL"/>
          </a:p>
        </p:txBody>
      </p:sp>
      <p:sp>
        <p:nvSpPr>
          <p:cNvPr id="2053" name="Rectangle 5"/>
          <p:cNvSpPr>
            <a:spLocks noGrp="1" noChangeArrowheads="1"/>
          </p:cNvSpPr>
          <p:nvPr>
            <p:ph type="dt"/>
          </p:nvPr>
        </p:nvSpPr>
        <p:spPr bwMode="auto">
          <a:xfrm>
            <a:off x="3828572" y="1"/>
            <a:ext cx="2924490" cy="4922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7" tIns="47563" rIns="91467" bIns="47563" numCol="1" anchor="t" anchorCtr="0" compatLnSpc="1">
            <a:prstTxWarp prst="textNoShape">
              <a:avLst/>
            </a:prstTxWarp>
          </a:bodyPr>
          <a:lstStyle>
            <a:lvl1pPr algn="r">
              <a:buClrTx/>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defRPr>
            </a:lvl1pPr>
          </a:lstStyle>
          <a:p>
            <a:endParaRPr lang="pl-PL" altLang="pl-PL"/>
          </a:p>
        </p:txBody>
      </p:sp>
      <p:sp>
        <p:nvSpPr>
          <p:cNvPr id="2054" name="Rectangle 6"/>
          <p:cNvSpPr>
            <a:spLocks noGrp="1" noRot="1" noChangeAspect="1" noChangeArrowheads="1"/>
          </p:cNvSpPr>
          <p:nvPr>
            <p:ph type="sldImg"/>
          </p:nvPr>
        </p:nvSpPr>
        <p:spPr bwMode="auto">
          <a:xfrm>
            <a:off x="895350" y="746125"/>
            <a:ext cx="4964113" cy="3722688"/>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5" name="Rectangle 7"/>
          <p:cNvSpPr>
            <a:spLocks noGrp="1" noChangeArrowheads="1"/>
          </p:cNvSpPr>
          <p:nvPr>
            <p:ph type="body"/>
          </p:nvPr>
        </p:nvSpPr>
        <p:spPr bwMode="auto">
          <a:xfrm>
            <a:off x="675631" y="4723499"/>
            <a:ext cx="5403421" cy="44693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7" tIns="47563" rIns="91467" bIns="47563" numCol="1" anchor="t" anchorCtr="0" compatLnSpc="1">
            <a:prstTxWarp prst="textNoShape">
              <a:avLst/>
            </a:prstTxWarp>
          </a:bodyPr>
          <a:lstStyle/>
          <a:p>
            <a:pPr lvl="0"/>
            <a:endParaRPr lang="pl-PL" altLang="pl-PL" smtClean="0"/>
          </a:p>
        </p:txBody>
      </p:sp>
      <p:sp>
        <p:nvSpPr>
          <p:cNvPr id="2056" name="Rectangle 8"/>
          <p:cNvSpPr>
            <a:spLocks noGrp="1" noChangeArrowheads="1"/>
          </p:cNvSpPr>
          <p:nvPr>
            <p:ph type="ftr"/>
          </p:nvPr>
        </p:nvSpPr>
        <p:spPr bwMode="auto">
          <a:xfrm>
            <a:off x="0" y="9443779"/>
            <a:ext cx="2924491" cy="4922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7" tIns="47563" rIns="91467" bIns="47563" numCol="1" anchor="b" anchorCtr="0" compatLnSpc="1">
            <a:prstTxWarp prst="textNoShape">
              <a:avLst/>
            </a:prstTxWarp>
          </a:bodyPr>
          <a:lstStyle>
            <a:lvl1pPr algn="l">
              <a:buClrTx/>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defRPr>
            </a:lvl1pPr>
          </a:lstStyle>
          <a:p>
            <a:endParaRPr lang="pl-PL" altLang="pl-PL"/>
          </a:p>
        </p:txBody>
      </p:sp>
      <p:sp>
        <p:nvSpPr>
          <p:cNvPr id="2057" name="Rectangle 9"/>
          <p:cNvSpPr>
            <a:spLocks noGrp="1" noChangeArrowheads="1"/>
          </p:cNvSpPr>
          <p:nvPr>
            <p:ph type="sldNum"/>
          </p:nvPr>
        </p:nvSpPr>
        <p:spPr bwMode="auto">
          <a:xfrm>
            <a:off x="3828572" y="9443779"/>
            <a:ext cx="2924490" cy="4922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7" tIns="47563" rIns="91467" bIns="47563" numCol="1" anchor="b" anchorCtr="0" compatLnSpc="1">
            <a:prstTxWarp prst="textNoShape">
              <a:avLst/>
            </a:prstTxWarp>
          </a:bodyPr>
          <a:lstStyle>
            <a:lvl1pPr algn="r">
              <a:buClrTx/>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defRPr>
            </a:lvl1pPr>
          </a:lstStyle>
          <a:p>
            <a:fld id="{36288FE7-C9AC-4F6D-A539-354B21081512}" type="slidenum">
              <a:rPr lang="pl-PL" altLang="pl-PL"/>
              <a:pPr/>
              <a:t>‹#›</a:t>
            </a:fld>
            <a:endParaRPr lang="pl-PL" altLang="pl-PL"/>
          </a:p>
        </p:txBody>
      </p:sp>
    </p:spTree>
    <p:extLst>
      <p:ext uri="{BB962C8B-B14F-4D97-AF65-F5344CB8AC3E}">
        <p14:creationId xmlns:p14="http://schemas.microsoft.com/office/powerpoint/2010/main" val="945413707"/>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22DDD51B-2408-4E1F-9683-89EF68F59FC1}" type="slidenum">
              <a:rPr lang="pl-PL" altLang="pl-PL"/>
              <a:pPr/>
              <a:t>1</a:t>
            </a:fld>
            <a:endParaRPr lang="pl-PL" altLang="pl-PL"/>
          </a:p>
        </p:txBody>
      </p:sp>
      <p:sp>
        <p:nvSpPr>
          <p:cNvPr id="19457"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58"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0F2662E4-D1C2-49E7-83A8-537B913972CB}" type="slidenum">
              <a:rPr lang="pl-PL" altLang="pl-PL"/>
              <a:pPr/>
              <a:t>14</a:t>
            </a:fld>
            <a:endParaRPr lang="pl-PL" altLang="pl-PL"/>
          </a:p>
        </p:txBody>
      </p:sp>
      <p:sp>
        <p:nvSpPr>
          <p:cNvPr id="28673"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4"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0D14DD38-27C9-4BAA-9B76-A46B9B8909C8}" type="slidenum">
              <a:rPr lang="pl-PL" altLang="pl-PL"/>
              <a:pPr/>
              <a:t>16</a:t>
            </a:fld>
            <a:endParaRPr lang="pl-PL" altLang="pl-PL"/>
          </a:p>
        </p:txBody>
      </p:sp>
      <p:sp>
        <p:nvSpPr>
          <p:cNvPr id="29697"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698"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EA7135DC-D905-49D7-84C4-EF0C1FB9248D}" type="slidenum">
              <a:rPr lang="pl-PL" altLang="pl-PL"/>
              <a:pPr/>
              <a:t>17</a:t>
            </a:fld>
            <a:endParaRPr lang="pl-PL" altLang="pl-PL"/>
          </a:p>
        </p:txBody>
      </p:sp>
      <p:sp>
        <p:nvSpPr>
          <p:cNvPr id="31745"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6"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98483C36-1D23-4416-B73E-4FA4DF36FBD5}" type="slidenum">
              <a:rPr lang="pl-PL" altLang="pl-PL"/>
              <a:pPr/>
              <a:t>18</a:t>
            </a:fld>
            <a:endParaRPr lang="pl-PL" altLang="pl-PL"/>
          </a:p>
        </p:txBody>
      </p:sp>
      <p:sp>
        <p:nvSpPr>
          <p:cNvPr id="32769"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2770"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F03C5C36-66AC-486C-AA20-24463C126D92}" type="slidenum">
              <a:rPr lang="pl-PL" altLang="pl-PL"/>
              <a:pPr/>
              <a:t>21</a:t>
            </a:fld>
            <a:endParaRPr lang="pl-PL" altLang="pl-PL"/>
          </a:p>
        </p:txBody>
      </p:sp>
      <p:sp>
        <p:nvSpPr>
          <p:cNvPr id="33793"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4"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9C2901DB-5F76-40B4-9C4F-D5E7105C65B6}" type="slidenum">
              <a:rPr lang="pl-PL" altLang="pl-PL"/>
              <a:pPr/>
              <a:t>22</a:t>
            </a:fld>
            <a:endParaRPr lang="pl-PL" altLang="pl-PL"/>
          </a:p>
        </p:txBody>
      </p:sp>
      <p:sp>
        <p:nvSpPr>
          <p:cNvPr id="34817"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18"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C2E096E4-CAAF-49F4-9120-0C89896EA63C}" type="slidenum">
              <a:rPr lang="pl-PL" altLang="pl-PL"/>
              <a:pPr/>
              <a:t>2</a:t>
            </a:fld>
            <a:endParaRPr lang="pl-PL" altLang="pl-PL"/>
          </a:p>
        </p:txBody>
      </p:sp>
      <p:sp>
        <p:nvSpPr>
          <p:cNvPr id="20481"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2"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3FAEFBD0-DDE1-4893-AF7F-B4EC93B8C0DE}" type="slidenum">
              <a:rPr lang="pl-PL" altLang="pl-PL"/>
              <a:pPr/>
              <a:t>3</a:t>
            </a:fld>
            <a:endParaRPr lang="pl-PL" altLang="pl-PL"/>
          </a:p>
        </p:txBody>
      </p:sp>
      <p:sp>
        <p:nvSpPr>
          <p:cNvPr id="21505"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3FAEFBD0-DDE1-4893-AF7F-B4EC93B8C0DE}" type="slidenum">
              <a:rPr lang="pl-PL" altLang="pl-PL">
                <a:solidFill>
                  <a:prstClr val="white"/>
                </a:solidFill>
              </a:rPr>
              <a:pPr/>
              <a:t>5</a:t>
            </a:fld>
            <a:endParaRPr lang="pl-PL" altLang="pl-PL">
              <a:solidFill>
                <a:prstClr val="white"/>
              </a:solidFill>
            </a:endParaRPr>
          </a:p>
        </p:txBody>
      </p:sp>
      <p:sp>
        <p:nvSpPr>
          <p:cNvPr id="21505"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3FAEFBD0-DDE1-4893-AF7F-B4EC93B8C0DE}" type="slidenum">
              <a:rPr lang="pl-PL" altLang="pl-PL">
                <a:solidFill>
                  <a:prstClr val="white"/>
                </a:solidFill>
              </a:rPr>
              <a:pPr/>
              <a:t>6</a:t>
            </a:fld>
            <a:endParaRPr lang="pl-PL" altLang="pl-PL">
              <a:solidFill>
                <a:prstClr val="white"/>
              </a:solidFill>
            </a:endParaRPr>
          </a:p>
        </p:txBody>
      </p:sp>
      <p:sp>
        <p:nvSpPr>
          <p:cNvPr id="21505"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3FAEFBD0-DDE1-4893-AF7F-B4EC93B8C0DE}" type="slidenum">
              <a:rPr lang="pl-PL" altLang="pl-PL">
                <a:solidFill>
                  <a:prstClr val="white"/>
                </a:solidFill>
              </a:rPr>
              <a:pPr/>
              <a:t>7</a:t>
            </a:fld>
            <a:endParaRPr lang="pl-PL" altLang="pl-PL">
              <a:solidFill>
                <a:prstClr val="white"/>
              </a:solidFill>
            </a:endParaRPr>
          </a:p>
        </p:txBody>
      </p:sp>
      <p:sp>
        <p:nvSpPr>
          <p:cNvPr id="21505"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6FC2CCD4-6020-46F2-9C9A-6FDF12ABDED0}" type="slidenum">
              <a:rPr lang="pl-PL" altLang="pl-PL"/>
              <a:pPr/>
              <a:t>8</a:t>
            </a:fld>
            <a:endParaRPr lang="pl-PL" altLang="pl-PL"/>
          </a:p>
        </p:txBody>
      </p:sp>
      <p:sp>
        <p:nvSpPr>
          <p:cNvPr id="22529"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0"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220EFDDE-1F97-4113-8399-14F43AAFC5BA}" type="slidenum">
              <a:rPr lang="pl-PL" altLang="pl-PL"/>
              <a:pPr/>
              <a:t>9</a:t>
            </a:fld>
            <a:endParaRPr lang="pl-PL" altLang="pl-PL"/>
          </a:p>
        </p:txBody>
      </p:sp>
      <p:sp>
        <p:nvSpPr>
          <p:cNvPr id="24577"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4578"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A591442E-63E4-468D-A7A6-6DA019DBF935}" type="slidenum">
              <a:rPr lang="pl-PL" altLang="pl-PL"/>
              <a:pPr/>
              <a:t>13</a:t>
            </a:fld>
            <a:endParaRPr lang="pl-PL" altLang="pl-PL"/>
          </a:p>
        </p:txBody>
      </p:sp>
      <p:sp>
        <p:nvSpPr>
          <p:cNvPr id="27649" name="Rectangle 1"/>
          <p:cNvSpPr txBox="1">
            <a:spLocks noGrp="1" noRot="1" noChangeAspect="1" noChangeArrowheads="1"/>
          </p:cNvSpPr>
          <p:nvPr>
            <p:ph type="sldImg"/>
          </p:nvPr>
        </p:nvSpPr>
        <p:spPr bwMode="auto">
          <a:xfrm>
            <a:off x="895350" y="746125"/>
            <a:ext cx="4968875" cy="3727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650" name="Rectangle 2"/>
          <p:cNvSpPr txBox="1">
            <a:spLocks noGrp="1" noChangeArrowheads="1"/>
          </p:cNvSpPr>
          <p:nvPr>
            <p:ph type="body" idx="1"/>
          </p:nvPr>
        </p:nvSpPr>
        <p:spPr bwMode="auto">
          <a:xfrm>
            <a:off x="675631" y="4723498"/>
            <a:ext cx="5405041" cy="447252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lt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smtClean="0"/>
              <a:t>Kliknij, aby edytować styl wzorca podtytułu</a:t>
            </a:r>
            <a:endParaRPr lang="pl-PL"/>
          </a:p>
        </p:txBody>
      </p:sp>
      <p:sp>
        <p:nvSpPr>
          <p:cNvPr id="4" name="Symbol zastępczy daty 3"/>
          <p:cNvSpPr>
            <a:spLocks noGrp="1"/>
          </p:cNvSpPr>
          <p:nvPr>
            <p:ph type="dt" idx="10"/>
          </p:nvPr>
        </p:nvSpPr>
        <p:spPr/>
        <p:txBody>
          <a:bodyPr/>
          <a:lstStyle>
            <a:lvl1pPr>
              <a:defRPr/>
            </a:lvl1pPr>
          </a:lstStyle>
          <a:p>
            <a:endParaRPr lang="pl-PL" altLang="pl-PL"/>
          </a:p>
        </p:txBody>
      </p:sp>
      <p:sp>
        <p:nvSpPr>
          <p:cNvPr id="5" name="Symbol zastępczy stopki 4"/>
          <p:cNvSpPr>
            <a:spLocks noGrp="1"/>
          </p:cNvSpPr>
          <p:nvPr>
            <p:ph type="ftr" idx="11"/>
          </p:nvPr>
        </p:nvSpPr>
        <p:spPr/>
        <p:txBody>
          <a:bodyPr/>
          <a:lstStyle>
            <a:lvl1pPr>
              <a:defRPr/>
            </a:lvl1pPr>
          </a:lstStyle>
          <a:p>
            <a:endParaRPr lang="pl-PL" altLang="pl-PL"/>
          </a:p>
        </p:txBody>
      </p:sp>
      <p:sp>
        <p:nvSpPr>
          <p:cNvPr id="6" name="Symbol zastępczy numeru slajdu 5"/>
          <p:cNvSpPr>
            <a:spLocks noGrp="1"/>
          </p:cNvSpPr>
          <p:nvPr>
            <p:ph type="sldNum" idx="12"/>
          </p:nvPr>
        </p:nvSpPr>
        <p:spPr/>
        <p:txBody>
          <a:bodyPr/>
          <a:lstStyle>
            <a:lvl1pPr>
              <a:defRPr/>
            </a:lvl1pPr>
          </a:lstStyle>
          <a:p>
            <a:fld id="{05C076C3-B1DE-4FE9-8350-C803E48ED479}" type="slidenum">
              <a:rPr lang="pl-PL" altLang="pl-PL"/>
              <a:pPr/>
              <a:t>‹#›</a:t>
            </a:fld>
            <a:endParaRPr lang="pl-PL" altLang="pl-PL"/>
          </a:p>
        </p:txBody>
      </p:sp>
    </p:spTree>
    <p:extLst>
      <p:ext uri="{BB962C8B-B14F-4D97-AF65-F5344CB8AC3E}">
        <p14:creationId xmlns:p14="http://schemas.microsoft.com/office/powerpoint/2010/main" val="1152981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idx="10"/>
          </p:nvPr>
        </p:nvSpPr>
        <p:spPr/>
        <p:txBody>
          <a:bodyPr/>
          <a:lstStyle>
            <a:lvl1pPr>
              <a:defRPr/>
            </a:lvl1pPr>
          </a:lstStyle>
          <a:p>
            <a:endParaRPr lang="pl-PL" altLang="pl-PL"/>
          </a:p>
        </p:txBody>
      </p:sp>
      <p:sp>
        <p:nvSpPr>
          <p:cNvPr id="5" name="Symbol zastępczy stopki 4"/>
          <p:cNvSpPr>
            <a:spLocks noGrp="1"/>
          </p:cNvSpPr>
          <p:nvPr>
            <p:ph type="ftr" idx="11"/>
          </p:nvPr>
        </p:nvSpPr>
        <p:spPr/>
        <p:txBody>
          <a:bodyPr/>
          <a:lstStyle>
            <a:lvl1pPr>
              <a:defRPr/>
            </a:lvl1pPr>
          </a:lstStyle>
          <a:p>
            <a:endParaRPr lang="pl-PL" altLang="pl-PL"/>
          </a:p>
        </p:txBody>
      </p:sp>
      <p:sp>
        <p:nvSpPr>
          <p:cNvPr id="6" name="Symbol zastępczy numeru slajdu 5"/>
          <p:cNvSpPr>
            <a:spLocks noGrp="1"/>
          </p:cNvSpPr>
          <p:nvPr>
            <p:ph type="sldNum" idx="12"/>
          </p:nvPr>
        </p:nvSpPr>
        <p:spPr/>
        <p:txBody>
          <a:bodyPr/>
          <a:lstStyle>
            <a:lvl1pPr>
              <a:defRPr/>
            </a:lvl1pPr>
          </a:lstStyle>
          <a:p>
            <a:fld id="{DF2AC261-08FC-4198-BF41-C9B93E1E5CDB}" type="slidenum">
              <a:rPr lang="pl-PL" altLang="pl-PL"/>
              <a:pPr/>
              <a:t>‹#›</a:t>
            </a:fld>
            <a:endParaRPr lang="pl-PL" altLang="pl-PL"/>
          </a:p>
        </p:txBody>
      </p:sp>
    </p:spTree>
    <p:extLst>
      <p:ext uri="{BB962C8B-B14F-4D97-AF65-F5344CB8AC3E}">
        <p14:creationId xmlns:p14="http://schemas.microsoft.com/office/powerpoint/2010/main" val="1855398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6225" y="128588"/>
            <a:ext cx="2055813" cy="5992812"/>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128588"/>
            <a:ext cx="6016625" cy="5992812"/>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idx="10"/>
          </p:nvPr>
        </p:nvSpPr>
        <p:spPr/>
        <p:txBody>
          <a:bodyPr/>
          <a:lstStyle>
            <a:lvl1pPr>
              <a:defRPr/>
            </a:lvl1pPr>
          </a:lstStyle>
          <a:p>
            <a:endParaRPr lang="pl-PL" altLang="pl-PL"/>
          </a:p>
        </p:txBody>
      </p:sp>
      <p:sp>
        <p:nvSpPr>
          <p:cNvPr id="5" name="Symbol zastępczy stopki 4"/>
          <p:cNvSpPr>
            <a:spLocks noGrp="1"/>
          </p:cNvSpPr>
          <p:nvPr>
            <p:ph type="ftr" idx="11"/>
          </p:nvPr>
        </p:nvSpPr>
        <p:spPr/>
        <p:txBody>
          <a:bodyPr/>
          <a:lstStyle>
            <a:lvl1pPr>
              <a:defRPr/>
            </a:lvl1pPr>
          </a:lstStyle>
          <a:p>
            <a:endParaRPr lang="pl-PL" altLang="pl-PL"/>
          </a:p>
        </p:txBody>
      </p:sp>
      <p:sp>
        <p:nvSpPr>
          <p:cNvPr id="6" name="Symbol zastępczy numeru slajdu 5"/>
          <p:cNvSpPr>
            <a:spLocks noGrp="1"/>
          </p:cNvSpPr>
          <p:nvPr>
            <p:ph type="sldNum" idx="12"/>
          </p:nvPr>
        </p:nvSpPr>
        <p:spPr/>
        <p:txBody>
          <a:bodyPr/>
          <a:lstStyle>
            <a:lvl1pPr>
              <a:defRPr/>
            </a:lvl1pPr>
          </a:lstStyle>
          <a:p>
            <a:fld id="{4550C24F-B3ED-4DF4-820B-A8EE92C7496C}" type="slidenum">
              <a:rPr lang="pl-PL" altLang="pl-PL"/>
              <a:pPr/>
              <a:t>‹#›</a:t>
            </a:fld>
            <a:endParaRPr lang="pl-PL" altLang="pl-PL"/>
          </a:p>
        </p:txBody>
      </p:sp>
    </p:spTree>
    <p:extLst>
      <p:ext uri="{BB962C8B-B14F-4D97-AF65-F5344CB8AC3E}">
        <p14:creationId xmlns:p14="http://schemas.microsoft.com/office/powerpoint/2010/main" val="3066754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kład niestandardowy">
    <p:spTree>
      <p:nvGrpSpPr>
        <p:cNvPr id="1" name=""/>
        <p:cNvGrpSpPr/>
        <p:nvPr/>
      </p:nvGrpSpPr>
      <p:grpSpPr>
        <a:xfrm>
          <a:off x="0" y="0"/>
          <a:ext cx="0" cy="0"/>
          <a:chOff x="0" y="0"/>
          <a:chExt cx="0" cy="0"/>
        </a:xfrm>
      </p:grpSpPr>
      <p:sp>
        <p:nvSpPr>
          <p:cNvPr id="2" name="Tytuł 1"/>
          <p:cNvSpPr>
            <a:spLocks noGrp="1"/>
          </p:cNvSpPr>
          <p:nvPr>
            <p:ph type="title"/>
          </p:nvPr>
        </p:nvSpPr>
        <p:spPr>
          <a:xfrm>
            <a:off x="457200" y="128588"/>
            <a:ext cx="8224838" cy="1433512"/>
          </a:xfrm>
        </p:spPr>
        <p:txBody>
          <a:bodyPr/>
          <a:lstStyle/>
          <a:p>
            <a:r>
              <a:rPr lang="pl-PL" smtClean="0"/>
              <a:t>Kliknij, aby edytować styl</a:t>
            </a:r>
            <a:endParaRPr lang="pl-PL"/>
          </a:p>
        </p:txBody>
      </p:sp>
      <p:sp>
        <p:nvSpPr>
          <p:cNvPr id="3" name="Symbol zastępczy daty 2"/>
          <p:cNvSpPr>
            <a:spLocks noGrp="1"/>
          </p:cNvSpPr>
          <p:nvPr>
            <p:ph type="dt" idx="10"/>
          </p:nvPr>
        </p:nvSpPr>
        <p:spPr>
          <a:xfrm>
            <a:off x="457200" y="6245225"/>
            <a:ext cx="2128838" cy="471488"/>
          </a:xfrm>
        </p:spPr>
        <p:txBody>
          <a:bodyPr/>
          <a:lstStyle>
            <a:lvl1pPr>
              <a:defRPr/>
            </a:lvl1pPr>
          </a:lstStyle>
          <a:p>
            <a:endParaRPr lang="pl-PL" altLang="pl-PL"/>
          </a:p>
        </p:txBody>
      </p:sp>
      <p:sp>
        <p:nvSpPr>
          <p:cNvPr id="4" name="Symbol zastępczy stopki 3"/>
          <p:cNvSpPr>
            <a:spLocks noGrp="1"/>
          </p:cNvSpPr>
          <p:nvPr>
            <p:ph type="ftr" idx="11"/>
          </p:nvPr>
        </p:nvSpPr>
        <p:spPr>
          <a:xfrm>
            <a:off x="3124200" y="6245225"/>
            <a:ext cx="2890838" cy="471488"/>
          </a:xfrm>
        </p:spPr>
        <p:txBody>
          <a:bodyPr/>
          <a:lstStyle>
            <a:lvl1pPr>
              <a:defRPr/>
            </a:lvl1pPr>
          </a:lstStyle>
          <a:p>
            <a:endParaRPr lang="pl-PL" altLang="pl-PL"/>
          </a:p>
        </p:txBody>
      </p:sp>
      <p:sp>
        <p:nvSpPr>
          <p:cNvPr id="5" name="Symbol zastępczy numeru slajdu 4"/>
          <p:cNvSpPr>
            <a:spLocks noGrp="1"/>
          </p:cNvSpPr>
          <p:nvPr>
            <p:ph type="sldNum" idx="12"/>
          </p:nvPr>
        </p:nvSpPr>
        <p:spPr>
          <a:xfrm>
            <a:off x="6553200" y="6245225"/>
            <a:ext cx="2128838" cy="471488"/>
          </a:xfrm>
        </p:spPr>
        <p:txBody>
          <a:bodyPr/>
          <a:lstStyle>
            <a:lvl1pPr>
              <a:defRPr/>
            </a:lvl1pPr>
          </a:lstStyle>
          <a:p>
            <a:fld id="{6631A167-2962-4B6C-8011-4D1F36112AA5}" type="slidenum">
              <a:rPr lang="pl-PL" altLang="pl-PL"/>
              <a:pPr/>
              <a:t>‹#›</a:t>
            </a:fld>
            <a:endParaRPr lang="pl-PL" altLang="pl-PL"/>
          </a:p>
        </p:txBody>
      </p:sp>
    </p:spTree>
    <p:extLst>
      <p:ext uri="{BB962C8B-B14F-4D97-AF65-F5344CB8AC3E}">
        <p14:creationId xmlns:p14="http://schemas.microsoft.com/office/powerpoint/2010/main" val="35703400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ytuł, tekst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128588"/>
            <a:ext cx="8224838" cy="1433512"/>
          </a:xfrm>
        </p:spPr>
        <p:txBody>
          <a:bodyPr/>
          <a:lstStyle/>
          <a:p>
            <a:r>
              <a:rPr lang="pl-PL" smtClean="0"/>
              <a:t>Kliknij, aby edytować styl</a:t>
            </a:r>
            <a:endParaRPr lang="pl-PL"/>
          </a:p>
        </p:txBody>
      </p:sp>
      <p:sp>
        <p:nvSpPr>
          <p:cNvPr id="3" name="Symbol zastępczy tekstu 2"/>
          <p:cNvSpPr>
            <a:spLocks noGrp="1"/>
          </p:cNvSpPr>
          <p:nvPr>
            <p:ph type="body" sz="half" idx="1"/>
          </p:nvPr>
        </p:nvSpPr>
        <p:spPr>
          <a:xfrm>
            <a:off x="457200" y="1600200"/>
            <a:ext cx="4035425" cy="45212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5025" y="1600200"/>
            <a:ext cx="4037013" cy="45212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idx="10"/>
          </p:nvPr>
        </p:nvSpPr>
        <p:spPr>
          <a:xfrm>
            <a:off x="457200" y="6245225"/>
            <a:ext cx="2128838" cy="471488"/>
          </a:xfrm>
        </p:spPr>
        <p:txBody>
          <a:bodyPr/>
          <a:lstStyle>
            <a:lvl1pPr>
              <a:defRPr/>
            </a:lvl1pPr>
          </a:lstStyle>
          <a:p>
            <a:endParaRPr lang="pl-PL" altLang="pl-PL"/>
          </a:p>
        </p:txBody>
      </p:sp>
      <p:sp>
        <p:nvSpPr>
          <p:cNvPr id="6" name="Symbol zastępczy stopki 5"/>
          <p:cNvSpPr>
            <a:spLocks noGrp="1"/>
          </p:cNvSpPr>
          <p:nvPr>
            <p:ph type="ftr" idx="11"/>
          </p:nvPr>
        </p:nvSpPr>
        <p:spPr>
          <a:xfrm>
            <a:off x="3124200" y="6245225"/>
            <a:ext cx="2890838" cy="471488"/>
          </a:xfrm>
        </p:spPr>
        <p:txBody>
          <a:bodyPr/>
          <a:lstStyle>
            <a:lvl1pPr>
              <a:defRPr/>
            </a:lvl1pPr>
          </a:lstStyle>
          <a:p>
            <a:endParaRPr lang="pl-PL" altLang="pl-PL"/>
          </a:p>
        </p:txBody>
      </p:sp>
      <p:sp>
        <p:nvSpPr>
          <p:cNvPr id="7" name="Symbol zastępczy numeru slajdu 6"/>
          <p:cNvSpPr>
            <a:spLocks noGrp="1"/>
          </p:cNvSpPr>
          <p:nvPr>
            <p:ph type="sldNum" idx="12"/>
          </p:nvPr>
        </p:nvSpPr>
        <p:spPr>
          <a:xfrm>
            <a:off x="6553200" y="6245225"/>
            <a:ext cx="2128838" cy="471488"/>
          </a:xfrm>
        </p:spPr>
        <p:txBody>
          <a:bodyPr/>
          <a:lstStyle>
            <a:lvl1pPr>
              <a:defRPr/>
            </a:lvl1pPr>
          </a:lstStyle>
          <a:p>
            <a:fld id="{CBB55A1F-6618-4562-9F74-CA0C3EAB901B}" type="slidenum">
              <a:rPr lang="pl-PL" altLang="pl-PL"/>
              <a:pPr/>
              <a:t>‹#›</a:t>
            </a:fld>
            <a:endParaRPr lang="pl-PL" altLang="pl-PL"/>
          </a:p>
        </p:txBody>
      </p:sp>
    </p:spTree>
    <p:extLst>
      <p:ext uri="{BB962C8B-B14F-4D97-AF65-F5344CB8AC3E}">
        <p14:creationId xmlns:p14="http://schemas.microsoft.com/office/powerpoint/2010/main" val="242814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ytuł i tabela">
    <p:spTree>
      <p:nvGrpSpPr>
        <p:cNvPr id="1" name=""/>
        <p:cNvGrpSpPr/>
        <p:nvPr/>
      </p:nvGrpSpPr>
      <p:grpSpPr>
        <a:xfrm>
          <a:off x="0" y="0"/>
          <a:ext cx="0" cy="0"/>
          <a:chOff x="0" y="0"/>
          <a:chExt cx="0" cy="0"/>
        </a:xfrm>
      </p:grpSpPr>
      <p:sp>
        <p:nvSpPr>
          <p:cNvPr id="2" name="Tytuł 1"/>
          <p:cNvSpPr>
            <a:spLocks noGrp="1"/>
          </p:cNvSpPr>
          <p:nvPr>
            <p:ph type="title"/>
          </p:nvPr>
        </p:nvSpPr>
        <p:spPr>
          <a:xfrm>
            <a:off x="457200" y="128588"/>
            <a:ext cx="8224838" cy="1433512"/>
          </a:xfrm>
        </p:spPr>
        <p:txBody>
          <a:bodyPr/>
          <a:lstStyle/>
          <a:p>
            <a:r>
              <a:rPr lang="pl-PL" smtClean="0"/>
              <a:t>Kliknij, aby edytować styl</a:t>
            </a:r>
            <a:endParaRPr lang="pl-PL"/>
          </a:p>
        </p:txBody>
      </p:sp>
      <p:sp>
        <p:nvSpPr>
          <p:cNvPr id="3" name="Symbol zastępczy tabeli 2"/>
          <p:cNvSpPr>
            <a:spLocks noGrp="1"/>
          </p:cNvSpPr>
          <p:nvPr>
            <p:ph type="tbl" idx="1"/>
          </p:nvPr>
        </p:nvSpPr>
        <p:spPr>
          <a:xfrm>
            <a:off x="457200" y="1600200"/>
            <a:ext cx="8224838" cy="4521200"/>
          </a:xfrm>
        </p:spPr>
        <p:txBody>
          <a:bodyPr/>
          <a:lstStyle/>
          <a:p>
            <a:endParaRPr lang="pl-PL"/>
          </a:p>
        </p:txBody>
      </p:sp>
      <p:sp>
        <p:nvSpPr>
          <p:cNvPr id="4" name="Symbol zastępczy daty 3"/>
          <p:cNvSpPr>
            <a:spLocks noGrp="1"/>
          </p:cNvSpPr>
          <p:nvPr>
            <p:ph type="dt" idx="10"/>
          </p:nvPr>
        </p:nvSpPr>
        <p:spPr>
          <a:xfrm>
            <a:off x="457200" y="6245225"/>
            <a:ext cx="2128838" cy="471488"/>
          </a:xfrm>
        </p:spPr>
        <p:txBody>
          <a:bodyPr/>
          <a:lstStyle>
            <a:lvl1pPr>
              <a:defRPr/>
            </a:lvl1pPr>
          </a:lstStyle>
          <a:p>
            <a:endParaRPr lang="pl-PL" altLang="pl-PL"/>
          </a:p>
        </p:txBody>
      </p:sp>
      <p:sp>
        <p:nvSpPr>
          <p:cNvPr id="5" name="Symbol zastępczy stopki 4"/>
          <p:cNvSpPr>
            <a:spLocks noGrp="1"/>
          </p:cNvSpPr>
          <p:nvPr>
            <p:ph type="ftr" idx="11"/>
          </p:nvPr>
        </p:nvSpPr>
        <p:spPr>
          <a:xfrm>
            <a:off x="3124200" y="6245225"/>
            <a:ext cx="2890838" cy="471488"/>
          </a:xfrm>
        </p:spPr>
        <p:txBody>
          <a:bodyPr/>
          <a:lstStyle>
            <a:lvl1pPr>
              <a:defRPr/>
            </a:lvl1pPr>
          </a:lstStyle>
          <a:p>
            <a:endParaRPr lang="pl-PL" altLang="pl-PL"/>
          </a:p>
        </p:txBody>
      </p:sp>
      <p:sp>
        <p:nvSpPr>
          <p:cNvPr id="6" name="Symbol zastępczy numeru slajdu 5"/>
          <p:cNvSpPr>
            <a:spLocks noGrp="1"/>
          </p:cNvSpPr>
          <p:nvPr>
            <p:ph type="sldNum" idx="12"/>
          </p:nvPr>
        </p:nvSpPr>
        <p:spPr>
          <a:xfrm>
            <a:off x="6553200" y="6245225"/>
            <a:ext cx="2128838" cy="471488"/>
          </a:xfrm>
        </p:spPr>
        <p:txBody>
          <a:bodyPr/>
          <a:lstStyle>
            <a:lvl1pPr>
              <a:defRPr/>
            </a:lvl1pPr>
          </a:lstStyle>
          <a:p>
            <a:fld id="{A1FFE351-948C-4572-B305-6781C59CD44C}" type="slidenum">
              <a:rPr lang="pl-PL" altLang="pl-PL"/>
              <a:pPr/>
              <a:t>‹#›</a:t>
            </a:fld>
            <a:endParaRPr lang="pl-PL" altLang="pl-PL"/>
          </a:p>
        </p:txBody>
      </p:sp>
    </p:spTree>
    <p:extLst>
      <p:ext uri="{BB962C8B-B14F-4D97-AF65-F5344CB8AC3E}">
        <p14:creationId xmlns:p14="http://schemas.microsoft.com/office/powerpoint/2010/main" val="3235493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idx="10"/>
          </p:nvPr>
        </p:nvSpPr>
        <p:spPr/>
        <p:txBody>
          <a:bodyPr/>
          <a:lstStyle>
            <a:lvl1pPr>
              <a:defRPr/>
            </a:lvl1pPr>
          </a:lstStyle>
          <a:p>
            <a:endParaRPr lang="pl-PL" altLang="pl-PL"/>
          </a:p>
        </p:txBody>
      </p:sp>
      <p:sp>
        <p:nvSpPr>
          <p:cNvPr id="5" name="Symbol zastępczy stopki 4"/>
          <p:cNvSpPr>
            <a:spLocks noGrp="1"/>
          </p:cNvSpPr>
          <p:nvPr>
            <p:ph type="ftr" idx="11"/>
          </p:nvPr>
        </p:nvSpPr>
        <p:spPr/>
        <p:txBody>
          <a:bodyPr/>
          <a:lstStyle>
            <a:lvl1pPr>
              <a:defRPr/>
            </a:lvl1pPr>
          </a:lstStyle>
          <a:p>
            <a:endParaRPr lang="pl-PL" altLang="pl-PL"/>
          </a:p>
        </p:txBody>
      </p:sp>
      <p:sp>
        <p:nvSpPr>
          <p:cNvPr id="6" name="Symbol zastępczy numeru slajdu 5"/>
          <p:cNvSpPr>
            <a:spLocks noGrp="1"/>
          </p:cNvSpPr>
          <p:nvPr>
            <p:ph type="sldNum" idx="12"/>
          </p:nvPr>
        </p:nvSpPr>
        <p:spPr/>
        <p:txBody>
          <a:bodyPr/>
          <a:lstStyle>
            <a:lvl1pPr>
              <a:defRPr/>
            </a:lvl1pPr>
          </a:lstStyle>
          <a:p>
            <a:fld id="{1D840514-77F7-4E2F-BCA9-C3E199B23555}" type="slidenum">
              <a:rPr lang="pl-PL" altLang="pl-PL"/>
              <a:pPr/>
              <a:t>‹#›</a:t>
            </a:fld>
            <a:endParaRPr lang="pl-PL" altLang="pl-PL"/>
          </a:p>
        </p:txBody>
      </p:sp>
    </p:spTree>
    <p:extLst>
      <p:ext uri="{BB962C8B-B14F-4D97-AF65-F5344CB8AC3E}">
        <p14:creationId xmlns:p14="http://schemas.microsoft.com/office/powerpoint/2010/main" val="1367968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
        <p:nvSpPr>
          <p:cNvPr id="4" name="Symbol zastępczy daty 3"/>
          <p:cNvSpPr>
            <a:spLocks noGrp="1"/>
          </p:cNvSpPr>
          <p:nvPr>
            <p:ph type="dt" idx="10"/>
          </p:nvPr>
        </p:nvSpPr>
        <p:spPr/>
        <p:txBody>
          <a:bodyPr/>
          <a:lstStyle>
            <a:lvl1pPr>
              <a:defRPr/>
            </a:lvl1pPr>
          </a:lstStyle>
          <a:p>
            <a:endParaRPr lang="pl-PL" altLang="pl-PL"/>
          </a:p>
        </p:txBody>
      </p:sp>
      <p:sp>
        <p:nvSpPr>
          <p:cNvPr id="5" name="Symbol zastępczy stopki 4"/>
          <p:cNvSpPr>
            <a:spLocks noGrp="1"/>
          </p:cNvSpPr>
          <p:nvPr>
            <p:ph type="ftr" idx="11"/>
          </p:nvPr>
        </p:nvSpPr>
        <p:spPr/>
        <p:txBody>
          <a:bodyPr/>
          <a:lstStyle>
            <a:lvl1pPr>
              <a:defRPr/>
            </a:lvl1pPr>
          </a:lstStyle>
          <a:p>
            <a:endParaRPr lang="pl-PL" altLang="pl-PL"/>
          </a:p>
        </p:txBody>
      </p:sp>
      <p:sp>
        <p:nvSpPr>
          <p:cNvPr id="6" name="Symbol zastępczy numeru slajdu 5"/>
          <p:cNvSpPr>
            <a:spLocks noGrp="1"/>
          </p:cNvSpPr>
          <p:nvPr>
            <p:ph type="sldNum" idx="12"/>
          </p:nvPr>
        </p:nvSpPr>
        <p:spPr/>
        <p:txBody>
          <a:bodyPr/>
          <a:lstStyle>
            <a:lvl1pPr>
              <a:defRPr/>
            </a:lvl1pPr>
          </a:lstStyle>
          <a:p>
            <a:fld id="{5971DBB7-07AF-46CD-A59E-D0BEDB46175F}" type="slidenum">
              <a:rPr lang="pl-PL" altLang="pl-PL"/>
              <a:pPr/>
              <a:t>‹#›</a:t>
            </a:fld>
            <a:endParaRPr lang="pl-PL" altLang="pl-PL"/>
          </a:p>
        </p:txBody>
      </p:sp>
    </p:spTree>
    <p:extLst>
      <p:ext uri="{BB962C8B-B14F-4D97-AF65-F5344CB8AC3E}">
        <p14:creationId xmlns:p14="http://schemas.microsoft.com/office/powerpoint/2010/main" val="1246402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5425"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5025" y="1600200"/>
            <a:ext cx="4037013"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idx="10"/>
          </p:nvPr>
        </p:nvSpPr>
        <p:spPr/>
        <p:txBody>
          <a:bodyPr/>
          <a:lstStyle>
            <a:lvl1pPr>
              <a:defRPr/>
            </a:lvl1pPr>
          </a:lstStyle>
          <a:p>
            <a:endParaRPr lang="pl-PL" altLang="pl-PL"/>
          </a:p>
        </p:txBody>
      </p:sp>
      <p:sp>
        <p:nvSpPr>
          <p:cNvPr id="6" name="Symbol zastępczy stopki 5"/>
          <p:cNvSpPr>
            <a:spLocks noGrp="1"/>
          </p:cNvSpPr>
          <p:nvPr>
            <p:ph type="ftr" idx="11"/>
          </p:nvPr>
        </p:nvSpPr>
        <p:spPr/>
        <p:txBody>
          <a:bodyPr/>
          <a:lstStyle>
            <a:lvl1pPr>
              <a:defRPr/>
            </a:lvl1pPr>
          </a:lstStyle>
          <a:p>
            <a:endParaRPr lang="pl-PL" altLang="pl-PL"/>
          </a:p>
        </p:txBody>
      </p:sp>
      <p:sp>
        <p:nvSpPr>
          <p:cNvPr id="7" name="Symbol zastępczy numeru slajdu 6"/>
          <p:cNvSpPr>
            <a:spLocks noGrp="1"/>
          </p:cNvSpPr>
          <p:nvPr>
            <p:ph type="sldNum" idx="12"/>
          </p:nvPr>
        </p:nvSpPr>
        <p:spPr/>
        <p:txBody>
          <a:bodyPr/>
          <a:lstStyle>
            <a:lvl1pPr>
              <a:defRPr/>
            </a:lvl1pPr>
          </a:lstStyle>
          <a:p>
            <a:fld id="{429A1FEF-F1B6-42DF-93A4-9D18711500A9}" type="slidenum">
              <a:rPr lang="pl-PL" altLang="pl-PL"/>
              <a:pPr/>
              <a:t>‹#›</a:t>
            </a:fld>
            <a:endParaRPr lang="pl-PL" altLang="pl-PL"/>
          </a:p>
        </p:txBody>
      </p:sp>
    </p:spTree>
    <p:extLst>
      <p:ext uri="{BB962C8B-B14F-4D97-AF65-F5344CB8AC3E}">
        <p14:creationId xmlns:p14="http://schemas.microsoft.com/office/powerpoint/2010/main" val="2926056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idx="10"/>
          </p:nvPr>
        </p:nvSpPr>
        <p:spPr/>
        <p:txBody>
          <a:bodyPr/>
          <a:lstStyle>
            <a:lvl1pPr>
              <a:defRPr/>
            </a:lvl1pPr>
          </a:lstStyle>
          <a:p>
            <a:endParaRPr lang="pl-PL" altLang="pl-PL"/>
          </a:p>
        </p:txBody>
      </p:sp>
      <p:sp>
        <p:nvSpPr>
          <p:cNvPr id="8" name="Symbol zastępczy stopki 7"/>
          <p:cNvSpPr>
            <a:spLocks noGrp="1"/>
          </p:cNvSpPr>
          <p:nvPr>
            <p:ph type="ftr" idx="11"/>
          </p:nvPr>
        </p:nvSpPr>
        <p:spPr/>
        <p:txBody>
          <a:bodyPr/>
          <a:lstStyle>
            <a:lvl1pPr>
              <a:defRPr/>
            </a:lvl1pPr>
          </a:lstStyle>
          <a:p>
            <a:endParaRPr lang="pl-PL" altLang="pl-PL"/>
          </a:p>
        </p:txBody>
      </p:sp>
      <p:sp>
        <p:nvSpPr>
          <p:cNvPr id="9" name="Symbol zastępczy numeru slajdu 8"/>
          <p:cNvSpPr>
            <a:spLocks noGrp="1"/>
          </p:cNvSpPr>
          <p:nvPr>
            <p:ph type="sldNum" idx="12"/>
          </p:nvPr>
        </p:nvSpPr>
        <p:spPr/>
        <p:txBody>
          <a:bodyPr/>
          <a:lstStyle>
            <a:lvl1pPr>
              <a:defRPr/>
            </a:lvl1pPr>
          </a:lstStyle>
          <a:p>
            <a:fld id="{1395BA52-AA18-4638-B79F-16F47C89E39C}" type="slidenum">
              <a:rPr lang="pl-PL" altLang="pl-PL"/>
              <a:pPr/>
              <a:t>‹#›</a:t>
            </a:fld>
            <a:endParaRPr lang="pl-PL" altLang="pl-PL"/>
          </a:p>
        </p:txBody>
      </p:sp>
    </p:spTree>
    <p:extLst>
      <p:ext uri="{BB962C8B-B14F-4D97-AF65-F5344CB8AC3E}">
        <p14:creationId xmlns:p14="http://schemas.microsoft.com/office/powerpoint/2010/main" val="383251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idx="10"/>
          </p:nvPr>
        </p:nvSpPr>
        <p:spPr/>
        <p:txBody>
          <a:bodyPr/>
          <a:lstStyle>
            <a:lvl1pPr>
              <a:defRPr/>
            </a:lvl1pPr>
          </a:lstStyle>
          <a:p>
            <a:endParaRPr lang="pl-PL" altLang="pl-PL"/>
          </a:p>
        </p:txBody>
      </p:sp>
      <p:sp>
        <p:nvSpPr>
          <p:cNvPr id="4" name="Symbol zastępczy stopki 3"/>
          <p:cNvSpPr>
            <a:spLocks noGrp="1"/>
          </p:cNvSpPr>
          <p:nvPr>
            <p:ph type="ftr" idx="11"/>
          </p:nvPr>
        </p:nvSpPr>
        <p:spPr/>
        <p:txBody>
          <a:bodyPr/>
          <a:lstStyle>
            <a:lvl1pPr>
              <a:defRPr/>
            </a:lvl1pPr>
          </a:lstStyle>
          <a:p>
            <a:endParaRPr lang="pl-PL" altLang="pl-PL"/>
          </a:p>
        </p:txBody>
      </p:sp>
      <p:sp>
        <p:nvSpPr>
          <p:cNvPr id="5" name="Symbol zastępczy numeru slajdu 4"/>
          <p:cNvSpPr>
            <a:spLocks noGrp="1"/>
          </p:cNvSpPr>
          <p:nvPr>
            <p:ph type="sldNum" idx="12"/>
          </p:nvPr>
        </p:nvSpPr>
        <p:spPr/>
        <p:txBody>
          <a:bodyPr/>
          <a:lstStyle>
            <a:lvl1pPr>
              <a:defRPr/>
            </a:lvl1pPr>
          </a:lstStyle>
          <a:p>
            <a:fld id="{7ADAA117-C5BA-45EE-A07E-D97E2A5BFCCE}" type="slidenum">
              <a:rPr lang="pl-PL" altLang="pl-PL"/>
              <a:pPr/>
              <a:t>‹#›</a:t>
            </a:fld>
            <a:endParaRPr lang="pl-PL" altLang="pl-PL"/>
          </a:p>
        </p:txBody>
      </p:sp>
    </p:spTree>
    <p:extLst>
      <p:ext uri="{BB962C8B-B14F-4D97-AF65-F5344CB8AC3E}">
        <p14:creationId xmlns:p14="http://schemas.microsoft.com/office/powerpoint/2010/main" val="2267914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idx="10"/>
          </p:nvPr>
        </p:nvSpPr>
        <p:spPr/>
        <p:txBody>
          <a:bodyPr/>
          <a:lstStyle>
            <a:lvl1pPr>
              <a:defRPr/>
            </a:lvl1pPr>
          </a:lstStyle>
          <a:p>
            <a:endParaRPr lang="pl-PL" altLang="pl-PL"/>
          </a:p>
        </p:txBody>
      </p:sp>
      <p:sp>
        <p:nvSpPr>
          <p:cNvPr id="3" name="Symbol zastępczy stopki 2"/>
          <p:cNvSpPr>
            <a:spLocks noGrp="1"/>
          </p:cNvSpPr>
          <p:nvPr>
            <p:ph type="ftr" idx="11"/>
          </p:nvPr>
        </p:nvSpPr>
        <p:spPr/>
        <p:txBody>
          <a:bodyPr/>
          <a:lstStyle>
            <a:lvl1pPr>
              <a:defRPr/>
            </a:lvl1pPr>
          </a:lstStyle>
          <a:p>
            <a:endParaRPr lang="pl-PL" altLang="pl-PL"/>
          </a:p>
        </p:txBody>
      </p:sp>
      <p:sp>
        <p:nvSpPr>
          <p:cNvPr id="4" name="Symbol zastępczy numeru slajdu 3"/>
          <p:cNvSpPr>
            <a:spLocks noGrp="1"/>
          </p:cNvSpPr>
          <p:nvPr>
            <p:ph type="sldNum" idx="12"/>
          </p:nvPr>
        </p:nvSpPr>
        <p:spPr/>
        <p:txBody>
          <a:bodyPr/>
          <a:lstStyle>
            <a:lvl1pPr>
              <a:defRPr/>
            </a:lvl1pPr>
          </a:lstStyle>
          <a:p>
            <a:fld id="{C902B21F-C34F-4216-8DDB-62A833EDE07E}" type="slidenum">
              <a:rPr lang="pl-PL" altLang="pl-PL"/>
              <a:pPr/>
              <a:t>‹#›</a:t>
            </a:fld>
            <a:endParaRPr lang="pl-PL" altLang="pl-PL"/>
          </a:p>
        </p:txBody>
      </p:sp>
    </p:spTree>
    <p:extLst>
      <p:ext uri="{BB962C8B-B14F-4D97-AF65-F5344CB8AC3E}">
        <p14:creationId xmlns:p14="http://schemas.microsoft.com/office/powerpoint/2010/main" val="976645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idx="10"/>
          </p:nvPr>
        </p:nvSpPr>
        <p:spPr/>
        <p:txBody>
          <a:bodyPr/>
          <a:lstStyle>
            <a:lvl1pPr>
              <a:defRPr/>
            </a:lvl1pPr>
          </a:lstStyle>
          <a:p>
            <a:endParaRPr lang="pl-PL" altLang="pl-PL"/>
          </a:p>
        </p:txBody>
      </p:sp>
      <p:sp>
        <p:nvSpPr>
          <p:cNvPr id="6" name="Symbol zastępczy stopki 5"/>
          <p:cNvSpPr>
            <a:spLocks noGrp="1"/>
          </p:cNvSpPr>
          <p:nvPr>
            <p:ph type="ftr" idx="11"/>
          </p:nvPr>
        </p:nvSpPr>
        <p:spPr/>
        <p:txBody>
          <a:bodyPr/>
          <a:lstStyle>
            <a:lvl1pPr>
              <a:defRPr/>
            </a:lvl1pPr>
          </a:lstStyle>
          <a:p>
            <a:endParaRPr lang="pl-PL" altLang="pl-PL"/>
          </a:p>
        </p:txBody>
      </p:sp>
      <p:sp>
        <p:nvSpPr>
          <p:cNvPr id="7" name="Symbol zastępczy numeru slajdu 6"/>
          <p:cNvSpPr>
            <a:spLocks noGrp="1"/>
          </p:cNvSpPr>
          <p:nvPr>
            <p:ph type="sldNum" idx="12"/>
          </p:nvPr>
        </p:nvSpPr>
        <p:spPr/>
        <p:txBody>
          <a:bodyPr/>
          <a:lstStyle>
            <a:lvl1pPr>
              <a:defRPr/>
            </a:lvl1pPr>
          </a:lstStyle>
          <a:p>
            <a:fld id="{C46BB44D-2F2B-4742-8860-E9727A6AEDDD}" type="slidenum">
              <a:rPr lang="pl-PL" altLang="pl-PL"/>
              <a:pPr/>
              <a:t>‹#›</a:t>
            </a:fld>
            <a:endParaRPr lang="pl-PL" altLang="pl-PL"/>
          </a:p>
        </p:txBody>
      </p:sp>
    </p:spTree>
    <p:extLst>
      <p:ext uri="{BB962C8B-B14F-4D97-AF65-F5344CB8AC3E}">
        <p14:creationId xmlns:p14="http://schemas.microsoft.com/office/powerpoint/2010/main" val="4257999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idx="10"/>
          </p:nvPr>
        </p:nvSpPr>
        <p:spPr/>
        <p:txBody>
          <a:bodyPr/>
          <a:lstStyle>
            <a:lvl1pPr>
              <a:defRPr/>
            </a:lvl1pPr>
          </a:lstStyle>
          <a:p>
            <a:endParaRPr lang="pl-PL" altLang="pl-PL"/>
          </a:p>
        </p:txBody>
      </p:sp>
      <p:sp>
        <p:nvSpPr>
          <p:cNvPr id="6" name="Symbol zastępczy stopki 5"/>
          <p:cNvSpPr>
            <a:spLocks noGrp="1"/>
          </p:cNvSpPr>
          <p:nvPr>
            <p:ph type="ftr" idx="11"/>
          </p:nvPr>
        </p:nvSpPr>
        <p:spPr/>
        <p:txBody>
          <a:bodyPr/>
          <a:lstStyle>
            <a:lvl1pPr>
              <a:defRPr/>
            </a:lvl1pPr>
          </a:lstStyle>
          <a:p>
            <a:endParaRPr lang="pl-PL" altLang="pl-PL"/>
          </a:p>
        </p:txBody>
      </p:sp>
      <p:sp>
        <p:nvSpPr>
          <p:cNvPr id="7" name="Symbol zastępczy numeru slajdu 6"/>
          <p:cNvSpPr>
            <a:spLocks noGrp="1"/>
          </p:cNvSpPr>
          <p:nvPr>
            <p:ph type="sldNum" idx="12"/>
          </p:nvPr>
        </p:nvSpPr>
        <p:spPr/>
        <p:txBody>
          <a:bodyPr/>
          <a:lstStyle>
            <a:lvl1pPr>
              <a:defRPr/>
            </a:lvl1pPr>
          </a:lstStyle>
          <a:p>
            <a:fld id="{54E04BF2-BD01-46DA-9115-D68FAC43BE42}" type="slidenum">
              <a:rPr lang="pl-PL" altLang="pl-PL"/>
              <a:pPr/>
              <a:t>‹#›</a:t>
            </a:fld>
            <a:endParaRPr lang="pl-PL" altLang="pl-PL"/>
          </a:p>
        </p:txBody>
      </p:sp>
    </p:spTree>
    <p:extLst>
      <p:ext uri="{BB962C8B-B14F-4D97-AF65-F5344CB8AC3E}">
        <p14:creationId xmlns:p14="http://schemas.microsoft.com/office/powerpoint/2010/main" val="963173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hlink"/>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128588"/>
            <a:ext cx="8224838" cy="1433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pl-PL" smtClean="0"/>
              <a:t>Kliknij, aby edytować format tekstu tytułu</a:t>
            </a:r>
          </a:p>
        </p:txBody>
      </p:sp>
      <p:sp>
        <p:nvSpPr>
          <p:cNvPr id="1026" name="Rectangle 2"/>
          <p:cNvSpPr>
            <a:spLocks noGrp="1" noChangeArrowheads="1"/>
          </p:cNvSpPr>
          <p:nvPr>
            <p:ph type="body" idx="1"/>
          </p:nvPr>
        </p:nvSpPr>
        <p:spPr bwMode="auto">
          <a:xfrm>
            <a:off x="457200" y="1600200"/>
            <a:ext cx="8224838" cy="452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pl-PL" smtClean="0"/>
              <a:t>Kliknij, aby edytować format tekstu konspektu</a:t>
            </a:r>
          </a:p>
          <a:p>
            <a:pPr lvl="1"/>
            <a:r>
              <a:rPr lang="en-GB" altLang="pl-PL" smtClean="0"/>
              <a:t>Drugi poziom konspektu</a:t>
            </a:r>
          </a:p>
          <a:p>
            <a:pPr lvl="2"/>
            <a:r>
              <a:rPr lang="en-GB" altLang="pl-PL" smtClean="0"/>
              <a:t>Trzeci poziom konspektu</a:t>
            </a:r>
          </a:p>
          <a:p>
            <a:pPr lvl="3"/>
            <a:r>
              <a:rPr lang="en-GB" altLang="pl-PL" smtClean="0"/>
              <a:t>Czwarty poziom konspektu</a:t>
            </a:r>
          </a:p>
          <a:p>
            <a:pPr lvl="4"/>
            <a:r>
              <a:rPr lang="en-GB" altLang="pl-PL" smtClean="0"/>
              <a:t>Piąty poziom konspektu</a:t>
            </a:r>
          </a:p>
          <a:p>
            <a:pPr lvl="4"/>
            <a:r>
              <a:rPr lang="en-GB" altLang="pl-PL" smtClean="0"/>
              <a:t>Szósty poziom konspektu</a:t>
            </a:r>
          </a:p>
          <a:p>
            <a:pPr lvl="4"/>
            <a:r>
              <a:rPr lang="en-GB" altLang="pl-PL" smtClean="0"/>
              <a:t>Siódmy poziom konspektu</a:t>
            </a:r>
          </a:p>
          <a:p>
            <a:pPr lvl="4"/>
            <a:r>
              <a:rPr lang="en-GB" altLang="pl-PL" smtClean="0"/>
              <a:t>Ósmy poziom konspektu</a:t>
            </a:r>
          </a:p>
          <a:p>
            <a:pPr lvl="4"/>
            <a:r>
              <a:rPr lang="en-GB" altLang="pl-PL" smtClean="0"/>
              <a:t>Dziewiąty poziom konspektu</a:t>
            </a:r>
          </a:p>
        </p:txBody>
      </p:sp>
      <p:sp>
        <p:nvSpPr>
          <p:cNvPr id="1027" name="Rectangle 3"/>
          <p:cNvSpPr>
            <a:spLocks noGrp="1" noChangeArrowheads="1"/>
          </p:cNvSpPr>
          <p:nvPr>
            <p:ph type="dt"/>
          </p:nvPr>
        </p:nvSpPr>
        <p:spPr bwMode="auto">
          <a:xfrm>
            <a:off x="457200" y="6245225"/>
            <a:ext cx="2128838" cy="471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00">
                <a:solidFill>
                  <a:srgbClr val="000000"/>
                </a:solidFill>
              </a:defRPr>
            </a:lvl1pPr>
          </a:lstStyle>
          <a:p>
            <a:endParaRPr lang="pl-PL" altLang="pl-PL"/>
          </a:p>
        </p:txBody>
      </p:sp>
      <p:sp>
        <p:nvSpPr>
          <p:cNvPr id="1028" name="Rectangle 4"/>
          <p:cNvSpPr>
            <a:spLocks noGrp="1" noChangeArrowheads="1"/>
          </p:cNvSpPr>
          <p:nvPr>
            <p:ph type="ftr"/>
          </p:nvPr>
        </p:nvSpPr>
        <p:spPr bwMode="auto">
          <a:xfrm>
            <a:off x="3124200" y="6245225"/>
            <a:ext cx="2890838" cy="471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00">
                <a:solidFill>
                  <a:srgbClr val="000000"/>
                </a:solidFill>
              </a:defRPr>
            </a:lvl1pPr>
          </a:lstStyle>
          <a:p>
            <a:endParaRPr lang="pl-PL" altLang="pl-PL"/>
          </a:p>
        </p:txBody>
      </p:sp>
      <p:sp>
        <p:nvSpPr>
          <p:cNvPr id="1029" name="Rectangle 5"/>
          <p:cNvSpPr>
            <a:spLocks noGrp="1" noChangeArrowheads="1"/>
          </p:cNvSpPr>
          <p:nvPr>
            <p:ph type="sldNum"/>
          </p:nvPr>
        </p:nvSpPr>
        <p:spPr bwMode="auto">
          <a:xfrm>
            <a:off x="6553200" y="6245225"/>
            <a:ext cx="2128838" cy="471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00">
                <a:solidFill>
                  <a:srgbClr val="000000"/>
                </a:solidFill>
              </a:defRPr>
            </a:lvl1pPr>
          </a:lstStyle>
          <a:p>
            <a:fld id="{74B668D6-0723-4545-BAFF-CBF9CFC55435}" type="slidenum">
              <a:rPr lang="pl-PL" altLang="pl-PL"/>
              <a:pPr/>
              <a:t>‹#›</a:t>
            </a:fld>
            <a:endParaRPr lang="pl-PL" alt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449263" rtl="0" fontAlgn="base">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marL="742950" indent="-28575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2pPr>
      <a:lvl3pPr marL="11430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3pPr>
      <a:lvl4pPr marL="16002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4pPr>
      <a:lvl5pPr marL="20574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5pPr>
      <a:lvl6pPr marL="25146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6pPr>
      <a:lvl7pPr marL="29718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7pPr>
      <a:lvl8pPr marL="34290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8pPr>
      <a:lvl9pPr marL="38862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9pPr>
    </p:titleStyle>
    <p:bodyStyle>
      <a:lvl1pPr marL="342900" indent="-342900" algn="l" defTabSz="449263" rtl="0" fontAlgn="base">
        <a:spcBef>
          <a:spcPts val="800"/>
        </a:spcBef>
        <a:spcAft>
          <a:spcPct val="0"/>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fontAlgn="base">
        <a:spcBef>
          <a:spcPts val="700"/>
        </a:spcBef>
        <a:spcAft>
          <a:spcPct val="0"/>
        </a:spcAft>
        <a:buClr>
          <a:srgbClr val="000000"/>
        </a:buClr>
        <a:buSzPct val="100000"/>
        <a:buFont typeface="Times New Roman" pitchFamily="18" charset="0"/>
        <a:defRPr sz="2800">
          <a:solidFill>
            <a:srgbClr val="000000"/>
          </a:solidFill>
          <a:latin typeface="+mn-lt"/>
        </a:defRPr>
      </a:lvl2pPr>
      <a:lvl3pPr marL="1143000" indent="-228600" algn="l" defTabSz="449263" rtl="0" fontAlgn="base">
        <a:spcBef>
          <a:spcPts val="600"/>
        </a:spcBef>
        <a:spcAft>
          <a:spcPct val="0"/>
        </a:spcAft>
        <a:buClr>
          <a:srgbClr val="000000"/>
        </a:buClr>
        <a:buSzPct val="100000"/>
        <a:buFont typeface="Times New Roman" pitchFamily="18" charset="0"/>
        <a:defRPr sz="2400">
          <a:solidFill>
            <a:srgbClr val="000000"/>
          </a:solidFill>
          <a:latin typeface="+mn-lt"/>
        </a:defRPr>
      </a:lvl3pPr>
      <a:lvl4pPr marL="16002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4pPr>
      <a:lvl5pPr marL="20574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5pPr>
      <a:lvl6pPr marL="25146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6pPr>
      <a:lvl7pPr marL="29718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7pPr>
      <a:lvl8pPr marL="34290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8pPr>
      <a:lvl9pPr marL="38862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3.xml"/><Relationship Id="rId1" Type="http://schemas.openxmlformats.org/officeDocument/2006/relationships/vmlDrawing" Target="../drawings/vmlDrawing3.vml"/><Relationship Id="rId5" Type="http://schemas.openxmlformats.org/officeDocument/2006/relationships/image" Target="../media/image1.w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715963" y="692150"/>
            <a:ext cx="7024687" cy="1584325"/>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b="1">
                <a:latin typeface="Book Antiqua" pitchFamily="18" charset="0"/>
              </a:rPr>
              <a:t>Powiatowy Urząd Pracy </a:t>
            </a:r>
            <a:br>
              <a:rPr lang="pl-PL" altLang="pl-PL" b="1">
                <a:latin typeface="Book Antiqua" pitchFamily="18" charset="0"/>
              </a:rPr>
            </a:br>
            <a:r>
              <a:rPr lang="pl-PL" altLang="pl-PL" b="1">
                <a:latin typeface="Book Antiqua" pitchFamily="18" charset="0"/>
              </a:rPr>
              <a:t>w Kołobrzegu</a:t>
            </a:r>
          </a:p>
        </p:txBody>
      </p:sp>
      <p:sp>
        <p:nvSpPr>
          <p:cNvPr id="3074" name="Rectangle 2"/>
          <p:cNvSpPr>
            <a:spLocks noGrp="1" noChangeArrowheads="1"/>
          </p:cNvSpPr>
          <p:nvPr>
            <p:ph type="subTitle" idx="4294967295"/>
          </p:nvPr>
        </p:nvSpPr>
        <p:spPr bwMode="auto">
          <a:xfrm>
            <a:off x="1042988" y="4724400"/>
            <a:ext cx="6337300" cy="936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pPr marL="0" indent="0" algn="ctr">
              <a:lnSpc>
                <a:spcPct val="90000"/>
              </a:lnSpc>
              <a:spcBef>
                <a:spcPts val="600"/>
              </a:spcBef>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pl-PL" altLang="pl-PL" sz="2400" b="1" dirty="0">
                <a:latin typeface="Book Antiqua" pitchFamily="18" charset="0"/>
              </a:rPr>
              <a:t>Sytuacja na kołobrzeskim rynku pracy </a:t>
            </a:r>
          </a:p>
          <a:p>
            <a:pPr marL="0" indent="0" algn="ctr">
              <a:lnSpc>
                <a:spcPct val="90000"/>
              </a:lnSpc>
              <a:spcBef>
                <a:spcPts val="600"/>
              </a:spcBef>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pl-PL" altLang="pl-PL" sz="2400" b="1" dirty="0">
                <a:latin typeface="Book Antiqua" pitchFamily="18" charset="0"/>
              </a:rPr>
              <a:t>Stan na dzień </a:t>
            </a:r>
            <a:r>
              <a:rPr lang="pl-PL" altLang="pl-PL" sz="2400" b="1" dirty="0" smtClean="0">
                <a:latin typeface="Book Antiqua" pitchFamily="18" charset="0"/>
              </a:rPr>
              <a:t>31.12.2014r</a:t>
            </a:r>
            <a:r>
              <a:rPr lang="pl-PL" altLang="pl-PL" sz="2400" b="1" dirty="0">
                <a:latin typeface="Book Antiqua" pitchFamily="18" charset="0"/>
              </a:rPr>
              <a:t>.</a:t>
            </a:r>
          </a:p>
        </p:txBody>
      </p:sp>
      <p:graphicFrame>
        <p:nvGraphicFramePr>
          <p:cNvPr id="3075" name="Object 3"/>
          <p:cNvGraphicFramePr>
            <a:graphicFrameLocks noChangeAspect="1"/>
          </p:cNvGraphicFramePr>
          <p:nvPr/>
        </p:nvGraphicFramePr>
        <p:xfrm>
          <a:off x="3708400" y="2636838"/>
          <a:ext cx="1512888" cy="1004887"/>
        </p:xfrm>
        <a:graphic>
          <a:graphicData uri="http://schemas.openxmlformats.org/presentationml/2006/ole">
            <mc:AlternateContent xmlns:mc="http://schemas.openxmlformats.org/markup-compatibility/2006">
              <mc:Choice xmlns:v="urn:schemas-microsoft-com:vml" Requires="v">
                <p:oleObj spid="_x0000_s3164" r:id="rId4" imgW="1371600" imgH="914400" progId="">
                  <p:embed/>
                </p:oleObj>
              </mc:Choice>
              <mc:Fallback>
                <p:oleObj r:id="rId4" imgW="1371600" imgH="914400" progId="">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8400" y="2636838"/>
                        <a:ext cx="1512888" cy="1004887"/>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idx="4294967295"/>
          </p:nvPr>
        </p:nvSpPr>
        <p:spPr/>
        <p:txBody>
          <a:bodyPr/>
          <a:lstStyle/>
          <a:p>
            <a:r>
              <a:rPr lang="pl-PL" sz="2800" b="1" smtClean="0"/>
              <a:t>nowelizacja ustawy o promocji zatrudnienia (…) - </a:t>
            </a:r>
            <a:r>
              <a:rPr lang="pl-PL" sz="2800" b="1" smtClean="0">
                <a:solidFill>
                  <a:schemeClr val="accent2"/>
                </a:solidFill>
              </a:rPr>
              <a:t>profilowanie osób bezrobotnych</a:t>
            </a:r>
          </a:p>
        </p:txBody>
      </p:sp>
      <p:sp>
        <p:nvSpPr>
          <p:cNvPr id="41986" name="Rectangle 3"/>
          <p:cNvSpPr>
            <a:spLocks noGrp="1" noChangeArrowheads="1"/>
          </p:cNvSpPr>
          <p:nvPr>
            <p:ph type="body" idx="4294967295"/>
          </p:nvPr>
        </p:nvSpPr>
        <p:spPr>
          <a:xfrm>
            <a:off x="457200" y="1557338"/>
            <a:ext cx="8224838" cy="4564062"/>
          </a:xfrm>
        </p:spPr>
        <p:txBody>
          <a:bodyPr/>
          <a:lstStyle/>
          <a:p>
            <a:r>
              <a:rPr lang="pl-PL" sz="2000" smtClean="0"/>
              <a:t>     Powiatowy Urząd Pracy niezwłocznie po rejestracji ustala dla bezrobotnego </a:t>
            </a:r>
            <a:r>
              <a:rPr lang="pl-PL" sz="2000" i="1" smtClean="0"/>
              <a:t>profil pomocy</a:t>
            </a:r>
            <a:r>
              <a:rPr lang="pl-PL" sz="2000" smtClean="0"/>
              <a:t> oznaczający właściwy ze względu na potrzeby bezrobotnego zakres form pomocy określonych w ustawie (art. 33 ust. 2b ustawy):</a:t>
            </a:r>
          </a:p>
          <a:p>
            <a:r>
              <a:rPr lang="pl-PL" sz="2000" smtClean="0"/>
              <a:t>1) </a:t>
            </a:r>
            <a:r>
              <a:rPr lang="pl-PL" sz="2000" b="1" i="1" smtClean="0"/>
              <a:t>Profil pomocy I</a:t>
            </a:r>
            <a:r>
              <a:rPr lang="pl-PL" sz="2000" smtClean="0"/>
              <a:t> – pośrednictwo pracy, </a:t>
            </a:r>
            <a:r>
              <a:rPr lang="pl-PL" sz="2000" u="sng" smtClean="0"/>
              <a:t>w uzasadnionych przypadkach:</a:t>
            </a:r>
            <a:r>
              <a:rPr lang="pl-PL" sz="2000" smtClean="0"/>
              <a:t> poradnictwo zawodowe lub szkolenia, koszty uzyskania egzaminów (art. 40 ust.1 i 3a ustawy), zwroty kosztów dojazdu z miejsca zamieszkania i powrotu do miejsca zatrudnienia (art. 45 ustawy), środki na podjęcie działalności gospodarczej, świadczenia aktywizacyjne dla rodzica powracającego na rynek pracy (art. 60b ustawy), pożyczka na podjęcie działalności gospodarczej (art. 61e pkt 2 ustawy), bon szkoleniowy, bon stażowy, bon zatrudnieniowy, bon na zasiedlenie (art.66k-n ustawy);</a:t>
            </a:r>
          </a:p>
        </p:txBody>
      </p:sp>
    </p:spTree>
    <p:extLst>
      <p:ext uri="{BB962C8B-B14F-4D97-AF65-F5344CB8AC3E}">
        <p14:creationId xmlns:p14="http://schemas.microsoft.com/office/powerpoint/2010/main" val="24338324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idx="4294967295"/>
          </p:nvPr>
        </p:nvSpPr>
        <p:spPr/>
        <p:txBody>
          <a:bodyPr/>
          <a:lstStyle/>
          <a:p>
            <a:r>
              <a:rPr lang="pl-PL" sz="2800" b="1" smtClean="0"/>
              <a:t>nowelizacja ustawy o promocji zatrudnienia (…) - </a:t>
            </a:r>
            <a:r>
              <a:rPr lang="pl-PL" sz="2800" b="1" smtClean="0">
                <a:solidFill>
                  <a:schemeClr val="accent2"/>
                </a:solidFill>
              </a:rPr>
              <a:t>profilowanie osób bezrobotnych</a:t>
            </a:r>
          </a:p>
        </p:txBody>
      </p:sp>
      <p:sp>
        <p:nvSpPr>
          <p:cNvPr id="43010" name="Rectangle 3"/>
          <p:cNvSpPr>
            <a:spLocks noGrp="1" noChangeArrowheads="1"/>
          </p:cNvSpPr>
          <p:nvPr>
            <p:ph type="body" idx="4294967295"/>
          </p:nvPr>
        </p:nvSpPr>
        <p:spPr/>
        <p:txBody>
          <a:bodyPr/>
          <a:lstStyle/>
          <a:p>
            <a:r>
              <a:rPr lang="pl-PL" sz="2000" dirty="0" smtClean="0"/>
              <a:t>2)</a:t>
            </a:r>
            <a:r>
              <a:rPr lang="pl-PL" dirty="0" smtClean="0"/>
              <a:t> </a:t>
            </a:r>
            <a:r>
              <a:rPr lang="pl-PL" sz="2000" b="1" i="1" dirty="0" smtClean="0"/>
              <a:t>Profil pomocy II – </a:t>
            </a:r>
            <a:r>
              <a:rPr lang="pl-PL" sz="2000" dirty="0" smtClean="0"/>
              <a:t>usługi i instrumenty rynku pracy, działania aktywizacyjne zlecone przez urząd oraz inne formy pomocy </a:t>
            </a:r>
            <a:br>
              <a:rPr lang="pl-PL" sz="2000" dirty="0" smtClean="0"/>
            </a:br>
            <a:r>
              <a:rPr lang="pl-PL" sz="2000" dirty="0" smtClean="0"/>
              <a:t>z wyłączeniem Programu Aktywizacja i Integracja;</a:t>
            </a:r>
          </a:p>
          <a:p>
            <a:r>
              <a:rPr lang="pl-PL" sz="2000" dirty="0" smtClean="0"/>
              <a:t>3) </a:t>
            </a:r>
            <a:r>
              <a:rPr lang="pl-PL" sz="2000" b="1" i="1" dirty="0" smtClean="0"/>
              <a:t>Profil pomocy III – </a:t>
            </a:r>
            <a:r>
              <a:rPr lang="pl-PL" sz="2000" dirty="0" smtClean="0"/>
              <a:t>Program Aktywizacja i Integracja, działania aktywizacyjne zlecone przez urząd, programy specjalne, skierowanie do zatrudnienia wspieranego u pracodawcy lub podjęcia pracy w spółdzielni socjalnej oraz w uzasadnionych przypadkach poradnictwo zawodowe;</a:t>
            </a:r>
            <a:endParaRPr lang="pl-PL" sz="2000" b="1" i="1" dirty="0" smtClean="0"/>
          </a:p>
        </p:txBody>
      </p:sp>
    </p:spTree>
    <p:extLst>
      <p:ext uri="{BB962C8B-B14F-4D97-AF65-F5344CB8AC3E}">
        <p14:creationId xmlns:p14="http://schemas.microsoft.com/office/powerpoint/2010/main" val="26009406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3600" b="1" dirty="0" smtClean="0"/>
              <a:t>Ilość osób w podziale na poszczególne profile pomocy</a:t>
            </a:r>
            <a:endParaRPr lang="pl-PL" sz="3600" b="1" dirty="0"/>
          </a:p>
        </p:txBody>
      </p:sp>
      <p:sp>
        <p:nvSpPr>
          <p:cNvPr id="3" name="Symbol zastępczy zawartości 2"/>
          <p:cNvSpPr>
            <a:spLocks noGrp="1"/>
          </p:cNvSpPr>
          <p:nvPr>
            <p:ph idx="1"/>
          </p:nvPr>
        </p:nvSpPr>
        <p:spPr/>
        <p:txBody>
          <a:bodyPr/>
          <a:lstStyle/>
          <a:p>
            <a:pPr algn="just">
              <a:lnSpc>
                <a:spcPct val="150000"/>
              </a:lnSpc>
            </a:pPr>
            <a:r>
              <a:rPr lang="pl-PL" dirty="0" smtClean="0"/>
              <a:t>Profil pomocy I – </a:t>
            </a:r>
            <a:r>
              <a:rPr lang="pl-PL" b="1" dirty="0" smtClean="0"/>
              <a:t>150 </a:t>
            </a:r>
            <a:r>
              <a:rPr lang="pl-PL" b="1" dirty="0" smtClean="0"/>
              <a:t>osób</a:t>
            </a:r>
            <a:endParaRPr lang="pl-PL" b="1" dirty="0" smtClean="0"/>
          </a:p>
          <a:p>
            <a:pPr algn="just">
              <a:lnSpc>
                <a:spcPct val="150000"/>
              </a:lnSpc>
            </a:pPr>
            <a:r>
              <a:rPr lang="pl-PL" dirty="0" smtClean="0"/>
              <a:t>Profil pomocy II – </a:t>
            </a:r>
            <a:r>
              <a:rPr lang="pl-PL" b="1" dirty="0" smtClean="0"/>
              <a:t>1440 </a:t>
            </a:r>
            <a:r>
              <a:rPr lang="pl-PL" b="1" dirty="0" smtClean="0"/>
              <a:t>osób</a:t>
            </a:r>
            <a:endParaRPr lang="pl-PL" b="1" dirty="0" smtClean="0"/>
          </a:p>
          <a:p>
            <a:pPr>
              <a:lnSpc>
                <a:spcPct val="150000"/>
              </a:lnSpc>
            </a:pPr>
            <a:r>
              <a:rPr lang="pl-PL" dirty="0" smtClean="0"/>
              <a:t>Profil pomocy </a:t>
            </a:r>
            <a:r>
              <a:rPr lang="pl-PL" dirty="0" smtClean="0"/>
              <a:t>III – </a:t>
            </a:r>
            <a:r>
              <a:rPr lang="pl-PL" b="1" dirty="0" smtClean="0"/>
              <a:t>1674 osoby </a:t>
            </a:r>
            <a:r>
              <a:rPr lang="pl-PL" sz="2400" b="1" dirty="0" smtClean="0"/>
              <a:t>(tj.51,5% </a:t>
            </a:r>
            <a:br>
              <a:rPr lang="pl-PL" sz="2400" b="1" dirty="0" smtClean="0"/>
            </a:br>
            <a:r>
              <a:rPr lang="pl-PL" sz="2400" b="1" dirty="0" smtClean="0"/>
              <a:t>z ogólnej liczby osób bezrobotnych)</a:t>
            </a:r>
            <a:endParaRPr lang="pl-PL" sz="2400" b="1" dirty="0"/>
          </a:p>
        </p:txBody>
      </p:sp>
    </p:spTree>
    <p:extLst>
      <p:ext uri="{BB962C8B-B14F-4D97-AF65-F5344CB8AC3E}">
        <p14:creationId xmlns:p14="http://schemas.microsoft.com/office/powerpoint/2010/main" val="22585008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611188" y="260350"/>
            <a:ext cx="8086725" cy="882650"/>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a:t>Współpraca z pracodawcami</a:t>
            </a:r>
            <a:br>
              <a:rPr lang="pl-PL" altLang="pl-PL" sz="2800" b="1" dirty="0"/>
            </a:br>
            <a:endParaRPr lang="pl-PL" altLang="pl-PL" sz="2800" b="1" dirty="0"/>
          </a:p>
        </p:txBody>
      </p:sp>
      <p:sp>
        <p:nvSpPr>
          <p:cNvPr id="11266" name="Rectangle 2"/>
          <p:cNvSpPr>
            <a:spLocks noGrp="1" noChangeArrowheads="1"/>
          </p:cNvSpPr>
          <p:nvPr>
            <p:ph type="body" idx="1"/>
          </p:nvPr>
        </p:nvSpPr>
        <p:spPr>
          <a:xfrm>
            <a:off x="360363" y="900113"/>
            <a:ext cx="8229600" cy="5003800"/>
          </a:xfrm>
          <a:ln/>
        </p:spPr>
        <p:txBody>
          <a:bodyPr/>
          <a:lstStyle/>
          <a:p>
            <a:pPr marL="338138" indent="-338138">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b="1" dirty="0">
                <a:solidFill>
                  <a:schemeClr val="tx1"/>
                </a:solidFill>
              </a:rPr>
              <a:t>   </a:t>
            </a:r>
            <a:r>
              <a:rPr lang="pl-PL" altLang="pl-PL" sz="2800" b="1" dirty="0" smtClean="0">
                <a:solidFill>
                  <a:schemeClr val="tx1"/>
                </a:solidFill>
              </a:rPr>
              <a:t>W roku 2014r. do </a:t>
            </a:r>
            <a:r>
              <a:rPr lang="pl-PL" altLang="pl-PL" sz="2800" b="1" dirty="0">
                <a:solidFill>
                  <a:schemeClr val="tx1"/>
                </a:solidFill>
              </a:rPr>
              <a:t>Powiatowego Urzędu Pracy </a:t>
            </a:r>
            <a:r>
              <a:rPr lang="pl-PL" altLang="pl-PL" sz="2800" b="1" dirty="0" smtClean="0">
                <a:solidFill>
                  <a:schemeClr val="tx1"/>
                </a:solidFill>
              </a:rPr>
              <a:t>w  </a:t>
            </a:r>
            <a:r>
              <a:rPr lang="pl-PL" altLang="pl-PL" sz="2800" b="1" dirty="0">
                <a:solidFill>
                  <a:schemeClr val="tx1"/>
                </a:solidFill>
              </a:rPr>
              <a:t>Kołobrzegu </a:t>
            </a:r>
            <a:r>
              <a:rPr lang="pl-PL" altLang="pl-PL" sz="2800" dirty="0">
                <a:solidFill>
                  <a:schemeClr val="tx1"/>
                </a:solidFill>
              </a:rPr>
              <a:t>wpłynęło</a:t>
            </a:r>
            <a:r>
              <a:rPr lang="pl-PL" altLang="pl-PL" sz="2800" b="1" dirty="0">
                <a:solidFill>
                  <a:schemeClr val="tx1"/>
                </a:solidFill>
              </a:rPr>
              <a:t> </a:t>
            </a:r>
            <a:r>
              <a:rPr lang="pl-PL" altLang="pl-PL" sz="2800" b="1" dirty="0" smtClean="0">
                <a:solidFill>
                  <a:schemeClr val="tx1"/>
                </a:solidFill>
              </a:rPr>
              <a:t>1616</a:t>
            </a:r>
            <a:r>
              <a:rPr lang="pl-PL" altLang="pl-PL" sz="2800" dirty="0" smtClean="0">
                <a:solidFill>
                  <a:schemeClr val="tx1"/>
                </a:solidFill>
              </a:rPr>
              <a:t> </a:t>
            </a:r>
            <a:r>
              <a:rPr lang="pl-PL" altLang="pl-PL" sz="2800" dirty="0">
                <a:solidFill>
                  <a:schemeClr val="tx1"/>
                </a:solidFill>
              </a:rPr>
              <a:t>ofert pracy. Najwięcej wolnych miejsc pracy </a:t>
            </a:r>
            <a:r>
              <a:rPr lang="pl-PL" altLang="pl-PL" sz="2800" dirty="0" smtClean="0">
                <a:solidFill>
                  <a:schemeClr val="tx1"/>
                </a:solidFill>
              </a:rPr>
              <a:t>wykazano </a:t>
            </a:r>
            <a:br>
              <a:rPr lang="pl-PL" altLang="pl-PL" sz="2800" dirty="0" smtClean="0">
                <a:solidFill>
                  <a:schemeClr val="tx1"/>
                </a:solidFill>
              </a:rPr>
            </a:br>
            <a:r>
              <a:rPr lang="pl-PL" altLang="pl-PL" sz="2800" dirty="0" smtClean="0">
                <a:solidFill>
                  <a:schemeClr val="tx1"/>
                </a:solidFill>
              </a:rPr>
              <a:t>w </a:t>
            </a:r>
            <a:r>
              <a:rPr lang="pl-PL" altLang="pl-PL" sz="2800" dirty="0">
                <a:solidFill>
                  <a:schemeClr val="tx1"/>
                </a:solidFill>
              </a:rPr>
              <a:t>takich zawodach jak:</a:t>
            </a:r>
            <a:r>
              <a:rPr lang="pl-PL" altLang="pl-PL" sz="2800" dirty="0">
                <a:solidFill>
                  <a:schemeClr val="accent2"/>
                </a:solidFill>
              </a:rPr>
              <a:t> </a:t>
            </a:r>
          </a:p>
          <a:p>
            <a:pPr marL="338138" indent="-338138">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kucharz</a:t>
            </a:r>
            <a:endParaRPr lang="pl-PL" altLang="pl-PL" sz="2800" dirty="0">
              <a:solidFill>
                <a:schemeClr val="tx1"/>
              </a:solidFill>
            </a:endParaRPr>
          </a:p>
          <a:p>
            <a:pPr marL="338138" indent="-338138">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pomoc kuchenna</a:t>
            </a:r>
          </a:p>
          <a:p>
            <a:pPr marL="338138" indent="-338138">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kelner</a:t>
            </a:r>
            <a:endParaRPr lang="pl-PL" altLang="pl-PL" sz="2800" dirty="0">
              <a:solidFill>
                <a:schemeClr val="tx1"/>
              </a:solidFill>
            </a:endParaRPr>
          </a:p>
          <a:p>
            <a:pPr marL="338138" indent="-338138">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recepcjonista </a:t>
            </a:r>
          </a:p>
          <a:p>
            <a:pPr marL="338138" indent="-338138">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pokojowa</a:t>
            </a:r>
            <a:endParaRPr lang="pl-PL" altLang="pl-PL" sz="2800" dirty="0">
              <a:solidFill>
                <a:schemeClr val="tx1"/>
              </a:solidFill>
            </a:endParaRPr>
          </a:p>
          <a:p>
            <a:pPr marL="338138" indent="-338138">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sprzedawca</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395288" y="0"/>
            <a:ext cx="8291512" cy="1417638"/>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a:t>Współpraca z pracodawcami - c.d.</a:t>
            </a:r>
          </a:p>
        </p:txBody>
      </p:sp>
      <p:sp>
        <p:nvSpPr>
          <p:cNvPr id="12290" name="Rectangle 2"/>
          <p:cNvSpPr>
            <a:spLocks noGrp="1" noChangeArrowheads="1"/>
          </p:cNvSpPr>
          <p:nvPr>
            <p:ph type="body" idx="1"/>
          </p:nvPr>
        </p:nvSpPr>
        <p:spPr>
          <a:xfrm>
            <a:off x="468313" y="1125538"/>
            <a:ext cx="8218487" cy="5248275"/>
          </a:xfrm>
          <a:ln/>
        </p:spPr>
        <p:txBody>
          <a:bodyPr/>
          <a:lstStyle/>
          <a:p>
            <a:pPr marL="338138" indent="-338138">
              <a:spcBef>
                <a:spcPts val="7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dirty="0" smtClean="0">
                <a:solidFill>
                  <a:schemeClr val="tx1"/>
                </a:solidFill>
              </a:rPr>
              <a:t>W 2014r. </a:t>
            </a:r>
            <a:r>
              <a:rPr lang="pl-PL" altLang="pl-PL" dirty="0">
                <a:solidFill>
                  <a:schemeClr val="tx1"/>
                </a:solidFill>
              </a:rPr>
              <a:t>z</a:t>
            </a:r>
            <a:r>
              <a:rPr lang="pl-PL" altLang="pl-PL" dirty="0" smtClean="0">
                <a:solidFill>
                  <a:schemeClr val="tx1"/>
                </a:solidFill>
              </a:rPr>
              <a:t>organizowano </a:t>
            </a:r>
            <a:r>
              <a:rPr lang="pl-PL" altLang="pl-PL" b="1" u="sng" dirty="0">
                <a:solidFill>
                  <a:schemeClr val="tx1"/>
                </a:solidFill>
              </a:rPr>
              <a:t>2</a:t>
            </a:r>
            <a:r>
              <a:rPr lang="pl-PL" altLang="pl-PL" b="1" u="sng" dirty="0" smtClean="0">
                <a:solidFill>
                  <a:schemeClr val="tx1"/>
                </a:solidFill>
              </a:rPr>
              <a:t>3 giełdy pracy</a:t>
            </a:r>
            <a:r>
              <a:rPr lang="pl-PL" altLang="pl-PL" dirty="0" smtClean="0">
                <a:solidFill>
                  <a:schemeClr val="tx1"/>
                </a:solidFill>
              </a:rPr>
              <a:t> na następujące </a:t>
            </a:r>
            <a:r>
              <a:rPr lang="pl-PL" altLang="pl-PL" dirty="0">
                <a:solidFill>
                  <a:schemeClr val="tx1"/>
                </a:solidFill>
              </a:rPr>
              <a:t>stanowiska</a:t>
            </a:r>
            <a:r>
              <a:rPr lang="pl-PL" altLang="pl-PL" dirty="0" smtClean="0">
                <a:solidFill>
                  <a:schemeClr val="tx1"/>
                </a:solidFill>
              </a:rPr>
              <a:t>:</a:t>
            </a:r>
            <a:endParaRPr lang="pl-PL" altLang="pl-PL" dirty="0">
              <a:solidFill>
                <a:schemeClr val="tx1"/>
              </a:solidFill>
            </a:endParaRPr>
          </a:p>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dirty="0" smtClean="0">
                <a:solidFill>
                  <a:schemeClr val="tx1"/>
                </a:solidFill>
              </a:rPr>
              <a:t>sprzedawca</a:t>
            </a:r>
            <a:endParaRPr lang="pl-PL" altLang="pl-PL" dirty="0">
              <a:solidFill>
                <a:schemeClr val="tx1"/>
              </a:solidFill>
            </a:endParaRPr>
          </a:p>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dirty="0">
                <a:solidFill>
                  <a:schemeClr val="tx1"/>
                </a:solidFill>
              </a:rPr>
              <a:t>k</a:t>
            </a:r>
            <a:r>
              <a:rPr lang="pl-PL" altLang="pl-PL" dirty="0" smtClean="0">
                <a:solidFill>
                  <a:schemeClr val="tx1"/>
                </a:solidFill>
              </a:rPr>
              <a:t>ierowca kat. C, </a:t>
            </a:r>
            <a:endParaRPr lang="pl-PL" altLang="pl-PL" dirty="0">
              <a:solidFill>
                <a:schemeClr val="tx1"/>
              </a:solidFill>
            </a:endParaRPr>
          </a:p>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dirty="0" smtClean="0">
                <a:solidFill>
                  <a:schemeClr val="tx1"/>
                </a:solidFill>
              </a:rPr>
              <a:t>pracownik ochrony,</a:t>
            </a:r>
            <a:endParaRPr lang="pl-PL" altLang="pl-PL" dirty="0">
              <a:solidFill>
                <a:schemeClr val="tx1"/>
              </a:solidFill>
            </a:endParaRPr>
          </a:p>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dirty="0" smtClean="0">
                <a:solidFill>
                  <a:schemeClr val="tx1"/>
                </a:solidFill>
              </a:rPr>
              <a:t>asystent bankowości</a:t>
            </a:r>
          </a:p>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dirty="0" smtClean="0">
                <a:solidFill>
                  <a:schemeClr val="tx1"/>
                </a:solidFill>
              </a:rPr>
              <a:t>pracownik magazynu</a:t>
            </a:r>
          </a:p>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dirty="0">
                <a:solidFill>
                  <a:schemeClr val="tx1"/>
                </a:solidFill>
              </a:rPr>
              <a:t>p</a:t>
            </a:r>
            <a:r>
              <a:rPr lang="pl-PL" altLang="pl-PL" dirty="0" smtClean="0">
                <a:solidFill>
                  <a:schemeClr val="tx1"/>
                </a:solidFill>
              </a:rPr>
              <a:t>racownik przetwórstwa rybnego</a:t>
            </a:r>
            <a:endParaRPr lang="pl-PL" altLang="pl-PL"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lstStyle/>
          <a:p>
            <a:r>
              <a:rPr lang="pl-PL" sz="2800" dirty="0"/>
              <a:t>Współpraca z pracodawcami - c.d.</a:t>
            </a:r>
            <a:br>
              <a:rPr lang="pl-PL" sz="2800" dirty="0"/>
            </a:br>
            <a:endParaRPr lang="pl-PL" sz="2800" dirty="0"/>
          </a:p>
        </p:txBody>
      </p:sp>
      <p:sp>
        <p:nvSpPr>
          <p:cNvPr id="5" name="Symbol zastępczy zawartości 4"/>
          <p:cNvSpPr>
            <a:spLocks noGrp="1"/>
          </p:cNvSpPr>
          <p:nvPr>
            <p:ph idx="1"/>
          </p:nvPr>
        </p:nvSpPr>
        <p:spPr>
          <a:xfrm>
            <a:off x="323528" y="1196752"/>
            <a:ext cx="8224838" cy="4896544"/>
          </a:xfrm>
        </p:spPr>
        <p:txBody>
          <a:bodyPr/>
          <a:lstStyle/>
          <a:p>
            <a:pPr marL="0" indent="0"/>
            <a:endParaRPr lang="pl-PL" sz="2800" dirty="0" smtClean="0"/>
          </a:p>
          <a:p>
            <a:pPr marL="0" indent="0"/>
            <a:r>
              <a:rPr lang="pl-PL" sz="2800" dirty="0" smtClean="0"/>
              <a:t>Łącznie </a:t>
            </a:r>
            <a:r>
              <a:rPr lang="pl-PL" sz="2800" dirty="0" smtClean="0"/>
              <a:t>na  </a:t>
            </a:r>
            <a:r>
              <a:rPr lang="pl-PL" sz="2800" dirty="0"/>
              <a:t>giełdy </a:t>
            </a:r>
            <a:r>
              <a:rPr lang="pl-PL" sz="2800" dirty="0" smtClean="0"/>
              <a:t>w 2014r. </a:t>
            </a:r>
            <a:endParaRPr lang="pl-PL" sz="2800" dirty="0"/>
          </a:p>
          <a:p>
            <a:pPr marL="457200" indent="-457200">
              <a:buFont typeface="Arial" panose="020B0604020202020204" pitchFamily="34" charset="0"/>
              <a:buChar char="•"/>
            </a:pPr>
            <a:r>
              <a:rPr lang="pl-PL" sz="2800" dirty="0" smtClean="0"/>
              <a:t>było wezwanych: </a:t>
            </a:r>
            <a:r>
              <a:rPr lang="pl-PL" sz="2800" b="1" dirty="0" smtClean="0"/>
              <a:t>625 osób</a:t>
            </a:r>
            <a:endParaRPr lang="pl-PL" sz="2800" b="1" dirty="0" smtClean="0"/>
          </a:p>
          <a:p>
            <a:pPr marL="457200" indent="-457200">
              <a:buFont typeface="Arial" panose="020B0604020202020204" pitchFamily="34" charset="0"/>
              <a:buChar char="•"/>
            </a:pPr>
            <a:r>
              <a:rPr lang="pl-PL" sz="2800" dirty="0" smtClean="0"/>
              <a:t>stawiło się: </a:t>
            </a:r>
            <a:r>
              <a:rPr lang="pl-PL" sz="2800" b="1" dirty="0" smtClean="0"/>
              <a:t>429 osób</a:t>
            </a:r>
            <a:endParaRPr lang="pl-PL" sz="2800" b="1" dirty="0" smtClean="0"/>
          </a:p>
          <a:p>
            <a:pPr marL="457200" indent="-457200">
              <a:buFont typeface="Arial" panose="020B0604020202020204" pitchFamily="34" charset="0"/>
              <a:buChar char="•"/>
            </a:pPr>
            <a:r>
              <a:rPr lang="pl-PL" sz="2800" dirty="0"/>
              <a:t>n</a:t>
            </a:r>
            <a:r>
              <a:rPr lang="pl-PL" sz="2800" dirty="0" smtClean="0"/>
              <a:t>ie stawiło </a:t>
            </a:r>
            <a:r>
              <a:rPr lang="pl-PL" sz="2800" dirty="0" smtClean="0"/>
              <a:t>się: </a:t>
            </a:r>
            <a:r>
              <a:rPr lang="pl-PL" sz="2800" b="1" dirty="0" smtClean="0"/>
              <a:t>196 osób</a:t>
            </a:r>
          </a:p>
          <a:p>
            <a:pPr marL="457200" indent="-457200">
              <a:buFont typeface="Arial" panose="020B0604020202020204" pitchFamily="34" charset="0"/>
              <a:buChar char="•"/>
            </a:pPr>
            <a:r>
              <a:rPr lang="pl-PL" sz="2800" dirty="0" smtClean="0"/>
              <a:t>odmowy podjęcia pracy: </a:t>
            </a:r>
            <a:r>
              <a:rPr lang="pl-PL" sz="2800" b="1" dirty="0" smtClean="0"/>
              <a:t>98 osób</a:t>
            </a:r>
          </a:p>
          <a:p>
            <a:pPr marL="457200" indent="-457200">
              <a:buFont typeface="Arial" panose="020B0604020202020204" pitchFamily="34" charset="0"/>
              <a:buChar char="•"/>
            </a:pPr>
            <a:r>
              <a:rPr lang="pl-PL" sz="2800" dirty="0" smtClean="0"/>
              <a:t>pracę podjęło: </a:t>
            </a:r>
            <a:r>
              <a:rPr lang="pl-PL" sz="2800" b="1" dirty="0" smtClean="0"/>
              <a:t>27 osób</a:t>
            </a:r>
            <a:endParaRPr lang="pl-PL" sz="2800" b="1" dirty="0"/>
          </a:p>
        </p:txBody>
      </p:sp>
    </p:spTree>
    <p:extLst>
      <p:ext uri="{BB962C8B-B14F-4D97-AF65-F5344CB8AC3E}">
        <p14:creationId xmlns:p14="http://schemas.microsoft.com/office/powerpoint/2010/main" val="15394080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457200" y="274638"/>
            <a:ext cx="8229600" cy="1143000"/>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a:t>Podjęcia pracy</a:t>
            </a:r>
          </a:p>
        </p:txBody>
      </p:sp>
      <p:sp>
        <p:nvSpPr>
          <p:cNvPr id="13314" name="Rectangle 2"/>
          <p:cNvSpPr>
            <a:spLocks noGrp="1" noChangeArrowheads="1"/>
          </p:cNvSpPr>
          <p:nvPr>
            <p:ph type="body" idx="1"/>
          </p:nvPr>
        </p:nvSpPr>
        <p:spPr>
          <a:xfrm>
            <a:off x="539750" y="1557338"/>
            <a:ext cx="8101013" cy="4535487"/>
          </a:xfrm>
          <a:ln/>
        </p:spPr>
        <p:txBody>
          <a:bodyPr/>
          <a:lstStyle/>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W okresie styczeń – </a:t>
            </a:r>
            <a:r>
              <a:rPr lang="pl-PL" altLang="pl-PL" sz="2800" dirty="0" smtClean="0">
                <a:solidFill>
                  <a:schemeClr val="tx1"/>
                </a:solidFill>
              </a:rPr>
              <a:t>grudzień 2014r</a:t>
            </a:r>
            <a:r>
              <a:rPr lang="pl-PL" altLang="pl-PL" sz="2800" dirty="0">
                <a:solidFill>
                  <a:schemeClr val="tx1"/>
                </a:solidFill>
              </a:rPr>
              <a:t>.                 </a:t>
            </a:r>
          </a:p>
          <a:p>
            <a:pPr marL="338138" indent="-338138">
              <a:spcBef>
                <a:spcPts val="7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    w Powiecie Kołobrzeskim pracę </a:t>
            </a:r>
            <a:r>
              <a:rPr lang="pl-PL" altLang="pl-PL" sz="2800" dirty="0" smtClean="0">
                <a:solidFill>
                  <a:schemeClr val="tx1"/>
                </a:solidFill>
              </a:rPr>
              <a:t>podjęło </a:t>
            </a:r>
            <a:r>
              <a:rPr lang="pl-PL" altLang="pl-PL" sz="2800" b="1" dirty="0" smtClean="0">
                <a:solidFill>
                  <a:schemeClr val="tx1"/>
                </a:solidFill>
              </a:rPr>
              <a:t>2.607 </a:t>
            </a:r>
            <a:r>
              <a:rPr lang="pl-PL" altLang="pl-PL" sz="2800" dirty="0" smtClean="0">
                <a:solidFill>
                  <a:schemeClr val="tx1"/>
                </a:solidFill>
              </a:rPr>
              <a:t>osób bezrobotnych, </a:t>
            </a:r>
            <a:r>
              <a:rPr lang="pl-PL" altLang="pl-PL" sz="2800" dirty="0">
                <a:solidFill>
                  <a:schemeClr val="tx1"/>
                </a:solidFill>
              </a:rPr>
              <a:t>z czego:</a:t>
            </a:r>
          </a:p>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pracę niesubsydiowaną </a:t>
            </a:r>
            <a:r>
              <a:rPr lang="pl-PL" altLang="pl-PL" sz="2800" b="1" dirty="0">
                <a:solidFill>
                  <a:schemeClr val="tx1"/>
                </a:solidFill>
              </a:rPr>
              <a:t>- </a:t>
            </a:r>
            <a:r>
              <a:rPr lang="pl-PL" altLang="pl-PL" sz="2800" b="1" dirty="0" smtClean="0">
                <a:solidFill>
                  <a:schemeClr val="tx1"/>
                </a:solidFill>
              </a:rPr>
              <a:t>2.393 osoby</a:t>
            </a:r>
            <a:endParaRPr lang="pl-PL" altLang="pl-PL" sz="2800" b="1" dirty="0">
              <a:solidFill>
                <a:schemeClr val="tx1"/>
              </a:solidFill>
            </a:endParaRPr>
          </a:p>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pracę subsydiowaną </a:t>
            </a:r>
            <a:r>
              <a:rPr lang="pl-PL" altLang="pl-PL" sz="2800" b="1" dirty="0" smtClean="0">
                <a:solidFill>
                  <a:schemeClr val="tx1"/>
                </a:solidFill>
              </a:rPr>
              <a:t>– 252 osoby</a:t>
            </a:r>
            <a:endParaRPr lang="pl-PL" altLang="pl-PL" sz="2800" b="1" dirty="0">
              <a:solidFill>
                <a:schemeClr val="tx1"/>
              </a:solidFill>
            </a:endParaRPr>
          </a:p>
          <a:p>
            <a:pPr marL="338138" indent="-338138">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       </a:t>
            </a:r>
          </a:p>
          <a:p>
            <a:pPr marL="338138" indent="-338138">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800" dirty="0">
              <a:solidFill>
                <a:schemeClr val="tx1"/>
              </a:solidFill>
            </a:endParaRPr>
          </a:p>
          <a:p>
            <a:pPr marL="338138" indent="-338138">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800" dirty="0">
              <a:solidFill>
                <a:schemeClr val="tx1"/>
              </a:solidFill>
            </a:endParaRPr>
          </a:p>
          <a:p>
            <a:pPr marL="338138" indent="-338138">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800" dirty="0"/>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457200" y="274638"/>
            <a:ext cx="8229600" cy="1143000"/>
          </a:xfrm>
          <a:ln/>
        </p:spPr>
        <p:txBody>
          <a:bodyPr/>
          <a:lstStyle/>
          <a:p>
            <a:pPr marL="838200" indent="-833438">
              <a:buClrTx/>
              <a:buFontTx/>
              <a:buNone/>
              <a:tabLst>
                <a:tab pos="8382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pPr>
            <a:r>
              <a:rPr lang="pl-PL" altLang="pl-PL" sz="2800" b="1" dirty="0">
                <a:latin typeface="Book Antiqua" pitchFamily="18" charset="0"/>
              </a:rPr>
              <a:t>Środki przeznaczone na aktywizację osób bezrobotnych w </a:t>
            </a:r>
            <a:r>
              <a:rPr lang="pl-PL" altLang="pl-PL" sz="2800" b="1" dirty="0" smtClean="0">
                <a:latin typeface="Book Antiqua" pitchFamily="18" charset="0"/>
              </a:rPr>
              <a:t>2014r</a:t>
            </a:r>
            <a:r>
              <a:rPr lang="pl-PL" altLang="pl-PL" sz="2800" b="1" dirty="0">
                <a:latin typeface="Book Antiqua" pitchFamily="18" charset="0"/>
              </a:rPr>
              <a:t>.</a:t>
            </a:r>
          </a:p>
        </p:txBody>
      </p:sp>
      <p:sp>
        <p:nvSpPr>
          <p:cNvPr id="15362" name="Rectangle 2"/>
          <p:cNvSpPr>
            <a:spLocks noGrp="1" noChangeArrowheads="1"/>
          </p:cNvSpPr>
          <p:nvPr>
            <p:ph type="body" idx="1"/>
          </p:nvPr>
        </p:nvSpPr>
        <p:spPr>
          <a:xfrm>
            <a:off x="457200" y="1600200"/>
            <a:ext cx="8229600" cy="4968875"/>
          </a:xfrm>
          <a:ln/>
        </p:spPr>
        <p:txBody>
          <a:bodyPr/>
          <a:lstStyle/>
          <a:p>
            <a:pPr marL="338138" indent="-338138">
              <a:lnSpc>
                <a:spcPct val="90000"/>
              </a:lnSpc>
              <a:spcBef>
                <a:spcPts val="700"/>
              </a:spcBef>
              <a:buFont typeface="Book Antiqua" pitchFamily="18"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latin typeface="Book Antiqua" pitchFamily="18" charset="0"/>
              </a:rPr>
              <a:t>    Łączna kwota przyznana dla Powiatu Kołobrzeskiego </a:t>
            </a:r>
            <a:r>
              <a:rPr lang="pl-PL" altLang="pl-PL" sz="2800" dirty="0" smtClean="0">
                <a:latin typeface="Book Antiqua" pitchFamily="18" charset="0"/>
              </a:rPr>
              <a:t>wyniosła </a:t>
            </a:r>
            <a:r>
              <a:rPr lang="pl-PL" altLang="pl-PL" sz="2800" b="1" dirty="0" smtClean="0">
                <a:latin typeface="Book Antiqua" pitchFamily="18" charset="0"/>
              </a:rPr>
              <a:t>5 460 700</a:t>
            </a:r>
            <a:endParaRPr lang="pl-PL" altLang="pl-PL" sz="2800" dirty="0">
              <a:latin typeface="Book Antiqua" pitchFamily="18" charset="0"/>
            </a:endParaRPr>
          </a:p>
          <a:p>
            <a:pPr marL="338138" indent="-338138">
              <a:lnSpc>
                <a:spcPct val="90000"/>
              </a:lnSpc>
              <a:spcBef>
                <a:spcPts val="700"/>
              </a:spcBef>
              <a:buFont typeface="Book Antiqua"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latin typeface="Book Antiqua" pitchFamily="18" charset="0"/>
              </a:rPr>
              <a:t>Kwota Funduszu Pracy przeznaczona na realizację zadań w zakresie przeciwdziałania bezrobociu i promocji zatrudnienia w </a:t>
            </a:r>
            <a:r>
              <a:rPr lang="pl-PL" altLang="pl-PL" sz="2800" dirty="0" smtClean="0">
                <a:latin typeface="Book Antiqua" pitchFamily="18" charset="0"/>
              </a:rPr>
              <a:t>2014r</a:t>
            </a:r>
            <a:r>
              <a:rPr lang="pl-PL" altLang="pl-PL" sz="2800" dirty="0">
                <a:latin typeface="Book Antiqua" pitchFamily="18" charset="0"/>
              </a:rPr>
              <a:t>. </a:t>
            </a:r>
            <a:r>
              <a:rPr lang="pl-PL" altLang="pl-PL" sz="2800" dirty="0" smtClean="0">
                <a:latin typeface="Book Antiqua" pitchFamily="18" charset="0"/>
              </a:rPr>
              <a:t>wyniosła </a:t>
            </a:r>
            <a:r>
              <a:rPr lang="pl-PL" altLang="pl-PL" sz="2800" b="1" dirty="0">
                <a:solidFill>
                  <a:schemeClr val="tx1"/>
                </a:solidFill>
                <a:latin typeface="Book Antiqua" pitchFamily="18" charset="0"/>
              </a:rPr>
              <a:t>2</a:t>
            </a:r>
            <a:r>
              <a:rPr lang="pl-PL" altLang="pl-PL" sz="2800" b="1" dirty="0" smtClean="0">
                <a:solidFill>
                  <a:schemeClr val="tx1"/>
                </a:solidFill>
                <a:latin typeface="Book Antiqua" pitchFamily="18" charset="0"/>
              </a:rPr>
              <a:t> </a:t>
            </a:r>
            <a:r>
              <a:rPr lang="pl-PL" altLang="pl-PL" sz="2800" b="1" dirty="0">
                <a:solidFill>
                  <a:schemeClr val="tx1"/>
                </a:solidFill>
                <a:latin typeface="Book Antiqua" pitchFamily="18" charset="0"/>
              </a:rPr>
              <a:t>1</a:t>
            </a:r>
            <a:r>
              <a:rPr lang="pl-PL" altLang="pl-PL" sz="2800" b="1" dirty="0" smtClean="0">
                <a:solidFill>
                  <a:schemeClr val="tx1"/>
                </a:solidFill>
                <a:latin typeface="Book Antiqua" pitchFamily="18" charset="0"/>
              </a:rPr>
              <a:t>74 </a:t>
            </a:r>
            <a:r>
              <a:rPr lang="pl-PL" altLang="pl-PL" sz="2800" b="1" dirty="0">
                <a:solidFill>
                  <a:schemeClr val="tx1"/>
                </a:solidFill>
                <a:latin typeface="Book Antiqua" pitchFamily="18" charset="0"/>
              </a:rPr>
              <a:t>0</a:t>
            </a:r>
            <a:r>
              <a:rPr lang="pl-PL" altLang="pl-PL" sz="2800" b="1" dirty="0" smtClean="0">
                <a:solidFill>
                  <a:schemeClr val="tx1"/>
                </a:solidFill>
                <a:latin typeface="Book Antiqua" pitchFamily="18" charset="0"/>
              </a:rPr>
              <a:t>00</a:t>
            </a:r>
            <a:r>
              <a:rPr lang="pl-PL" altLang="pl-PL" sz="2800" b="1" dirty="0">
                <a:solidFill>
                  <a:schemeClr val="tx1"/>
                </a:solidFill>
                <a:latin typeface="Book Antiqua" pitchFamily="18" charset="0"/>
              </a:rPr>
              <a:t>;</a:t>
            </a:r>
            <a:r>
              <a:rPr lang="pl-PL" altLang="pl-PL" sz="2800" b="1" dirty="0">
                <a:latin typeface="Book Antiqua" pitchFamily="18" charset="0"/>
              </a:rPr>
              <a:t> </a:t>
            </a:r>
            <a:endParaRPr lang="pl-PL" altLang="pl-PL" sz="2800" dirty="0">
              <a:latin typeface="Book Antiqua" pitchFamily="18" charset="0"/>
            </a:endParaRPr>
          </a:p>
          <a:p>
            <a:pPr marL="338138" indent="-338138">
              <a:lnSpc>
                <a:spcPct val="90000"/>
              </a:lnSpc>
              <a:spcBef>
                <a:spcPts val="700"/>
              </a:spcBef>
              <a:buFont typeface="Book Antiqua"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latin typeface="Book Antiqua" pitchFamily="18" charset="0"/>
              </a:rPr>
              <a:t>na zadania współfinansowane ze środków POKL EFS – (Działanie 6.1, </a:t>
            </a:r>
            <a:r>
              <a:rPr lang="pl-PL" altLang="pl-PL" sz="2800" i="1" dirty="0">
                <a:latin typeface="Book Antiqua" pitchFamily="18" charset="0"/>
              </a:rPr>
              <a:t>Poddziałanie 6.1.3</a:t>
            </a:r>
            <a:r>
              <a:rPr lang="pl-PL" altLang="pl-PL" sz="2800" dirty="0">
                <a:latin typeface="Book Antiqua" pitchFamily="18" charset="0"/>
              </a:rPr>
              <a:t> </a:t>
            </a:r>
            <a:r>
              <a:rPr lang="pl-PL" altLang="pl-PL" sz="2800" i="1" dirty="0">
                <a:latin typeface="Book Antiqua" pitchFamily="18" charset="0"/>
              </a:rPr>
              <a:t>Poprawa zdolności do zatrudnienia oraz podnoszenie poziomu aktywności zawodowej osób bezrobotnych) </a:t>
            </a:r>
            <a:r>
              <a:rPr lang="pl-PL" altLang="pl-PL" sz="2800" dirty="0">
                <a:latin typeface="Book Antiqua" pitchFamily="18" charset="0"/>
              </a:rPr>
              <a:t>przeznaczona </a:t>
            </a:r>
            <a:r>
              <a:rPr lang="pl-PL" altLang="pl-PL" sz="2800" dirty="0" smtClean="0">
                <a:latin typeface="Book Antiqua" pitchFamily="18" charset="0"/>
              </a:rPr>
              <a:t>została </a:t>
            </a:r>
            <a:r>
              <a:rPr lang="pl-PL" altLang="pl-PL" sz="2800" dirty="0">
                <a:latin typeface="Book Antiqua" pitchFamily="18" charset="0"/>
              </a:rPr>
              <a:t>kwota </a:t>
            </a:r>
            <a:r>
              <a:rPr lang="pl-PL" altLang="pl-PL" sz="2800" b="1" dirty="0" smtClean="0">
                <a:solidFill>
                  <a:schemeClr val="tx1"/>
                </a:solidFill>
                <a:latin typeface="Book Antiqua" pitchFamily="18" charset="0"/>
              </a:rPr>
              <a:t>3 286 700</a:t>
            </a:r>
            <a:r>
              <a:rPr lang="pl-PL" altLang="pl-PL" sz="2800" b="1" dirty="0">
                <a:solidFill>
                  <a:schemeClr val="tx1"/>
                </a:solidFill>
                <a:latin typeface="Book Antiqua" pitchFamily="18"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323850" y="0"/>
            <a:ext cx="8224838" cy="1433513"/>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a:latin typeface="Book Antiqua" pitchFamily="18" charset="0"/>
              </a:rPr>
              <a:t>Środki zaangażowane na aktywizację osób bezrobotnych  wg form aktywizacji </a:t>
            </a:r>
            <a:r>
              <a:rPr lang="pl-PL" altLang="pl-PL" sz="2800" b="1" dirty="0" smtClean="0">
                <a:latin typeface="Book Antiqua" pitchFamily="18" charset="0"/>
              </a:rPr>
              <a:t>w 2014r</a:t>
            </a:r>
            <a:r>
              <a:rPr lang="pl-PL" altLang="pl-PL" sz="2800" b="1" dirty="0">
                <a:latin typeface="Book Antiqua" pitchFamily="18" charset="0"/>
              </a:rPr>
              <a:t>. </a:t>
            </a:r>
          </a:p>
        </p:txBody>
      </p:sp>
      <p:graphicFrame>
        <p:nvGraphicFramePr>
          <p:cNvPr id="16589" name="Group 205"/>
          <p:cNvGraphicFramePr>
            <a:graphicFrameLocks noGrp="1"/>
          </p:cNvGraphicFramePr>
          <p:nvPr>
            <p:ph idx="1"/>
            <p:extLst>
              <p:ext uri="{D42A27DB-BD31-4B8C-83A1-F6EECF244321}">
                <p14:modId xmlns:p14="http://schemas.microsoft.com/office/powerpoint/2010/main" val="3804563452"/>
              </p:ext>
            </p:extLst>
          </p:nvPr>
        </p:nvGraphicFramePr>
        <p:xfrm>
          <a:off x="468313" y="1204913"/>
          <a:ext cx="8289925" cy="5628006"/>
        </p:xfrm>
        <a:graphic>
          <a:graphicData uri="http://schemas.openxmlformats.org/drawingml/2006/table">
            <a:tbl>
              <a:tblPr/>
              <a:tblGrid>
                <a:gridCol w="1943100"/>
                <a:gridCol w="1008459"/>
                <a:gridCol w="1296144"/>
                <a:gridCol w="1080120"/>
                <a:gridCol w="1656184"/>
                <a:gridCol w="1305918"/>
              </a:tblGrid>
              <a:tr h="1071563">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Forma aktywizacji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l"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Liczba osób </a:t>
                      </a:r>
                      <a:endParaRPr kumimoji="0" lang="pl-PL" altLang="pl-PL" sz="1200" b="1" i="1" u="none" strike="noStrike" cap="none" normalizeH="0" baseline="0" dirty="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tx1"/>
                          </a:solidFill>
                          <a:effectLst/>
                          <a:latin typeface="Arial" charset="0"/>
                        </a:rPr>
                        <a:t>Algorytm FP + Rezerwa Ministra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Środki </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 EFS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Kwota środków zaangażowanych ogółem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Łączna kwota środków </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400" b="1" i="1" u="none" strike="noStrike" cap="none" normalizeH="0" baseline="0" dirty="0" smtClean="0">
                          <a:ln>
                            <a:noFill/>
                          </a:ln>
                          <a:solidFill>
                            <a:schemeClr val="accent2"/>
                          </a:solidFill>
                          <a:effectLst/>
                          <a:latin typeface="Arial" charset="0"/>
                        </a:rPr>
                        <a:t>w 2014r.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30313">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PRACE INTERWENCYJNE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tx1"/>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tx1"/>
                          </a:solidFill>
                          <a:effectLst/>
                          <a:latin typeface="Arial" charset="0"/>
                        </a:rPr>
                        <a:t>108 771,00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108 771,00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accent2"/>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108 771,00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4550">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PRACE SPOŁECZNIE UŻYTECZNE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21</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tx1"/>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tx1"/>
                          </a:solidFill>
                          <a:effectLst/>
                          <a:latin typeface="Arial" charset="0"/>
                        </a:rPr>
                        <a:t>21.907,00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21.907,00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accent2"/>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21.907,00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04925">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ROBOTY PUBLICZNE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2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400" b="1" i="1" u="none" strike="noStrike" cap="none" normalizeH="0" baseline="0" dirty="0" smtClean="0">
                        <a:ln>
                          <a:noFill/>
                        </a:ln>
                        <a:solidFill>
                          <a:schemeClr val="tx1"/>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tx1"/>
                          </a:solidFill>
                          <a:effectLst/>
                          <a:latin typeface="Arial" charset="0"/>
                        </a:rPr>
                        <a:t>216.160,00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216.159,98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accent2"/>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216.160,00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28688">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STAŻE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302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tx1"/>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tx1"/>
                          </a:solidFill>
                          <a:effectLst/>
                          <a:latin typeface="Arial" charset="0"/>
                        </a:rPr>
                        <a:t>2.049.244,00</a:t>
                      </a:r>
                      <a:endParaRPr kumimoji="0" lang="pl-PL" altLang="pl-PL" sz="2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1.800.</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2.049.244,00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accent2"/>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2.049.244,00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pl-PL" altLang="pl-PL" sz="2800" b="1" dirty="0">
                <a:latin typeface="Book Antiqua" pitchFamily="18" charset="0"/>
              </a:rPr>
              <a:t>Środki zaangażowane na aktywizację osób bezrobotnych wg form aktywizacji w </a:t>
            </a:r>
            <a:r>
              <a:rPr lang="pl-PL" altLang="pl-PL" sz="2800" b="1" dirty="0" smtClean="0">
                <a:latin typeface="Book Antiqua" pitchFamily="18" charset="0"/>
              </a:rPr>
              <a:t>2014r</a:t>
            </a:r>
            <a:r>
              <a:rPr lang="pl-PL" altLang="pl-PL" sz="2800" b="1" dirty="0">
                <a:latin typeface="Book Antiqua" pitchFamily="18" charset="0"/>
              </a:rPr>
              <a:t>.</a:t>
            </a:r>
          </a:p>
        </p:txBody>
      </p:sp>
      <p:graphicFrame>
        <p:nvGraphicFramePr>
          <p:cNvPr id="51460" name="Group 260"/>
          <p:cNvGraphicFramePr>
            <a:graphicFrameLocks noGrp="1"/>
          </p:cNvGraphicFramePr>
          <p:nvPr>
            <p:ph idx="1"/>
            <p:extLst>
              <p:ext uri="{D42A27DB-BD31-4B8C-83A1-F6EECF244321}">
                <p14:modId xmlns:p14="http://schemas.microsoft.com/office/powerpoint/2010/main" val="4178809584"/>
              </p:ext>
            </p:extLst>
          </p:nvPr>
        </p:nvGraphicFramePr>
        <p:xfrm>
          <a:off x="539750" y="1484313"/>
          <a:ext cx="8224838" cy="4205924"/>
        </p:xfrm>
        <a:graphic>
          <a:graphicData uri="http://schemas.openxmlformats.org/drawingml/2006/table">
            <a:tbl>
              <a:tblPr/>
              <a:tblGrid>
                <a:gridCol w="1728788"/>
                <a:gridCol w="863600"/>
                <a:gridCol w="1511870"/>
                <a:gridCol w="936055"/>
                <a:gridCol w="1728241"/>
                <a:gridCol w="1456284"/>
              </a:tblGrid>
              <a:tr h="1223963">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Forma aktywizacji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Liczba osób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Algorytm FP + Rezerwa Ministra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Środki EFS</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Kwota środków </a:t>
                      </a:r>
                      <a:r>
                        <a:rPr kumimoji="0" lang="pl-PL" altLang="pl-PL" sz="1600" b="1" i="1" u="none" strike="noStrike" cap="none" normalizeH="0" baseline="0" dirty="0" err="1" smtClean="0">
                          <a:ln>
                            <a:noFill/>
                          </a:ln>
                          <a:solidFill>
                            <a:srgbClr val="000000"/>
                          </a:solidFill>
                          <a:effectLst/>
                          <a:latin typeface="Arial" charset="0"/>
                        </a:rPr>
                        <a:t>zaangażowa</a:t>
                      </a:r>
                      <a:r>
                        <a:rPr kumimoji="0" lang="pl-PL" altLang="pl-PL" sz="1600" b="1" i="1" u="none" strike="noStrike" cap="none" normalizeH="0" baseline="0" dirty="0" smtClean="0">
                          <a:ln>
                            <a:noFill/>
                          </a:ln>
                          <a:solidFill>
                            <a:srgbClr val="000000"/>
                          </a:solidFill>
                          <a:effectLst/>
                          <a:latin typeface="Arial" charset="0"/>
                        </a:rPr>
                        <a:t> -</a:t>
                      </a:r>
                      <a:r>
                        <a:rPr kumimoji="0" lang="pl-PL" altLang="pl-PL" sz="1600" b="1" i="1" u="none" strike="noStrike" cap="none" normalizeH="0" baseline="0" dirty="0" err="1" smtClean="0">
                          <a:ln>
                            <a:noFill/>
                          </a:ln>
                          <a:solidFill>
                            <a:srgbClr val="000000"/>
                          </a:solidFill>
                          <a:effectLst/>
                          <a:latin typeface="Arial" charset="0"/>
                        </a:rPr>
                        <a:t>nych</a:t>
                      </a:r>
                      <a:r>
                        <a:rPr kumimoji="0" lang="pl-PL" altLang="pl-PL" sz="1600" b="1" i="1" u="none" strike="noStrike" cap="none" normalizeH="0" baseline="0" dirty="0" smtClean="0">
                          <a:ln>
                            <a:noFill/>
                          </a:ln>
                          <a:solidFill>
                            <a:srgbClr val="000000"/>
                          </a:solidFill>
                          <a:effectLst/>
                          <a:latin typeface="Arial" charset="0"/>
                        </a:rPr>
                        <a:t> ogółem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Łączna kwota środków </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w 2014r.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7738">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400" b="1" i="1" u="none" strike="noStrike" cap="none" normalizeH="0" baseline="0" smtClean="0">
                          <a:ln>
                            <a:noFill/>
                          </a:ln>
                          <a:solidFill>
                            <a:srgbClr val="000000"/>
                          </a:solidFill>
                          <a:effectLst/>
                          <a:latin typeface="Arial" charset="0"/>
                        </a:rPr>
                        <a:t>REFUNDACJE KOSZTÓW DOPOSAŻENIA MIEJSCA PRACY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97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1.141.300,00</a:t>
                      </a:r>
                      <a:endParaRPr kumimoji="0" lang="pl-PL" altLang="pl-PL" sz="1600" b="0" i="0" u="none" strike="noStrike" cap="none" normalizeH="0" baseline="0" dirty="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754.700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1.896.000,00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accent2"/>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1.896.000,00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8063">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400" b="1" i="1" u="none" strike="noStrike" cap="none" normalizeH="0" baseline="0" smtClean="0">
                          <a:ln>
                            <a:noFill/>
                          </a:ln>
                          <a:solidFill>
                            <a:srgbClr val="000000"/>
                          </a:solidFill>
                          <a:effectLst/>
                          <a:latin typeface="Arial" charset="0"/>
                        </a:rPr>
                        <a:t>ŚRODKI NA PODJĘCIE DZIAŁALNOŚCI GOSPODARCZEJ</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57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291.739,00</a:t>
                      </a:r>
                      <a:endParaRPr kumimoji="0" lang="pl-PL" altLang="pl-PL" sz="1600" b="0" i="0" u="none" strike="noStrike" cap="none" normalizeH="0" baseline="0" dirty="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732.000</a:t>
                      </a:r>
                      <a:r>
                        <a:rPr kumimoji="0" lang="pl-PL" altLang="pl-PL" sz="1600" b="0" i="0" u="none" strike="noStrike" cap="none" normalizeH="0" baseline="0" dirty="0" smtClean="0">
                          <a:ln>
                            <a:noFill/>
                          </a:ln>
                          <a:solidFill>
                            <a:srgbClr val="000000"/>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1.023.739,00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accent2"/>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1.023.739,00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8063">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SZKOLENIA, </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w tym Klub Pracy</a:t>
                      </a:r>
                      <a:endParaRPr kumimoji="0" lang="pl-PL" altLang="pl-PL" sz="1400" b="1" i="1" u="none" strike="noStrike" cap="none" normalizeH="0" baseline="0" smtClean="0">
                        <a:ln>
                          <a:noFill/>
                        </a:ln>
                        <a:solidFill>
                          <a:srgbClr val="0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l"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tx1"/>
                          </a:solidFill>
                          <a:effectLst/>
                          <a:latin typeface="Arial" charset="0"/>
                        </a:rPr>
                        <a:t>58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101.364,00</a:t>
                      </a:r>
                      <a:r>
                        <a:rPr kumimoji="0" lang="pl-PL" altLang="pl-PL" sz="1600" b="0" i="0" u="none" strike="noStrike" cap="none" normalizeH="0" baseline="0" dirty="0" smtClean="0">
                          <a:ln>
                            <a:noFill/>
                          </a:ln>
                          <a:solidFill>
                            <a:srgbClr val="000000"/>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101.364,00</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accent2"/>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101.364,00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57200" y="274638"/>
            <a:ext cx="8229600" cy="1143000"/>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000" b="1" dirty="0"/>
              <a:t>Stopa bezrobocia </a:t>
            </a:r>
            <a:r>
              <a:rPr lang="pl-PL" altLang="pl-PL" sz="2000" b="1" i="1" dirty="0"/>
              <a:t>(stosunek osób bezrobotnych do ludności aktywnej zawodowo)</a:t>
            </a:r>
            <a:r>
              <a:rPr lang="pl-PL" altLang="pl-PL" sz="2000" dirty="0"/>
              <a:t> na obszarze kraju, terenie Powiatu Kołobrzeskiego oraz Województwa Zachodniopomorskiego</a:t>
            </a:r>
            <a:r>
              <a:rPr lang="pl-PL" altLang="pl-PL" sz="2000" b="1" dirty="0"/>
              <a:t> </a:t>
            </a:r>
            <a:br>
              <a:rPr lang="pl-PL" altLang="pl-PL" sz="2000" b="1" dirty="0"/>
            </a:br>
            <a:r>
              <a:rPr lang="pl-PL" altLang="pl-PL" sz="2000" b="1" dirty="0"/>
              <a:t>styczeń </a:t>
            </a:r>
            <a:r>
              <a:rPr lang="pl-PL" altLang="pl-PL" sz="2000" b="1" dirty="0" smtClean="0"/>
              <a:t>– grudzień 2014r</a:t>
            </a:r>
            <a:r>
              <a:rPr lang="pl-PL" altLang="pl-PL" sz="2000" b="1" dirty="0"/>
              <a:t>.</a:t>
            </a:r>
          </a:p>
        </p:txBody>
      </p:sp>
      <p:sp>
        <p:nvSpPr>
          <p:cNvPr id="4098" name="Rectangle 2"/>
          <p:cNvSpPr>
            <a:spLocks noGrp="1" noChangeArrowheads="1"/>
          </p:cNvSpPr>
          <p:nvPr>
            <p:ph type="body" idx="1"/>
          </p:nvPr>
        </p:nvSpPr>
        <p:spPr>
          <a:xfrm>
            <a:off x="457200" y="1600200"/>
            <a:ext cx="4038600" cy="4525963"/>
          </a:xfrm>
          <a:ln/>
        </p:spPr>
        <p:txBody>
          <a:bodyPr/>
          <a:lstStyle/>
          <a:p>
            <a:pPr indent="-338138">
              <a:spcBef>
                <a:spcPts val="7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altLang="pl-PL" sz="2800"/>
          </a:p>
          <a:p>
            <a:pPr indent="-338138">
              <a:spcBef>
                <a:spcPts val="7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altLang="pl-PL" sz="2800"/>
          </a:p>
        </p:txBody>
      </p:sp>
      <p:graphicFrame>
        <p:nvGraphicFramePr>
          <p:cNvPr id="4204" name="Group 108"/>
          <p:cNvGraphicFramePr>
            <a:graphicFrameLocks noGrp="1"/>
          </p:cNvGraphicFramePr>
          <p:nvPr>
            <p:extLst>
              <p:ext uri="{D42A27DB-BD31-4B8C-83A1-F6EECF244321}">
                <p14:modId xmlns:p14="http://schemas.microsoft.com/office/powerpoint/2010/main" val="3557471965"/>
              </p:ext>
            </p:extLst>
          </p:nvPr>
        </p:nvGraphicFramePr>
        <p:xfrm>
          <a:off x="900113" y="1557338"/>
          <a:ext cx="7632700" cy="4986253"/>
        </p:xfrm>
        <a:graphic>
          <a:graphicData uri="http://schemas.openxmlformats.org/drawingml/2006/table">
            <a:tbl>
              <a:tblPr/>
              <a:tblGrid>
                <a:gridCol w="2051050"/>
                <a:gridCol w="1765300"/>
                <a:gridCol w="1943100"/>
                <a:gridCol w="1873250"/>
              </a:tblGrid>
              <a:tr h="1008063">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miesiąc</a:t>
                      </a:r>
                    </a:p>
                  </a:txBody>
                  <a:tcPr marL="90000" marR="90000" marT="145080"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smtClean="0">
                          <a:ln>
                            <a:noFill/>
                          </a:ln>
                          <a:solidFill>
                            <a:srgbClr val="000000"/>
                          </a:solidFill>
                          <a:effectLst/>
                          <a:latin typeface="Arial" charset="0"/>
                        </a:rPr>
                        <a:t>Powiat Kołobrzeski</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smtClean="0">
                          <a:ln>
                            <a:noFill/>
                          </a:ln>
                          <a:solidFill>
                            <a:srgbClr val="000000"/>
                          </a:solidFill>
                          <a:effectLst/>
                          <a:latin typeface="Arial" charset="0"/>
                        </a:rPr>
                        <a:t>Kraj</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smtClean="0">
                          <a:ln>
                            <a:noFill/>
                          </a:ln>
                          <a:solidFill>
                            <a:srgbClr val="000000"/>
                          </a:solidFill>
                          <a:effectLst/>
                          <a:latin typeface="Arial" charset="0"/>
                        </a:rPr>
                        <a:t>Województwo Zachodnio-pomorskie</a:t>
                      </a:r>
                    </a:p>
                  </a:txBody>
                  <a:tcPr marL="90000" marR="90000" marT="145080"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1027113">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styczeń 2013</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13,3 %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(3.843 osób)</a:t>
                      </a:r>
                      <a:r>
                        <a:rPr kumimoji="0" lang="pl-PL" altLang="pl-PL" sz="2800" b="0" i="0" u="none" strike="noStrike" cap="none" normalizeH="0" baseline="0" dirty="0" smtClean="0">
                          <a:ln>
                            <a:noFill/>
                          </a:ln>
                          <a:solidFill>
                            <a:srgbClr val="000000"/>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14,2 %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19,1%</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1027113">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styczeń 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14,3 %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( 4100 osób)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14, %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18,7 %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8969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luty 2013</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13,8 %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(3.999 osób)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14,4 %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19,3 %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641350">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luty 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14,4 %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( 4126 osób)</a:t>
                      </a:r>
                      <a:r>
                        <a:rPr kumimoji="0" lang="pl-PL" altLang="pl-PL" sz="2800" b="0" i="0" u="none" strike="noStrike" cap="none" normalizeH="0" baseline="0" dirty="0" smtClean="0">
                          <a:ln>
                            <a:noFill/>
                          </a:ln>
                          <a:solidFill>
                            <a:srgbClr val="000000"/>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13,9 %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18,5 %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pl-PL" altLang="pl-PL" sz="2800" b="1" dirty="0">
                <a:latin typeface="Book Antiqua" pitchFamily="18" charset="0"/>
              </a:rPr>
              <a:t>Środki zaangażowane na aktywizację osób bezrobotnych wg form aktywizacji w </a:t>
            </a:r>
            <a:r>
              <a:rPr lang="pl-PL" altLang="pl-PL" sz="2800" b="1" dirty="0" smtClean="0">
                <a:latin typeface="Book Antiqua" pitchFamily="18" charset="0"/>
              </a:rPr>
              <a:t>2014r</a:t>
            </a:r>
            <a:r>
              <a:rPr lang="pl-PL" altLang="pl-PL" sz="2800" b="1" dirty="0">
                <a:latin typeface="Book Antiqua" pitchFamily="18" charset="0"/>
              </a:rPr>
              <a:t>.</a:t>
            </a:r>
          </a:p>
        </p:txBody>
      </p:sp>
      <p:graphicFrame>
        <p:nvGraphicFramePr>
          <p:cNvPr id="51460" name="Group 260"/>
          <p:cNvGraphicFramePr>
            <a:graphicFrameLocks noGrp="1"/>
          </p:cNvGraphicFramePr>
          <p:nvPr>
            <p:ph idx="1"/>
            <p:extLst>
              <p:ext uri="{D42A27DB-BD31-4B8C-83A1-F6EECF244321}">
                <p14:modId xmlns:p14="http://schemas.microsoft.com/office/powerpoint/2010/main" val="1947207932"/>
              </p:ext>
            </p:extLst>
          </p:nvPr>
        </p:nvGraphicFramePr>
        <p:xfrm>
          <a:off x="539750" y="1484313"/>
          <a:ext cx="8224838" cy="3179764"/>
        </p:xfrm>
        <a:graphic>
          <a:graphicData uri="http://schemas.openxmlformats.org/drawingml/2006/table">
            <a:tbl>
              <a:tblPr/>
              <a:tblGrid>
                <a:gridCol w="1728788"/>
                <a:gridCol w="863600"/>
                <a:gridCol w="1368425"/>
                <a:gridCol w="1079500"/>
                <a:gridCol w="1944687"/>
                <a:gridCol w="1239838"/>
              </a:tblGrid>
              <a:tr h="1223963">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Forma aktywizacji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Liczba osób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Algorytm FP + Rezerwa Ministra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Środki EFS</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smtClean="0">
                          <a:ln>
                            <a:noFill/>
                          </a:ln>
                          <a:solidFill>
                            <a:srgbClr val="000000"/>
                          </a:solidFill>
                          <a:effectLst/>
                          <a:latin typeface="Arial" charset="0"/>
                        </a:rPr>
                        <a:t>Kwota środków zaangażowanych ogółem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Łączna kwota środków </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w 2014r.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7738">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4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400" b="1" i="1" u="none" strike="noStrike" cap="none" normalizeH="0" baseline="0" dirty="0" smtClean="0">
                          <a:ln>
                            <a:noFill/>
                          </a:ln>
                          <a:solidFill>
                            <a:srgbClr val="000000"/>
                          </a:solidFill>
                          <a:effectLst/>
                          <a:latin typeface="Arial" charset="0"/>
                        </a:rPr>
                        <a:t>BADANIA LEKARSKIE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78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4295,00</a:t>
                      </a:r>
                      <a:endParaRPr kumimoji="0" lang="pl-PL" altLang="pl-PL" sz="1600" b="0" i="0" u="none" strike="noStrike" cap="none" normalizeH="0" baseline="0" dirty="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4295,00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accent2"/>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4295,00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8063">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4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400" b="1" i="1" u="none" strike="noStrike" cap="none" normalizeH="0" baseline="0" dirty="0" smtClean="0">
                          <a:ln>
                            <a:noFill/>
                          </a:ln>
                          <a:solidFill>
                            <a:srgbClr val="000000"/>
                          </a:solidFill>
                          <a:effectLst/>
                          <a:latin typeface="Arial" charset="0"/>
                        </a:rPr>
                        <a:t>BON SZKOLENIOWY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38.000,00</a:t>
                      </a:r>
                      <a:endParaRPr kumimoji="0" lang="pl-PL" altLang="pl-PL" sz="1600" b="0" i="0" u="none" strike="noStrike" cap="none" normalizeH="0" baseline="0" dirty="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a:t>
                      </a:r>
                      <a:endParaRPr kumimoji="0" lang="pl-PL" altLang="pl-PL" sz="1600" b="0" i="0" u="none" strike="noStrike" cap="none" normalizeH="0" baseline="0" dirty="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rgbClr val="000000"/>
                          </a:solidFill>
                          <a:effectLst/>
                          <a:latin typeface="Arial" charset="0"/>
                        </a:rPr>
                        <a:t>37.911,05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600" b="1" i="1" u="none" strike="noStrike" cap="none" normalizeH="0" baseline="0" dirty="0" smtClean="0">
                        <a:ln>
                          <a:noFill/>
                        </a:ln>
                        <a:solidFill>
                          <a:schemeClr val="accent2"/>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600" b="1" i="1" u="none" strike="noStrike" cap="none" normalizeH="0" baseline="0" dirty="0" smtClean="0">
                          <a:ln>
                            <a:noFill/>
                          </a:ln>
                          <a:solidFill>
                            <a:schemeClr val="accent2"/>
                          </a:solidFill>
                          <a:effectLst/>
                          <a:latin typeface="Arial" charset="0"/>
                        </a:rPr>
                        <a:t>38.000,00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992166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57200" y="274638"/>
            <a:ext cx="8229600" cy="1143000"/>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a:t>Pozostałe środki wydatkowane przez PUP                w Kołobrzegu w okresie </a:t>
            </a:r>
            <a:r>
              <a:rPr lang="pl-PL" altLang="pl-PL" sz="2800" b="1" dirty="0" smtClean="0"/>
              <a:t/>
            </a:r>
            <a:br>
              <a:rPr lang="pl-PL" altLang="pl-PL" sz="2800" b="1" dirty="0" smtClean="0"/>
            </a:br>
            <a:r>
              <a:rPr lang="pl-PL" altLang="pl-PL" sz="2800" b="1" dirty="0" smtClean="0"/>
              <a:t>styczeń – grudzień 2014r</a:t>
            </a:r>
            <a:r>
              <a:rPr lang="pl-PL" altLang="pl-PL" sz="2800" b="1" dirty="0"/>
              <a:t>.</a:t>
            </a:r>
          </a:p>
        </p:txBody>
      </p:sp>
      <p:sp>
        <p:nvSpPr>
          <p:cNvPr id="17410" name="Rectangle 2"/>
          <p:cNvSpPr>
            <a:spLocks noGrp="1" noChangeArrowheads="1"/>
          </p:cNvSpPr>
          <p:nvPr>
            <p:ph type="body" idx="1"/>
          </p:nvPr>
        </p:nvSpPr>
        <p:spPr>
          <a:xfrm>
            <a:off x="457200" y="1600200"/>
            <a:ext cx="8229600" cy="4525963"/>
          </a:xfrm>
          <a:ln/>
        </p:spPr>
        <p:txBody>
          <a:bodyPr/>
          <a:lstStyle/>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wysokość wypłaconych zasiłków </a:t>
            </a:r>
            <a:r>
              <a:rPr lang="pl-PL" altLang="pl-PL" sz="2800" dirty="0" smtClean="0">
                <a:solidFill>
                  <a:schemeClr val="tx1"/>
                </a:solidFill>
              </a:rPr>
              <a:t>– </a:t>
            </a:r>
            <a:r>
              <a:rPr lang="pl-PL" altLang="pl-PL" sz="2800" b="1" dirty="0" smtClean="0">
                <a:solidFill>
                  <a:schemeClr val="tx1"/>
                </a:solidFill>
              </a:rPr>
              <a:t>6.604.500,76zł</a:t>
            </a:r>
            <a:endParaRPr lang="pl-PL" altLang="pl-PL" sz="2800" dirty="0">
              <a:solidFill>
                <a:schemeClr val="tx1"/>
              </a:solidFill>
            </a:endParaRPr>
          </a:p>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składka zdrowotna dla osób bez świadczeń, finansowana z budżetu Wojewody/ - </a:t>
            </a:r>
            <a:r>
              <a:rPr lang="pl-PL" altLang="pl-PL" sz="2800" b="1" dirty="0" smtClean="0">
                <a:solidFill>
                  <a:schemeClr val="tx1"/>
                </a:solidFill>
              </a:rPr>
              <a:t>2.103.756,00zł</a:t>
            </a:r>
            <a:endParaRPr lang="pl-PL" altLang="pl-PL" sz="2800" b="1" dirty="0">
              <a:solidFill>
                <a:schemeClr val="tx1"/>
              </a:solidFill>
            </a:endParaRPr>
          </a:p>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składka zdrowotna dla osób pobierających świadczenie </a:t>
            </a:r>
            <a:r>
              <a:rPr lang="pl-PL" altLang="pl-PL" sz="2800" dirty="0" smtClean="0">
                <a:solidFill>
                  <a:schemeClr val="tx1"/>
                </a:solidFill>
              </a:rPr>
              <a:t>– </a:t>
            </a:r>
            <a:r>
              <a:rPr lang="pl-PL" altLang="pl-PL" sz="2800" b="1" dirty="0" smtClean="0">
                <a:solidFill>
                  <a:schemeClr val="tx1"/>
                </a:solidFill>
              </a:rPr>
              <a:t>403.319,31zł</a:t>
            </a:r>
            <a:endParaRPr lang="pl-PL" altLang="pl-PL" sz="2800" b="1" dirty="0">
              <a:solidFill>
                <a:schemeClr val="tx1"/>
              </a:solidFill>
            </a:endParaRPr>
          </a:p>
          <a:p>
            <a:pPr marL="338138" indent="-338138">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a:solidFill>
                  <a:schemeClr val="tx1"/>
                </a:solidFill>
              </a:rPr>
              <a:t>przeciętna liczba bezrobotnych, za które opłacono składkę zdrowotną w miesiącu </a:t>
            </a:r>
            <a:r>
              <a:rPr lang="pl-PL" altLang="pl-PL" sz="2800">
                <a:solidFill>
                  <a:schemeClr val="tx1"/>
                </a:solidFill>
              </a:rPr>
              <a:t>– </a:t>
            </a:r>
            <a:r>
              <a:rPr lang="pl-PL" altLang="pl-PL" sz="2800" smtClean="0">
                <a:solidFill>
                  <a:schemeClr val="tx1"/>
                </a:solidFill>
              </a:rPr>
              <a:t>   </a:t>
            </a:r>
            <a:r>
              <a:rPr lang="pl-PL" altLang="pl-PL" sz="2800" b="1" smtClean="0">
                <a:solidFill>
                  <a:schemeClr val="tx1"/>
                </a:solidFill>
              </a:rPr>
              <a:t>3512</a:t>
            </a:r>
            <a:r>
              <a:rPr lang="pl-PL" altLang="pl-PL" sz="2800" smtClean="0">
                <a:solidFill>
                  <a:schemeClr val="tx1"/>
                </a:solidFill>
              </a:rPr>
              <a:t> </a:t>
            </a:r>
            <a:r>
              <a:rPr lang="pl-PL" altLang="pl-PL" sz="2800" dirty="0" smtClean="0">
                <a:solidFill>
                  <a:schemeClr val="tx1"/>
                </a:solidFill>
              </a:rPr>
              <a:t>osób</a:t>
            </a:r>
            <a:endParaRPr lang="pl-PL" altLang="pl-PL" sz="2800" dirty="0">
              <a:solidFill>
                <a:schemeClr val="tx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body"/>
          </p:nvPr>
        </p:nvSpPr>
        <p:spPr>
          <a:xfrm>
            <a:off x="755650" y="981075"/>
            <a:ext cx="7858125" cy="2232025"/>
          </a:xfrm>
          <a:ln/>
        </p:spPr>
        <p:txBody>
          <a:bodyPr anchor="t"/>
          <a:lstStyle/>
          <a:p>
            <a:pPr marL="342900" indent="-338138">
              <a:lnSpc>
                <a:spcPct val="90000"/>
              </a:lnSpc>
              <a:spcBef>
                <a:spcPts val="9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3600" b="1" i="1" dirty="0"/>
              <a:t>Dziękuję za uwagę</a:t>
            </a:r>
          </a:p>
          <a:p>
            <a:pPr marL="342900" indent="-338138">
              <a:lnSpc>
                <a:spcPct val="90000"/>
              </a:lnSpc>
              <a:spcBef>
                <a:spcPts val="7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altLang="pl-PL" sz="2800" b="1" i="1" dirty="0"/>
          </a:p>
          <a:p>
            <a:pPr marL="342900" indent="-338138">
              <a:lnSpc>
                <a:spcPct val="90000"/>
              </a:lnSpc>
              <a:spcBef>
                <a:spcPts val="7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altLang="pl-PL" sz="2800" b="1" i="1" dirty="0"/>
          </a:p>
          <a:p>
            <a:pPr marL="342900" indent="-338138">
              <a:lnSpc>
                <a:spcPct val="90000"/>
              </a:lnSpc>
              <a:spcBef>
                <a:spcPts val="8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3200" b="1" smtClean="0"/>
              <a:t>www.pupkolobrzeg.pl</a:t>
            </a:r>
            <a:endParaRPr lang="pl-PL" altLang="pl-PL" sz="3200" b="1"/>
          </a:p>
        </p:txBody>
      </p:sp>
      <p:graphicFrame>
        <p:nvGraphicFramePr>
          <p:cNvPr id="18434" name="Object 2"/>
          <p:cNvGraphicFramePr>
            <a:graphicFrameLocks noChangeAspect="1"/>
          </p:cNvGraphicFramePr>
          <p:nvPr/>
        </p:nvGraphicFramePr>
        <p:xfrm>
          <a:off x="3779838" y="4076700"/>
          <a:ext cx="1728787" cy="1150938"/>
        </p:xfrm>
        <a:graphic>
          <a:graphicData uri="http://schemas.openxmlformats.org/presentationml/2006/ole">
            <mc:AlternateContent xmlns:mc="http://schemas.openxmlformats.org/markup-compatibility/2006">
              <mc:Choice xmlns:v="urn:schemas-microsoft-com:vml" Requires="v">
                <p:oleObj spid="_x0000_s18523" r:id="rId4" imgW="1371600" imgH="914400" progId="">
                  <p:embed/>
                </p:oleObj>
              </mc:Choice>
              <mc:Fallback>
                <p:oleObj r:id="rId4" imgW="1371600" imgH="914400"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838" y="4076700"/>
                        <a:ext cx="1728787" cy="1150938"/>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457200" y="274638"/>
            <a:ext cx="8229600" cy="633412"/>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a:t>Stopa bezrobocia w </a:t>
            </a:r>
            <a:r>
              <a:rPr lang="pl-PL" altLang="pl-PL" sz="2800" b="1" dirty="0" smtClean="0"/>
              <a:t>2013r </a:t>
            </a:r>
            <a:r>
              <a:rPr lang="pl-PL" altLang="pl-PL" sz="2800" b="1" dirty="0"/>
              <a:t>i </a:t>
            </a:r>
            <a:r>
              <a:rPr lang="pl-PL" altLang="pl-PL" sz="2800" b="1" dirty="0" smtClean="0"/>
              <a:t>2014r</a:t>
            </a:r>
            <a:r>
              <a:rPr lang="pl-PL" altLang="pl-PL" sz="2800" b="1" dirty="0"/>
              <a:t>.- c.d.</a:t>
            </a:r>
          </a:p>
        </p:txBody>
      </p:sp>
      <p:graphicFrame>
        <p:nvGraphicFramePr>
          <p:cNvPr id="5465" name="Group 345"/>
          <p:cNvGraphicFramePr>
            <a:graphicFrameLocks noGrp="1"/>
          </p:cNvGraphicFramePr>
          <p:nvPr>
            <p:extLst>
              <p:ext uri="{D42A27DB-BD31-4B8C-83A1-F6EECF244321}">
                <p14:modId xmlns:p14="http://schemas.microsoft.com/office/powerpoint/2010/main" val="1718988292"/>
              </p:ext>
            </p:extLst>
          </p:nvPr>
        </p:nvGraphicFramePr>
        <p:xfrm>
          <a:off x="827088" y="908050"/>
          <a:ext cx="7777162" cy="4868624"/>
        </p:xfrm>
        <a:graphic>
          <a:graphicData uri="http://schemas.openxmlformats.org/drawingml/2006/table">
            <a:tbl>
              <a:tblPr/>
              <a:tblGrid>
                <a:gridCol w="1800225"/>
                <a:gridCol w="1689100"/>
                <a:gridCol w="2252662"/>
                <a:gridCol w="2035175"/>
              </a:tblGrid>
              <a:tr h="844550">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miesiąc</a:t>
                      </a:r>
                    </a:p>
                  </a:txBody>
                  <a:tcPr marL="90000" marR="90000" marT="13525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smtClean="0">
                          <a:ln>
                            <a:noFill/>
                          </a:ln>
                          <a:solidFill>
                            <a:srgbClr val="000000"/>
                          </a:solidFill>
                          <a:effectLst/>
                          <a:latin typeface="Arial" charset="0"/>
                        </a:rPr>
                        <a:t>Powiat Kołobrzeski</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18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Kraj</a:t>
                      </a:r>
                    </a:p>
                  </a:txBody>
                  <a:tcPr marL="90000" marR="90000" marT="13525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Województwo Zachodnio-</a:t>
                      </a: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pomorskie</a:t>
                      </a:r>
                    </a:p>
                  </a:txBody>
                  <a:tcPr marL="90000" marR="90000" marT="13525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667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marzec 2013</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13,5 %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(3.898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14,3 %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18,9%</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marzec</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13,6 %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(3.885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13,5 %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17,9 %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kwiecień</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2013</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12,9 %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accent6"/>
                          </a:solidFill>
                          <a:effectLst/>
                          <a:latin typeface="Arial" charset="0"/>
                        </a:rPr>
                        <a:t>(3.695 osób)</a:t>
                      </a:r>
                      <a:r>
                        <a:rPr kumimoji="0" lang="pl-PL" altLang="pl-PL" sz="2800" b="1" i="0" u="none" strike="noStrike" cap="none" normalizeH="0" baseline="0" dirty="0" smtClean="0">
                          <a:ln>
                            <a:noFill/>
                          </a:ln>
                          <a:solidFill>
                            <a:schemeClr val="accent6"/>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14 %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18,4 %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94138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kwiecień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12,9 %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accent6"/>
                          </a:solidFill>
                          <a:effectLst/>
                          <a:latin typeface="Arial" charset="0"/>
                        </a:rPr>
                        <a:t>(3.624 osób)</a:t>
                      </a:r>
                      <a:r>
                        <a:rPr kumimoji="0" lang="pl-PL" altLang="pl-PL" sz="2800" b="0" i="0" u="none" strike="noStrike" cap="none" normalizeH="0" baseline="0" dirty="0" smtClean="0">
                          <a:ln>
                            <a:noFill/>
                          </a:ln>
                          <a:solidFill>
                            <a:schemeClr val="accent6"/>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13 %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17,1%</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pl-PL" altLang="pl-PL" sz="3200" b="1" dirty="0"/>
              <a:t>Stopa bezrobocia w </a:t>
            </a:r>
            <a:r>
              <a:rPr lang="pl-PL" altLang="pl-PL" sz="3200" b="1" dirty="0" smtClean="0"/>
              <a:t>2013r </a:t>
            </a:r>
            <a:r>
              <a:rPr lang="pl-PL" altLang="pl-PL" sz="3200" b="1" dirty="0"/>
              <a:t>i </a:t>
            </a:r>
            <a:r>
              <a:rPr lang="pl-PL" altLang="pl-PL" sz="3200" b="1" dirty="0" smtClean="0"/>
              <a:t>2014r</a:t>
            </a:r>
            <a:r>
              <a:rPr lang="pl-PL" altLang="pl-PL" sz="3200" b="1" dirty="0"/>
              <a:t>.- c.d.</a:t>
            </a:r>
          </a:p>
        </p:txBody>
      </p:sp>
      <p:graphicFrame>
        <p:nvGraphicFramePr>
          <p:cNvPr id="64558" name="Group 46"/>
          <p:cNvGraphicFramePr>
            <a:graphicFrameLocks noGrp="1"/>
          </p:cNvGraphicFramePr>
          <p:nvPr>
            <p:ph idx="1"/>
            <p:extLst>
              <p:ext uri="{D42A27DB-BD31-4B8C-83A1-F6EECF244321}">
                <p14:modId xmlns:p14="http://schemas.microsoft.com/office/powerpoint/2010/main" val="2251757064"/>
              </p:ext>
            </p:extLst>
          </p:nvPr>
        </p:nvGraphicFramePr>
        <p:xfrm>
          <a:off x="457200" y="1600200"/>
          <a:ext cx="8224838" cy="4744720"/>
        </p:xfrm>
        <a:graphic>
          <a:graphicData uri="http://schemas.openxmlformats.org/drawingml/2006/table">
            <a:tbl>
              <a:tblPr/>
              <a:tblGrid>
                <a:gridCol w="2055813"/>
                <a:gridCol w="2057400"/>
                <a:gridCol w="2055812"/>
                <a:gridCol w="2055813"/>
              </a:tblGrid>
              <a:tr h="892175">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000" b="1" i="0" u="none" strike="noStrike" cap="none" normalizeH="0" baseline="0" dirty="0" smtClean="0">
                          <a:ln>
                            <a:noFill/>
                          </a:ln>
                          <a:solidFill>
                            <a:srgbClr val="000000"/>
                          </a:solidFill>
                          <a:effectLst/>
                          <a:latin typeface="Arial" charset="0"/>
                        </a:rPr>
                        <a:t>miesiąc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000" b="1" i="0" u="none" strike="noStrike" cap="none" normalizeH="0" baseline="0" smtClean="0">
                          <a:ln>
                            <a:noFill/>
                          </a:ln>
                          <a:solidFill>
                            <a:srgbClr val="000000"/>
                          </a:solidFill>
                          <a:effectLst/>
                          <a:latin typeface="Arial" charset="0"/>
                        </a:rPr>
                        <a:t>Powiat Kołobrzeski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endParaRPr kumimoji="0" lang="pl-PL" altLang="pl-PL" sz="18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1800" b="1" i="0" u="none" strike="noStrike" cap="none" normalizeH="0" baseline="0" smtClean="0">
                          <a:ln>
                            <a:noFill/>
                          </a:ln>
                          <a:solidFill>
                            <a:srgbClr val="000000"/>
                          </a:solidFill>
                          <a:effectLst/>
                          <a:latin typeface="Arial" charset="0"/>
                        </a:rPr>
                        <a:t>Kraj</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pPr>
                      <a:r>
                        <a:rPr kumimoji="0" lang="pl-PL" altLang="pl-PL" sz="1800" b="1" i="0" u="none" strike="noStrike" cap="none" normalizeH="0" baseline="0" smtClean="0">
                          <a:ln>
                            <a:noFill/>
                          </a:ln>
                          <a:solidFill>
                            <a:srgbClr val="000000"/>
                          </a:solidFill>
                          <a:effectLst/>
                          <a:latin typeface="Arial" charset="0"/>
                        </a:rPr>
                        <a:t>Województwo Zachodnio-</a:t>
                      </a:r>
                    </a:p>
                    <a:p>
                      <a:pPr marL="0" marR="0" lvl="0" indent="0" algn="ctr" defTabSz="449263" rtl="0" eaLnBrk="1" fontAlgn="base" latinLnBrk="0" hangingPunct="1">
                        <a:lnSpc>
                          <a:spcPct val="81000"/>
                        </a:lnSpc>
                        <a:spcBef>
                          <a:spcPts val="450"/>
                        </a:spcBef>
                        <a:spcAft>
                          <a:spcPct val="0"/>
                        </a:spcAft>
                        <a:buClrTx/>
                        <a:buSzPct val="100000"/>
                        <a:buFontTx/>
                        <a:buNone/>
                        <a:tabLst/>
                      </a:pPr>
                      <a:r>
                        <a:rPr kumimoji="0" lang="pl-PL" altLang="pl-PL" sz="1800" b="1" i="0" u="none" strike="noStrike" cap="none" normalizeH="0" baseline="0" smtClean="0">
                          <a:ln>
                            <a:noFill/>
                          </a:ln>
                          <a:solidFill>
                            <a:srgbClr val="000000"/>
                          </a:solidFill>
                          <a:effectLst/>
                          <a:latin typeface="Arial" charset="0"/>
                        </a:rPr>
                        <a:t>pomorskie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36625">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tx1"/>
                          </a:solidFill>
                          <a:effectLst/>
                          <a:latin typeface="Arial" charset="0"/>
                        </a:rPr>
                        <a:t>maj 2013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tx1"/>
                          </a:solidFill>
                          <a:effectLst/>
                          <a:latin typeface="Arial" charset="0"/>
                        </a:rPr>
                        <a:t>11,7 %</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000" b="0" i="1" u="none" strike="noStrike" cap="none" normalizeH="0" baseline="0" dirty="0" smtClean="0">
                          <a:ln>
                            <a:noFill/>
                          </a:ln>
                          <a:solidFill>
                            <a:schemeClr val="tx1"/>
                          </a:solidFill>
                          <a:effectLst/>
                          <a:latin typeface="Arial" charset="0"/>
                        </a:rPr>
                        <a:t>(3.248 osób)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tx1"/>
                          </a:solidFill>
                          <a:effectLst/>
                          <a:latin typeface="Arial" charset="0"/>
                        </a:rPr>
                        <a:t>13,5 %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tx1"/>
                          </a:solidFill>
                          <a:effectLst/>
                          <a:latin typeface="Arial" charset="0"/>
                        </a:rPr>
                        <a:t>17,8 %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tx1"/>
                          </a:solidFill>
                          <a:effectLst/>
                          <a:latin typeface="Arial" charset="0"/>
                        </a:rPr>
                        <a:t>maj 2014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1" u="none" strike="noStrike" cap="none" normalizeH="0" baseline="0" dirty="0" smtClean="0">
                          <a:ln>
                            <a:noFill/>
                          </a:ln>
                          <a:solidFill>
                            <a:schemeClr val="tx1"/>
                          </a:solidFill>
                          <a:effectLst/>
                          <a:latin typeface="Arial" charset="0"/>
                        </a:rPr>
                        <a:t>11,6</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000" b="0" i="1" u="none" strike="noStrike" cap="none" normalizeH="0" baseline="0" dirty="0" smtClean="0">
                          <a:ln>
                            <a:noFill/>
                          </a:ln>
                          <a:solidFill>
                            <a:schemeClr val="tx1"/>
                          </a:solidFill>
                          <a:effectLst/>
                          <a:latin typeface="Arial" charset="0"/>
                        </a:rPr>
                        <a:t>(3.224 osób)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tx1"/>
                          </a:solidFill>
                          <a:effectLst/>
                          <a:latin typeface="Arial" charset="0"/>
                        </a:rPr>
                        <a:t>12,5 %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ts val="800"/>
                        </a:spcBef>
                        <a:defRPr sz="2800">
                          <a:solidFill>
                            <a:srgbClr val="000000"/>
                          </a:solidFill>
                          <a:latin typeface="Arial" charset="0"/>
                        </a:defRPr>
                      </a:lvl1pPr>
                      <a:lvl2pPr marL="457200" algn="l">
                        <a:spcBef>
                          <a:spcPts val="700"/>
                        </a:spcBef>
                        <a:defRPr sz="2400">
                          <a:solidFill>
                            <a:srgbClr val="000000"/>
                          </a:solidFill>
                          <a:latin typeface="Arial" charset="0"/>
                        </a:defRPr>
                      </a:lvl2pPr>
                      <a:lvl3pPr marL="914400" algn="l">
                        <a:spcBef>
                          <a:spcPts val="600"/>
                        </a:spcBef>
                        <a:defRPr sz="2000">
                          <a:solidFill>
                            <a:srgbClr val="000000"/>
                          </a:solidFill>
                          <a:latin typeface="Arial" charset="0"/>
                        </a:defRPr>
                      </a:lvl3pPr>
                      <a:lvl4pPr marL="1371600" algn="l">
                        <a:spcBef>
                          <a:spcPts val="500"/>
                        </a:spcBef>
                        <a:defRPr>
                          <a:solidFill>
                            <a:srgbClr val="000000"/>
                          </a:solidFill>
                          <a:latin typeface="Arial" charset="0"/>
                        </a:defRPr>
                      </a:lvl4pPr>
                      <a:lvl5pPr marL="1828800" algn="l">
                        <a:spcBef>
                          <a:spcPts val="500"/>
                        </a:spcBef>
                        <a:defRPr>
                          <a:solidFill>
                            <a:srgbClr val="000000"/>
                          </a:solidFill>
                          <a:latin typeface="Arial" charset="0"/>
                        </a:defRPr>
                      </a:lvl5pPr>
                      <a:lvl6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6pPr>
                      <a:lvl7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7pPr>
                      <a:lvl8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8pPr>
                      <a:lvl9pPr defTabSz="449263" fontAlgn="base">
                        <a:spcBef>
                          <a:spcPts val="500"/>
                        </a:spcBef>
                        <a:spcAft>
                          <a:spcPct val="0"/>
                        </a:spcAft>
                        <a:buClr>
                          <a:srgbClr val="000000"/>
                        </a:buClr>
                        <a:buSzPct val="100000"/>
                        <a:buFont typeface="Times New Roman" pitchFamily="18" charset="0"/>
                        <a:defRPr>
                          <a:solidFill>
                            <a:srgbClr val="000000"/>
                          </a:solidFill>
                          <a:latin typeface="Arial" charset="0"/>
                        </a:defRPr>
                      </a:lvl9p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tx1"/>
                          </a:solidFill>
                          <a:effectLst/>
                          <a:latin typeface="Arial" charset="0"/>
                        </a:rPr>
                        <a:t>16,4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accent6"/>
                          </a:solidFill>
                          <a:effectLst/>
                          <a:latin typeface="Arial" charset="0"/>
                        </a:rPr>
                        <a:t>czerwiec 2013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1" u="none" strike="noStrike" cap="none" normalizeH="0" baseline="0" dirty="0" smtClean="0">
                          <a:ln>
                            <a:noFill/>
                          </a:ln>
                          <a:solidFill>
                            <a:schemeClr val="accent6"/>
                          </a:solidFill>
                          <a:effectLst/>
                          <a:latin typeface="Arial" charset="0"/>
                        </a:rPr>
                        <a:t>10,8%</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000" b="0" i="1" u="none" strike="noStrike" cap="none" normalizeH="0" baseline="0" dirty="0" smtClean="0">
                          <a:ln>
                            <a:noFill/>
                          </a:ln>
                          <a:solidFill>
                            <a:schemeClr val="accent6"/>
                          </a:solidFill>
                          <a:effectLst/>
                          <a:latin typeface="Arial" charset="0"/>
                        </a:rPr>
                        <a:t>(2.978 osób)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accent6"/>
                          </a:solidFill>
                          <a:effectLst/>
                          <a:latin typeface="Arial" charset="0"/>
                        </a:rPr>
                        <a:t>13,2%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accent6"/>
                          </a:solidFill>
                          <a:effectLst/>
                          <a:latin typeface="Arial" charset="0"/>
                        </a:rPr>
                        <a:t>17,2%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accent6"/>
                          </a:solidFill>
                          <a:effectLst/>
                          <a:latin typeface="Arial" charset="0"/>
                        </a:rPr>
                        <a:t>czerwiec</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accent6"/>
                          </a:solidFill>
                          <a:effectLst/>
                          <a:latin typeface="Arial" charset="0"/>
                        </a:rPr>
                        <a:t>2014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1" u="none" strike="noStrike" cap="none" normalizeH="0" baseline="0" dirty="0" smtClean="0">
                          <a:ln>
                            <a:noFill/>
                          </a:ln>
                          <a:solidFill>
                            <a:schemeClr val="accent6"/>
                          </a:solidFill>
                          <a:effectLst/>
                          <a:latin typeface="Arial" charset="0"/>
                        </a:rPr>
                        <a:t>10,1%</a:t>
                      </a:r>
                    </a:p>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000" b="0" i="1" u="none" strike="noStrike" cap="none" normalizeH="0" baseline="0" dirty="0" smtClean="0">
                          <a:ln>
                            <a:noFill/>
                          </a:ln>
                          <a:solidFill>
                            <a:schemeClr val="accent6"/>
                          </a:solidFill>
                          <a:effectLst/>
                          <a:latin typeface="Arial" charset="0"/>
                        </a:rPr>
                        <a:t>(2.762osób)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accent6"/>
                          </a:solidFill>
                          <a:effectLst/>
                          <a:latin typeface="Arial" charset="0"/>
                        </a:rPr>
                        <a:t>12 %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ts val="800"/>
                        </a:spcBef>
                        <a:spcAft>
                          <a:spcPct val="0"/>
                        </a:spcAft>
                        <a:buClr>
                          <a:srgbClr val="000000"/>
                        </a:buClr>
                        <a:buSzPct val="100000"/>
                        <a:buFont typeface="Times New Roman" pitchFamily="18" charset="0"/>
                        <a:buNone/>
                        <a:tabLst/>
                      </a:pPr>
                      <a:r>
                        <a:rPr kumimoji="0" lang="pl-PL" altLang="pl-PL" sz="2800" b="1" i="0" u="none" strike="noStrike" cap="none" normalizeH="0" baseline="0" dirty="0" smtClean="0">
                          <a:ln>
                            <a:noFill/>
                          </a:ln>
                          <a:solidFill>
                            <a:schemeClr val="accent6"/>
                          </a:solidFill>
                          <a:effectLst/>
                          <a:latin typeface="Arial" charset="0"/>
                        </a:rPr>
                        <a:t>15,7%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457200" y="274638"/>
            <a:ext cx="8229600" cy="633412"/>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a:t>Stopa bezrobocia w </a:t>
            </a:r>
            <a:r>
              <a:rPr lang="pl-PL" altLang="pl-PL" sz="2800" b="1" dirty="0" smtClean="0"/>
              <a:t>2013r </a:t>
            </a:r>
            <a:r>
              <a:rPr lang="pl-PL" altLang="pl-PL" sz="2800" b="1" dirty="0"/>
              <a:t>i </a:t>
            </a:r>
            <a:r>
              <a:rPr lang="pl-PL" altLang="pl-PL" sz="2800" b="1" dirty="0" smtClean="0"/>
              <a:t>2014r</a:t>
            </a:r>
            <a:r>
              <a:rPr lang="pl-PL" altLang="pl-PL" sz="2800" b="1" dirty="0"/>
              <a:t>.- c.d.</a:t>
            </a:r>
          </a:p>
        </p:txBody>
      </p:sp>
      <p:graphicFrame>
        <p:nvGraphicFramePr>
          <p:cNvPr id="5465" name="Group 345"/>
          <p:cNvGraphicFramePr>
            <a:graphicFrameLocks noGrp="1"/>
          </p:cNvGraphicFramePr>
          <p:nvPr>
            <p:extLst>
              <p:ext uri="{D42A27DB-BD31-4B8C-83A1-F6EECF244321}">
                <p14:modId xmlns:p14="http://schemas.microsoft.com/office/powerpoint/2010/main" val="1307949748"/>
              </p:ext>
            </p:extLst>
          </p:nvPr>
        </p:nvGraphicFramePr>
        <p:xfrm>
          <a:off x="827088" y="908050"/>
          <a:ext cx="7777162" cy="4868624"/>
        </p:xfrm>
        <a:graphic>
          <a:graphicData uri="http://schemas.openxmlformats.org/drawingml/2006/table">
            <a:tbl>
              <a:tblPr/>
              <a:tblGrid>
                <a:gridCol w="1800225"/>
                <a:gridCol w="1689100"/>
                <a:gridCol w="2252662"/>
                <a:gridCol w="2035175"/>
              </a:tblGrid>
              <a:tr h="844550">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miesiąc</a:t>
                      </a:r>
                    </a:p>
                  </a:txBody>
                  <a:tcPr marL="90000" marR="90000" marT="13525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Powiat Kołobrzeski</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18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Kraj</a:t>
                      </a:r>
                    </a:p>
                  </a:txBody>
                  <a:tcPr marL="90000" marR="90000" marT="13525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Województwo Zachodnio-</a:t>
                      </a: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pomorskie</a:t>
                      </a:r>
                    </a:p>
                  </a:txBody>
                  <a:tcPr marL="90000" marR="90000" marT="13525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667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lipiec 2013</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10 %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(2.740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13,1 %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16,9%</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lipiec</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9,5 %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(2.577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11,9 %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15,3 %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sierpień</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2013</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10,2 %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1" u="none" strike="noStrike" cap="none" normalizeH="0" baseline="0" dirty="0" smtClean="0">
                          <a:ln>
                            <a:noFill/>
                          </a:ln>
                          <a:solidFill>
                            <a:schemeClr val="accent2"/>
                          </a:solidFill>
                          <a:effectLst/>
                          <a:latin typeface="Arial" charset="0"/>
                        </a:rPr>
                        <a:t>(2.792osób)</a:t>
                      </a:r>
                      <a:r>
                        <a:rPr kumimoji="0" lang="pl-PL" altLang="pl-PL" sz="2800" b="1" i="0" u="none" strike="noStrike" cap="none" normalizeH="0" baseline="0" dirty="0" smtClean="0">
                          <a:ln>
                            <a:noFill/>
                          </a:ln>
                          <a:solidFill>
                            <a:schemeClr val="accent2"/>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13%</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16,7 %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94138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sierpień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9,3 %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1" u="none" strike="noStrike" cap="none" normalizeH="0" baseline="0" dirty="0" smtClean="0">
                          <a:ln>
                            <a:noFill/>
                          </a:ln>
                          <a:solidFill>
                            <a:schemeClr val="accent2"/>
                          </a:solidFill>
                          <a:effectLst/>
                          <a:latin typeface="Arial" charset="0"/>
                        </a:rPr>
                        <a:t>(2.515 osób)</a:t>
                      </a:r>
                      <a:r>
                        <a:rPr kumimoji="0" lang="pl-PL" altLang="pl-PL" sz="2800" b="1" i="0" u="none" strike="noStrike" cap="none" normalizeH="0" baseline="0" dirty="0" smtClean="0">
                          <a:ln>
                            <a:noFill/>
                          </a:ln>
                          <a:solidFill>
                            <a:schemeClr val="accent2"/>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11,7 %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15,2 %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626575673"/>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457200" y="274638"/>
            <a:ext cx="8229600" cy="633412"/>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a:t>Stopa bezrobocia w </a:t>
            </a:r>
            <a:r>
              <a:rPr lang="pl-PL" altLang="pl-PL" sz="2800" b="1" dirty="0" smtClean="0"/>
              <a:t>2013r </a:t>
            </a:r>
            <a:r>
              <a:rPr lang="pl-PL" altLang="pl-PL" sz="2800" b="1" dirty="0"/>
              <a:t>i </a:t>
            </a:r>
            <a:r>
              <a:rPr lang="pl-PL" altLang="pl-PL" sz="2800" b="1" dirty="0" smtClean="0"/>
              <a:t>2014r</a:t>
            </a:r>
            <a:r>
              <a:rPr lang="pl-PL" altLang="pl-PL" sz="2800" b="1" dirty="0"/>
              <a:t>.- c.d.</a:t>
            </a:r>
          </a:p>
        </p:txBody>
      </p:sp>
      <p:graphicFrame>
        <p:nvGraphicFramePr>
          <p:cNvPr id="5465" name="Group 345"/>
          <p:cNvGraphicFramePr>
            <a:graphicFrameLocks noGrp="1"/>
          </p:cNvGraphicFramePr>
          <p:nvPr>
            <p:extLst>
              <p:ext uri="{D42A27DB-BD31-4B8C-83A1-F6EECF244321}">
                <p14:modId xmlns:p14="http://schemas.microsoft.com/office/powerpoint/2010/main" val="679995820"/>
              </p:ext>
            </p:extLst>
          </p:nvPr>
        </p:nvGraphicFramePr>
        <p:xfrm>
          <a:off x="827088" y="908050"/>
          <a:ext cx="7777162" cy="4957524"/>
        </p:xfrm>
        <a:graphic>
          <a:graphicData uri="http://schemas.openxmlformats.org/drawingml/2006/table">
            <a:tbl>
              <a:tblPr/>
              <a:tblGrid>
                <a:gridCol w="2304752"/>
                <a:gridCol w="1944216"/>
                <a:gridCol w="1493019"/>
                <a:gridCol w="2035175"/>
              </a:tblGrid>
              <a:tr h="844550">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miesiąc</a:t>
                      </a:r>
                    </a:p>
                  </a:txBody>
                  <a:tcPr marL="90000" marR="90000" marT="13525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Powiat Kołobrzeski</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18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Kraj</a:t>
                      </a:r>
                    </a:p>
                  </a:txBody>
                  <a:tcPr marL="90000" marR="90000" marT="13525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Województwo Zachodnio-</a:t>
                      </a: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pomorskie</a:t>
                      </a:r>
                    </a:p>
                  </a:txBody>
                  <a:tcPr marL="90000" marR="90000" marT="13525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667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wrzesień</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2013</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11,3%</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( 3.143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13%</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16,9%</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wrzesień</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10,1%</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( 2.754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11,5%</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15,2%</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październik</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2013</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12,1%</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1" u="none" strike="noStrike" cap="none" normalizeH="0" baseline="0" dirty="0" smtClean="0">
                          <a:ln>
                            <a:noFill/>
                          </a:ln>
                          <a:solidFill>
                            <a:schemeClr val="accent2"/>
                          </a:solidFill>
                          <a:effectLst/>
                          <a:latin typeface="Arial" charset="0"/>
                        </a:rPr>
                        <a:t>(3.389 osób)</a:t>
                      </a:r>
                      <a:r>
                        <a:rPr kumimoji="0" lang="pl-PL" altLang="pl-PL" sz="2800" b="1" i="0" u="none" strike="noStrike" cap="none" normalizeH="0" baseline="0" dirty="0" smtClean="0">
                          <a:ln>
                            <a:noFill/>
                          </a:ln>
                          <a:solidFill>
                            <a:schemeClr val="accent2"/>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13%</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17%</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94138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październik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10,5%</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1" u="none" strike="noStrike" cap="none" normalizeH="0" baseline="0" dirty="0" smtClean="0">
                          <a:ln>
                            <a:noFill/>
                          </a:ln>
                          <a:solidFill>
                            <a:schemeClr val="accent2"/>
                          </a:solidFill>
                          <a:effectLst/>
                          <a:latin typeface="Arial" charset="0"/>
                        </a:rPr>
                        <a:t>( 2.902 osób)</a:t>
                      </a:r>
                      <a:r>
                        <a:rPr kumimoji="0" lang="pl-PL" altLang="pl-PL" sz="2800" b="1" i="0" u="none" strike="noStrike" cap="none" normalizeH="0" baseline="0" dirty="0" smtClean="0">
                          <a:ln>
                            <a:noFill/>
                          </a:ln>
                          <a:solidFill>
                            <a:schemeClr val="accent2"/>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11,3%</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15,1%</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918496161"/>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457200" y="274638"/>
            <a:ext cx="8229600" cy="633412"/>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a:t>Stopa bezrobocia w </a:t>
            </a:r>
            <a:r>
              <a:rPr lang="pl-PL" altLang="pl-PL" sz="2800" b="1" dirty="0" smtClean="0"/>
              <a:t>2013r </a:t>
            </a:r>
            <a:r>
              <a:rPr lang="pl-PL" altLang="pl-PL" sz="2800" b="1" dirty="0"/>
              <a:t>i </a:t>
            </a:r>
            <a:r>
              <a:rPr lang="pl-PL" altLang="pl-PL" sz="2800" b="1" dirty="0" smtClean="0"/>
              <a:t>2014r</a:t>
            </a:r>
            <a:r>
              <a:rPr lang="pl-PL" altLang="pl-PL" sz="2800" b="1" dirty="0"/>
              <a:t>.- c.d.</a:t>
            </a:r>
          </a:p>
        </p:txBody>
      </p:sp>
      <p:graphicFrame>
        <p:nvGraphicFramePr>
          <p:cNvPr id="5465" name="Group 345"/>
          <p:cNvGraphicFramePr>
            <a:graphicFrameLocks noGrp="1"/>
          </p:cNvGraphicFramePr>
          <p:nvPr>
            <p:extLst>
              <p:ext uri="{D42A27DB-BD31-4B8C-83A1-F6EECF244321}">
                <p14:modId xmlns:p14="http://schemas.microsoft.com/office/powerpoint/2010/main" val="1348788472"/>
              </p:ext>
            </p:extLst>
          </p:nvPr>
        </p:nvGraphicFramePr>
        <p:xfrm>
          <a:off x="827088" y="908050"/>
          <a:ext cx="7777162" cy="4957524"/>
        </p:xfrm>
        <a:graphic>
          <a:graphicData uri="http://schemas.openxmlformats.org/drawingml/2006/table">
            <a:tbl>
              <a:tblPr/>
              <a:tblGrid>
                <a:gridCol w="2304752"/>
                <a:gridCol w="1944216"/>
                <a:gridCol w="1493019"/>
                <a:gridCol w="2035175"/>
              </a:tblGrid>
              <a:tr h="844550">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miesiąc</a:t>
                      </a:r>
                    </a:p>
                  </a:txBody>
                  <a:tcPr marL="90000" marR="90000" marT="13525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Powiat Kołobrzeski</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18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Kraj</a:t>
                      </a:r>
                    </a:p>
                  </a:txBody>
                  <a:tcPr marL="90000" marR="90000" marT="13525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Województwo Zachodnio-</a:t>
                      </a: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pomorskie</a:t>
                      </a:r>
                    </a:p>
                  </a:txBody>
                  <a:tcPr marL="90000" marR="90000" marT="13525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667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listopad</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2013</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1" u="none" strike="noStrike" cap="none" normalizeH="0" baseline="0" dirty="0" smtClean="0">
                          <a:ln>
                            <a:noFill/>
                          </a:ln>
                          <a:solidFill>
                            <a:schemeClr val="tx1"/>
                          </a:solidFill>
                          <a:effectLst/>
                          <a:latin typeface="Arial" charset="0"/>
                        </a:rPr>
                        <a:t>12,5%</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( 3.529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13,2%</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17,4%</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listopad</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11%</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(3.049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11,4%</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15,2%</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grudzień</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2013</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13,1%</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1" u="none" strike="noStrike" cap="none" normalizeH="0" baseline="0" dirty="0" smtClean="0">
                          <a:ln>
                            <a:noFill/>
                          </a:ln>
                          <a:solidFill>
                            <a:schemeClr val="accent2"/>
                          </a:solidFill>
                          <a:effectLst/>
                          <a:latin typeface="Arial" charset="0"/>
                        </a:rPr>
                        <a:t>(3.675 osób)</a:t>
                      </a:r>
                      <a:r>
                        <a:rPr kumimoji="0" lang="pl-PL" altLang="pl-PL" sz="2800" b="1" i="0" u="none" strike="noStrike" cap="none" normalizeH="0" baseline="0" dirty="0" smtClean="0">
                          <a:ln>
                            <a:noFill/>
                          </a:ln>
                          <a:solidFill>
                            <a:schemeClr val="accent2"/>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13,4%</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18%</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94138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grudzień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11,5%</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1" u="none" strike="noStrike" cap="none" normalizeH="0" baseline="0" dirty="0" smtClean="0">
                          <a:ln>
                            <a:noFill/>
                          </a:ln>
                          <a:solidFill>
                            <a:schemeClr val="accent2"/>
                          </a:solidFill>
                          <a:effectLst/>
                          <a:latin typeface="Arial" charset="0"/>
                        </a:rPr>
                        <a:t>( 3.208 osób)</a:t>
                      </a:r>
                      <a:r>
                        <a:rPr kumimoji="0" lang="pl-PL" altLang="pl-PL" sz="2800" b="1" i="0" u="none" strike="noStrike" cap="none" normalizeH="0" baseline="0" dirty="0" smtClean="0">
                          <a:ln>
                            <a:noFill/>
                          </a:ln>
                          <a:solidFill>
                            <a:schemeClr val="accent2"/>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11,5%</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15,6%</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54914852"/>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539750" y="-663575"/>
            <a:ext cx="8158163" cy="1571625"/>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400" b="1"/>
              <a:t/>
            </a:r>
            <a:br>
              <a:rPr lang="pl-PL" altLang="pl-PL" sz="2400" b="1"/>
            </a:br>
            <a:r>
              <a:rPr lang="pl-PL" altLang="pl-PL" sz="2400" b="1"/>
              <a:t/>
            </a:r>
            <a:br>
              <a:rPr lang="pl-PL" altLang="pl-PL" sz="2400" b="1"/>
            </a:br>
            <a:r>
              <a:rPr lang="pl-PL" altLang="pl-PL" sz="2400" b="1"/>
              <a:t/>
            </a:r>
            <a:br>
              <a:rPr lang="pl-PL" altLang="pl-PL" sz="2400" b="1"/>
            </a:br>
            <a:r>
              <a:rPr lang="pl-PL" altLang="pl-PL" sz="2400" b="1"/>
              <a:t/>
            </a:r>
            <a:br>
              <a:rPr lang="pl-PL" altLang="pl-PL" sz="2400" b="1"/>
            </a:br>
            <a:r>
              <a:rPr lang="pl-PL" altLang="pl-PL" sz="2800" b="1"/>
              <a:t>Liczba zarejestrowanych osób</a:t>
            </a:r>
          </a:p>
        </p:txBody>
      </p:sp>
      <p:sp>
        <p:nvSpPr>
          <p:cNvPr id="6146" name="Rectangle 2"/>
          <p:cNvSpPr>
            <a:spLocks noGrp="1" noChangeArrowheads="1"/>
          </p:cNvSpPr>
          <p:nvPr>
            <p:ph type="body" idx="1"/>
          </p:nvPr>
        </p:nvSpPr>
        <p:spPr>
          <a:xfrm>
            <a:off x="539750" y="1412875"/>
            <a:ext cx="8229600" cy="4525963"/>
          </a:xfrm>
          <a:ln/>
        </p:spPr>
        <p:txBody>
          <a:bodyPr/>
          <a:lstStyle/>
          <a:p>
            <a:pPr marL="338138" indent="-338138">
              <a:lnSpc>
                <a:spcPct val="80000"/>
              </a:lnSpc>
              <a:spcBef>
                <a:spcPts val="6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b="1" u="sng" dirty="0"/>
              <a:t>na dzień </a:t>
            </a:r>
            <a:r>
              <a:rPr lang="pl-PL" altLang="pl-PL" sz="2400" b="1" u="sng" dirty="0" smtClean="0"/>
              <a:t>31.12.2014r</a:t>
            </a:r>
            <a:r>
              <a:rPr lang="pl-PL" altLang="pl-PL" sz="2400" dirty="0"/>
              <a:t>. zarejestrowanych było </a:t>
            </a:r>
            <a:r>
              <a:rPr lang="pl-PL" altLang="pl-PL" sz="2400" b="1" dirty="0" smtClean="0">
                <a:solidFill>
                  <a:schemeClr val="tx1"/>
                </a:solidFill>
              </a:rPr>
              <a:t>3.208 </a:t>
            </a:r>
            <a:r>
              <a:rPr lang="pl-PL" altLang="pl-PL" sz="2400" dirty="0" smtClean="0">
                <a:solidFill>
                  <a:schemeClr val="tx1"/>
                </a:solidFill>
              </a:rPr>
              <a:t>osób, </a:t>
            </a:r>
            <a:r>
              <a:rPr lang="pl-PL" altLang="pl-PL" sz="2400" dirty="0">
                <a:solidFill>
                  <a:schemeClr val="tx1"/>
                </a:solidFill>
              </a:rPr>
              <a:t>w tym </a:t>
            </a:r>
            <a:r>
              <a:rPr lang="pl-PL" altLang="pl-PL" sz="2400" b="1" dirty="0" smtClean="0">
                <a:solidFill>
                  <a:schemeClr val="tx1"/>
                </a:solidFill>
              </a:rPr>
              <a:t>1.614</a:t>
            </a:r>
            <a:r>
              <a:rPr lang="pl-PL" altLang="pl-PL" sz="2400" dirty="0" smtClean="0">
                <a:solidFill>
                  <a:schemeClr val="tx1"/>
                </a:solidFill>
              </a:rPr>
              <a:t> </a:t>
            </a:r>
            <a:r>
              <a:rPr lang="pl-PL" altLang="pl-PL" sz="2400" dirty="0">
                <a:solidFill>
                  <a:schemeClr val="tx1"/>
                </a:solidFill>
              </a:rPr>
              <a:t>kobiety </a:t>
            </a:r>
          </a:p>
          <a:p>
            <a:pPr marL="338138" indent="-338138">
              <a:lnSpc>
                <a:spcPct val="80000"/>
              </a:lnSpc>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dirty="0">
                <a:solidFill>
                  <a:schemeClr val="tx1"/>
                </a:solidFill>
              </a:rPr>
              <a:t>    </a:t>
            </a:r>
            <a:r>
              <a:rPr lang="pl-PL" altLang="pl-PL" sz="2400" i="1" dirty="0">
                <a:solidFill>
                  <a:schemeClr val="tx1"/>
                </a:solidFill>
              </a:rPr>
              <a:t>dla porównania</a:t>
            </a:r>
            <a:r>
              <a:rPr lang="pl-PL" altLang="pl-PL" sz="2400" dirty="0">
                <a:solidFill>
                  <a:schemeClr val="tx1"/>
                </a:solidFill>
              </a:rPr>
              <a:t>: </a:t>
            </a:r>
            <a:r>
              <a:rPr lang="pl-PL" altLang="pl-PL" sz="2400" dirty="0" smtClean="0">
                <a:solidFill>
                  <a:schemeClr val="tx1"/>
                </a:solidFill>
              </a:rPr>
              <a:t>31.12.2013r</a:t>
            </a:r>
            <a:r>
              <a:rPr lang="pl-PL" altLang="pl-PL" sz="2400" dirty="0">
                <a:solidFill>
                  <a:schemeClr val="tx1"/>
                </a:solidFill>
              </a:rPr>
              <a:t>. zarejestrowanych </a:t>
            </a:r>
            <a:r>
              <a:rPr lang="pl-PL" altLang="pl-PL" sz="2400" dirty="0" smtClean="0">
                <a:solidFill>
                  <a:schemeClr val="tx1"/>
                </a:solidFill>
              </a:rPr>
              <a:t>były 3.673 osoby </a:t>
            </a:r>
            <a:r>
              <a:rPr lang="pl-PL" altLang="pl-PL" sz="2400" dirty="0">
                <a:solidFill>
                  <a:schemeClr val="tx1"/>
                </a:solidFill>
              </a:rPr>
              <a:t>– </a:t>
            </a:r>
            <a:r>
              <a:rPr lang="pl-PL" altLang="pl-PL" sz="2400" b="1" dirty="0">
                <a:solidFill>
                  <a:schemeClr val="tx1"/>
                </a:solidFill>
              </a:rPr>
              <a:t>nastąpił spadek o</a:t>
            </a:r>
            <a:r>
              <a:rPr lang="pl-PL" altLang="pl-PL" sz="2400" dirty="0">
                <a:solidFill>
                  <a:schemeClr val="tx1"/>
                </a:solidFill>
              </a:rPr>
              <a:t> </a:t>
            </a:r>
            <a:r>
              <a:rPr lang="pl-PL" altLang="pl-PL" sz="2400" b="1" dirty="0" smtClean="0">
                <a:solidFill>
                  <a:schemeClr val="tx1"/>
                </a:solidFill>
              </a:rPr>
              <a:t>465 </a:t>
            </a:r>
            <a:r>
              <a:rPr lang="pl-PL" altLang="pl-PL" sz="2400" b="1" dirty="0">
                <a:solidFill>
                  <a:schemeClr val="tx1"/>
                </a:solidFill>
              </a:rPr>
              <a:t>osób</a:t>
            </a:r>
            <a:r>
              <a:rPr lang="pl-PL" altLang="pl-PL" sz="2400" dirty="0">
                <a:solidFill>
                  <a:schemeClr val="tx1"/>
                </a:solidFill>
              </a:rPr>
              <a:t>;</a:t>
            </a:r>
          </a:p>
          <a:p>
            <a:pPr marL="338138" indent="-338138">
              <a:lnSpc>
                <a:spcPct val="80000"/>
              </a:lnSpc>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400" dirty="0">
              <a:solidFill>
                <a:schemeClr val="tx1"/>
              </a:solidFill>
            </a:endParaRPr>
          </a:p>
          <a:p>
            <a:pPr marL="338138" indent="-338138">
              <a:lnSpc>
                <a:spcPct val="80000"/>
              </a:lnSpc>
              <a:spcBef>
                <a:spcPts val="6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b="1" dirty="0" smtClean="0">
                <a:solidFill>
                  <a:schemeClr val="tx1"/>
                </a:solidFill>
              </a:rPr>
              <a:t>2.611 </a:t>
            </a:r>
            <a:r>
              <a:rPr lang="pl-PL" altLang="pl-PL" sz="2400" dirty="0">
                <a:solidFill>
                  <a:schemeClr val="tx1"/>
                </a:solidFill>
              </a:rPr>
              <a:t>osób </a:t>
            </a:r>
            <a:r>
              <a:rPr lang="pl-PL" altLang="pl-PL" sz="2400" dirty="0" smtClean="0">
                <a:solidFill>
                  <a:schemeClr val="tx1"/>
                </a:solidFill>
              </a:rPr>
              <a:t>(81% </a:t>
            </a:r>
            <a:r>
              <a:rPr lang="pl-PL" altLang="pl-PL" sz="2400" dirty="0">
                <a:solidFill>
                  <a:schemeClr val="tx1"/>
                </a:solidFill>
              </a:rPr>
              <a:t>ogółu) stanowiły osoby poprzednio pracujące, </a:t>
            </a:r>
            <a:r>
              <a:rPr lang="pl-PL" altLang="pl-PL" sz="2400" b="1" dirty="0" smtClean="0">
                <a:solidFill>
                  <a:schemeClr val="tx1"/>
                </a:solidFill>
              </a:rPr>
              <a:t>208</a:t>
            </a:r>
            <a:r>
              <a:rPr lang="pl-PL" altLang="pl-PL" sz="2400" dirty="0" smtClean="0">
                <a:solidFill>
                  <a:schemeClr val="tx1"/>
                </a:solidFill>
              </a:rPr>
              <a:t> </a:t>
            </a:r>
            <a:r>
              <a:rPr lang="pl-PL" altLang="pl-PL" sz="2400" dirty="0">
                <a:solidFill>
                  <a:schemeClr val="tx1"/>
                </a:solidFill>
              </a:rPr>
              <a:t>osób w tej grupie to osoby zwolnione             z przyczyn dotyczących zakładu pracy;</a:t>
            </a:r>
          </a:p>
          <a:p>
            <a:pPr marL="338138" indent="-338138">
              <a:lnSpc>
                <a:spcPct val="80000"/>
              </a:lnSpc>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400" dirty="0">
              <a:solidFill>
                <a:schemeClr val="tx1"/>
              </a:solidFill>
            </a:endParaRPr>
          </a:p>
          <a:p>
            <a:pPr marL="338138" indent="-338138">
              <a:lnSpc>
                <a:spcPct val="80000"/>
              </a:lnSpc>
              <a:spcBef>
                <a:spcPts val="6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b="1" dirty="0" smtClean="0">
                <a:solidFill>
                  <a:schemeClr val="tx1"/>
                </a:solidFill>
              </a:rPr>
              <a:t>136 </a:t>
            </a:r>
            <a:r>
              <a:rPr lang="pl-PL" altLang="pl-PL" sz="2400" dirty="0" smtClean="0">
                <a:solidFill>
                  <a:schemeClr val="tx1"/>
                </a:solidFill>
              </a:rPr>
              <a:t>osób (4% </a:t>
            </a:r>
            <a:r>
              <a:rPr lang="pl-PL" altLang="pl-PL" sz="2400" dirty="0">
                <a:solidFill>
                  <a:schemeClr val="tx1"/>
                </a:solidFill>
              </a:rPr>
              <a:t>ogółu) stanowiły osoby niepełnosprawne; nastąpił spadek w stosunku do ubiegłego roku </a:t>
            </a:r>
            <a:r>
              <a:rPr lang="pl-PL" altLang="pl-PL" sz="2400" dirty="0" smtClean="0">
                <a:solidFill>
                  <a:schemeClr val="tx1"/>
                </a:solidFill>
              </a:rPr>
              <a:t>o 22 osoby;</a:t>
            </a:r>
            <a:endParaRPr lang="pl-PL" altLang="pl-PL" sz="2400" dirty="0">
              <a:solidFill>
                <a:schemeClr val="tx1"/>
              </a:solidFill>
            </a:endParaRPr>
          </a:p>
          <a:p>
            <a:pPr marL="338138" indent="-338138">
              <a:lnSpc>
                <a:spcPct val="80000"/>
              </a:lnSpc>
              <a:spcBef>
                <a:spcPts val="6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400"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468313" y="-242888"/>
            <a:ext cx="8229600" cy="1368426"/>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a:solidFill>
                  <a:schemeClr val="tx1"/>
                </a:solidFill>
              </a:rPr>
              <a:t>Bezrobotni będący w szczególnej sytuacji na rynku pracy</a:t>
            </a:r>
          </a:p>
        </p:txBody>
      </p:sp>
      <p:sp>
        <p:nvSpPr>
          <p:cNvPr id="8194" name="Rectangle 2"/>
          <p:cNvSpPr>
            <a:spLocks noGrp="1" noChangeArrowheads="1"/>
          </p:cNvSpPr>
          <p:nvPr>
            <p:ph type="body" idx="1"/>
          </p:nvPr>
        </p:nvSpPr>
        <p:spPr>
          <a:xfrm>
            <a:off x="468313" y="1125538"/>
            <a:ext cx="8229600" cy="5543550"/>
          </a:xfrm>
          <a:ln/>
        </p:spPr>
        <p:txBody>
          <a:bodyPr/>
          <a:lstStyle/>
          <a:p>
            <a:pPr marL="338138" indent="-338138">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1800" dirty="0"/>
              <a:t>1) bez wykształcenia średniego – </a:t>
            </a:r>
            <a:r>
              <a:rPr lang="pl-PL" altLang="pl-PL" sz="1800" dirty="0" smtClean="0"/>
              <a:t>1884 osoby </a:t>
            </a:r>
            <a:r>
              <a:rPr lang="pl-PL" altLang="pl-PL" sz="1800" dirty="0"/>
              <a:t>z ogółu osób bezrobotnych</a:t>
            </a:r>
          </a:p>
          <a:p>
            <a:pPr marL="338138" indent="-338138">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1800" dirty="0"/>
              <a:t>2) długotrwale bezrobotni – </a:t>
            </a:r>
            <a:r>
              <a:rPr lang="pl-PL" altLang="pl-PL" sz="1800" dirty="0" smtClean="0"/>
              <a:t>1306 </a:t>
            </a:r>
            <a:r>
              <a:rPr lang="pl-PL" altLang="pl-PL" sz="1800" dirty="0"/>
              <a:t>osób</a:t>
            </a:r>
          </a:p>
          <a:p>
            <a:pPr marL="338138" indent="-338138">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1800" dirty="0"/>
              <a:t>3) powyżej 50 roku życia – </a:t>
            </a:r>
            <a:r>
              <a:rPr lang="pl-PL" altLang="pl-PL" sz="1800" dirty="0" smtClean="0"/>
              <a:t>1011 </a:t>
            </a:r>
            <a:r>
              <a:rPr lang="pl-PL" altLang="pl-PL" sz="1800" dirty="0"/>
              <a:t>osób</a:t>
            </a:r>
          </a:p>
          <a:p>
            <a:pPr marL="338138" indent="-338138">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1800" dirty="0"/>
              <a:t>4) bez doświadczenia zawodowego – </a:t>
            </a:r>
            <a:r>
              <a:rPr lang="pl-PL" altLang="pl-PL" sz="1800" dirty="0" smtClean="0"/>
              <a:t>772 osoby</a:t>
            </a:r>
            <a:endParaRPr lang="pl-PL" altLang="pl-PL" sz="1800" dirty="0"/>
          </a:p>
          <a:p>
            <a:pPr marL="338138" indent="-338138">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1800" dirty="0"/>
              <a:t>5) kobiety, które po urodzeniu dziecka nie podjęły zatrudnienia - </a:t>
            </a:r>
            <a:r>
              <a:rPr lang="pl-PL" altLang="pl-PL" sz="1800" dirty="0" smtClean="0"/>
              <a:t>392 osoby </a:t>
            </a:r>
            <a:endParaRPr lang="pl-PL" altLang="pl-PL" sz="1800" dirty="0"/>
          </a:p>
          <a:p>
            <a:pPr marL="338138" indent="-338138">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1800" dirty="0"/>
              <a:t>6) samotnie wychowujący co najmniej 1 dziecko do 18 roku życia – </a:t>
            </a:r>
            <a:r>
              <a:rPr lang="pl-PL" altLang="pl-PL" sz="1800" dirty="0" smtClean="0"/>
              <a:t>443 osoby</a:t>
            </a:r>
            <a:endParaRPr lang="pl-PL" altLang="pl-PL" sz="1800" dirty="0"/>
          </a:p>
          <a:p>
            <a:pPr marL="338138" indent="-338138">
              <a:spcBef>
                <a:spcPts val="6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1800" dirty="0"/>
          </a:p>
        </p:txBody>
      </p:sp>
      <p:sp>
        <p:nvSpPr>
          <p:cNvPr id="8195" name="Rectangle 3"/>
          <p:cNvSpPr>
            <a:spLocks noChangeArrowheads="1"/>
          </p:cNvSpPr>
          <p:nvPr/>
        </p:nvSpPr>
        <p:spPr bwMode="auto">
          <a:xfrm>
            <a:off x="0" y="2109788"/>
            <a:ext cx="91440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l-PL"/>
          </a:p>
        </p:txBody>
      </p:sp>
      <p:graphicFrame>
        <p:nvGraphicFramePr>
          <p:cNvPr id="8196" name="Object 4"/>
          <p:cNvGraphicFramePr>
            <a:graphicFrameLocks noChangeAspect="1"/>
          </p:cNvGraphicFramePr>
          <p:nvPr>
            <p:extLst>
              <p:ext uri="{D42A27DB-BD31-4B8C-83A1-F6EECF244321}">
                <p14:modId xmlns:p14="http://schemas.microsoft.com/office/powerpoint/2010/main" val="1561657056"/>
              </p:ext>
            </p:extLst>
          </p:nvPr>
        </p:nvGraphicFramePr>
        <p:xfrm>
          <a:off x="812800" y="3111500"/>
          <a:ext cx="5499100" cy="3949700"/>
        </p:xfrm>
        <a:graphic>
          <a:graphicData uri="http://schemas.openxmlformats.org/presentationml/2006/ole">
            <mc:AlternateContent xmlns:mc="http://schemas.openxmlformats.org/markup-compatibility/2006">
              <mc:Choice xmlns:v="urn:schemas-microsoft-com:vml" Requires="v">
                <p:oleObj spid="_x0000_s8289" name="Wykres" r:id="rId4" imgW="4581436" imgH="3295619" progId="MSGraph.Chart.8">
                  <p:embed followColorScheme="full"/>
                </p:oleObj>
              </mc:Choice>
              <mc:Fallback>
                <p:oleObj name="Wykres" r:id="rId4" imgW="4581436" imgH="3295619" progId="MSGraph.Chart.8">
                  <p:embed followColorScheme="full"/>
                  <p:pic>
                    <p:nvPicPr>
                      <p:cNvPr id="0" name="Object 4"/>
                      <p:cNvPicPr>
                        <a:picLocks noChangeAspect="1" noChangeArrowheads="1"/>
                      </p:cNvPicPr>
                      <p:nvPr/>
                    </p:nvPicPr>
                    <p:blipFill>
                      <a:blip r:embed="rId5"/>
                      <a:srcRect/>
                      <a:stretch>
                        <a:fillRect/>
                      </a:stretch>
                    </p:blipFill>
                    <p:spPr bwMode="auto">
                      <a:xfrm>
                        <a:off x="812800" y="3111500"/>
                        <a:ext cx="5499100" cy="3949700"/>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ojekt domyślny">
      <a:majorFont>
        <a:latin typeface="Arial"/>
        <a:ea typeface=""/>
        <a:cs typeface=""/>
      </a:majorFont>
      <a:minorFont>
        <a:latin typeface="Arial"/>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altLang="pl-PL" sz="2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altLang="pl-PL" sz="2800" b="0" i="0" u="none" strike="noStrike" cap="none" normalizeH="0" baseline="0" smtClean="0">
            <a:ln>
              <a:noFill/>
            </a:ln>
            <a:solidFill>
              <a:schemeClr val="bg1"/>
            </a:solidFill>
            <a:effectLst/>
            <a:latin typeface="Arial"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4628</TotalTime>
  <Words>1209</Words>
  <Application>Microsoft Office PowerPoint</Application>
  <PresentationFormat>Pokaz na ekranie (4:3)</PresentationFormat>
  <Paragraphs>400</Paragraphs>
  <Slides>22</Slides>
  <Notes>15</Notes>
  <HiddenSlides>0</HiddenSlides>
  <MMClips>0</MMClips>
  <ScaleCrop>false</ScaleCrop>
  <HeadingPairs>
    <vt:vector size="6" baseType="variant">
      <vt:variant>
        <vt:lpstr>Motyw</vt:lpstr>
      </vt:variant>
      <vt:variant>
        <vt:i4>1</vt:i4>
      </vt:variant>
      <vt:variant>
        <vt:lpstr>Osadzone serwery OLE</vt:lpstr>
      </vt:variant>
      <vt:variant>
        <vt:i4>1</vt:i4>
      </vt:variant>
      <vt:variant>
        <vt:lpstr>Tytuły slajdów</vt:lpstr>
      </vt:variant>
      <vt:variant>
        <vt:i4>22</vt:i4>
      </vt:variant>
    </vt:vector>
  </HeadingPairs>
  <TitlesOfParts>
    <vt:vector size="24" baseType="lpstr">
      <vt:lpstr>Projekt domyślny</vt:lpstr>
      <vt:lpstr>Wykres</vt:lpstr>
      <vt:lpstr>Powiatowy Urząd Pracy  w Kołobrzegu</vt:lpstr>
      <vt:lpstr>Stopa bezrobocia (stosunek osób bezrobotnych do ludności aktywnej zawodowo) na obszarze kraju, terenie Powiatu Kołobrzeskiego oraz Województwa Zachodniopomorskiego  styczeń – grudzień 2014r.</vt:lpstr>
      <vt:lpstr>Stopa bezrobocia w 2013r i 2014r.- c.d.</vt:lpstr>
      <vt:lpstr>Stopa bezrobocia w 2013r i 2014r.- c.d.</vt:lpstr>
      <vt:lpstr>Stopa bezrobocia w 2013r i 2014r.- c.d.</vt:lpstr>
      <vt:lpstr>Stopa bezrobocia w 2013r i 2014r.- c.d.</vt:lpstr>
      <vt:lpstr>Stopa bezrobocia w 2013r i 2014r.- c.d.</vt:lpstr>
      <vt:lpstr>    Liczba zarejestrowanych osób</vt:lpstr>
      <vt:lpstr>Bezrobotni będący w szczególnej sytuacji na rynku pracy</vt:lpstr>
      <vt:lpstr>nowelizacja ustawy o promocji zatrudnienia (…) - profilowanie osób bezrobotnych</vt:lpstr>
      <vt:lpstr>nowelizacja ustawy o promocji zatrudnienia (…) - profilowanie osób bezrobotnych</vt:lpstr>
      <vt:lpstr>Ilość osób w podziale na poszczególne profile pomocy</vt:lpstr>
      <vt:lpstr>Współpraca z pracodawcami </vt:lpstr>
      <vt:lpstr>Współpraca z pracodawcami - c.d.</vt:lpstr>
      <vt:lpstr>Współpraca z pracodawcami - c.d. </vt:lpstr>
      <vt:lpstr>Podjęcia pracy</vt:lpstr>
      <vt:lpstr>Środki przeznaczone na aktywizację osób bezrobotnych w 2014r.</vt:lpstr>
      <vt:lpstr>Środki zaangażowane na aktywizację osób bezrobotnych  wg form aktywizacji w 2014r. </vt:lpstr>
      <vt:lpstr>Środki zaangażowane na aktywizację osób bezrobotnych wg form aktywizacji w 2014r.</vt:lpstr>
      <vt:lpstr>Środki zaangażowane na aktywizację osób bezrobotnych wg form aktywizacji w 2014r.</vt:lpstr>
      <vt:lpstr>Pozostałe środki wydatkowane przez PUP                w Kołobrzegu w okresie  styczeń – grudzień 2014r.</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Powiatowy Urząd Pracy  w Kołobrzegu</dc:title>
  <dc:creator>PUP K-G</dc:creator>
  <cp:lastModifiedBy>Dell</cp:lastModifiedBy>
  <cp:revision>314</cp:revision>
  <cp:lastPrinted>2015-02-05T08:04:48Z</cp:lastPrinted>
  <dcterms:created xsi:type="dcterms:W3CDTF">2009-09-25T08:36:06Z</dcterms:created>
  <dcterms:modified xsi:type="dcterms:W3CDTF">2015-02-09T10:25:49Z</dcterms:modified>
</cp:coreProperties>
</file>