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82" r:id="rId5"/>
    <p:sldId id="284" r:id="rId6"/>
    <p:sldId id="288" r:id="rId7"/>
    <p:sldId id="259" r:id="rId8"/>
    <p:sldId id="261" r:id="rId9"/>
    <p:sldId id="264" r:id="rId10"/>
    <p:sldId id="265" r:id="rId11"/>
    <p:sldId id="266" r:id="rId12"/>
    <p:sldId id="268" r:id="rId13"/>
    <p:sldId id="269" r:id="rId14"/>
    <p:sldId id="275" r:id="rId15"/>
    <p:sldId id="285" r:id="rId16"/>
    <p:sldId id="270" r:id="rId17"/>
    <p:sldId id="271" r:id="rId18"/>
  </p:sldIdLst>
  <p:sldSz cx="9144000" cy="6858000" type="screen4x3"/>
  <p:notesSz cx="6761163" cy="9942513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30" tIns="46465" rIns="92930" bIns="46465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30" tIns="46465" rIns="92930" bIns="46465" anchor="ctr"/>
          <a:lstStyle/>
          <a:p>
            <a:endParaRPr lang="pl-PL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930" tIns="46465" rIns="92930" bIns="46465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2924491" cy="49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8572" y="1"/>
            <a:ext cx="2924490" cy="49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205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4113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5631" y="4723499"/>
            <a:ext cx="5403421" cy="446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3779"/>
            <a:ext cx="2924491" cy="49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8572" y="9443779"/>
            <a:ext cx="2924490" cy="49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6288FE7-C9AC-4F6D-A539-354B2108151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4541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DDD51B-2408-4E1F-9683-89EF68F59FC1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14DD38-27C9-4BAA-9B76-A46B9B8909C8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7135DC-D905-49D7-84C4-EF0C1FB9248D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483C36-1D23-4416-B73E-4FA4DF36FBD5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3C5C36-66AC-486C-AA20-24463C126D92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2901DB-5F76-40B4-9C4F-D5E7105C65B6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E096E4-CAAF-49F4-9120-0C89896EA63C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AEFBD0-DDE1-4893-AF7F-B4EC93B8C0DE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AEFBD0-DDE1-4893-AF7F-B4EC93B8C0DE}" type="slidenum">
              <a:rPr lang="pl-PL" altLang="pl-PL">
                <a:solidFill>
                  <a:prstClr val="white"/>
                </a:solidFill>
              </a:rPr>
              <a:pPr/>
              <a:t>5</a:t>
            </a:fld>
            <a:endParaRPr lang="pl-PL" altLang="pl-PL">
              <a:solidFill>
                <a:prstClr val="white"/>
              </a:solidFill>
            </a:endParaRPr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AEFBD0-DDE1-4893-AF7F-B4EC93B8C0DE}" type="slidenum">
              <a:rPr lang="pl-PL" altLang="pl-PL">
                <a:solidFill>
                  <a:prstClr val="white"/>
                </a:solidFill>
              </a:rPr>
              <a:pPr/>
              <a:t>6</a:t>
            </a:fld>
            <a:endParaRPr lang="pl-PL" altLang="pl-PL">
              <a:solidFill>
                <a:prstClr val="white"/>
              </a:solidFill>
            </a:endParaRPr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C2CCD4-6020-46F2-9C9A-6FDF12ABDED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0EFDDE-1F97-4113-8399-14F43AAFC5BA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91442E-63E4-468D-A7A6-6DA019DBF935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2662E4-D1C2-49E7-83A8-537B913972CB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46125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5631" y="4723498"/>
            <a:ext cx="5405041" cy="44725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C076C3-B1DE-4FE9-8350-C803E48ED47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298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2AC261-08FC-4198-BF41-C9B93E1E5CD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539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50C24F-B3ED-4DF4-820B-A8EE92C7496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6754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6631A167-2962-4B6C-8011-4D1F36112AA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340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CBB55A1F-6618-4562-9F74-CA0C3EAB901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281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0838" cy="471488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8838" cy="471488"/>
          </a:xfrm>
        </p:spPr>
        <p:txBody>
          <a:bodyPr/>
          <a:lstStyle>
            <a:lvl1pPr>
              <a:defRPr/>
            </a:lvl1pPr>
          </a:lstStyle>
          <a:p>
            <a:fld id="{A1FFE351-948C-4572-B305-6781C59CD44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549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840514-77F7-4E2F-BCA9-C3E199B235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6796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71DBB7-07AF-46CD-A59E-D0BEDB4617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64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9A1FEF-F1B6-42DF-93A4-9D18711500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2605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95BA52-AA18-4638-B79F-16F47C89E39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25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DAA117-C5BA-45EE-A07E-D97E2A5BFCC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791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02B21F-C34F-4216-8DDB-62A833EDE07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6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BB44D-2F2B-4742-8860-E9727A6AEDD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99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E04BF2-BD01-46DA-9115-D68FAC43BE4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7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</a:defRPr>
            </a:lvl1pPr>
          </a:lstStyle>
          <a:p>
            <a:fld id="{74B668D6-0723-4545-BAFF-CBF9CFC5543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>
                <a:latin typeface="Book Antiqua" pitchFamily="18" charset="0"/>
              </a:rPr>
              <a:t>Powiatowy Urząd Pracy </a:t>
            </a:r>
            <a:br>
              <a:rPr lang="pl-PL" altLang="pl-PL" b="1">
                <a:latin typeface="Book Antiqua" pitchFamily="18" charset="0"/>
              </a:rPr>
            </a:br>
            <a:r>
              <a:rPr lang="pl-PL" altLang="pl-PL" b="1">
                <a:latin typeface="Book Antiqua" pitchFamily="18" charset="0"/>
              </a:rPr>
              <a:t>w Kołobrzegu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42988" y="4724400"/>
            <a:ext cx="6337300" cy="936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Sytuacja na kołobrzeskim rynku pracy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30.11.2014r</a:t>
            </a:r>
            <a:r>
              <a:rPr lang="pl-PL" altLang="pl-PL" sz="2400" b="1" dirty="0">
                <a:latin typeface="Book Antiqua" pitchFamily="18" charset="0"/>
              </a:rPr>
              <a:t>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r:id="rId4" imgW="1371600" imgH="914400" progId="">
                  <p:embed/>
                </p:oleObj>
              </mc:Choice>
              <mc:Fallback>
                <p:oleObj r:id="rId4" imgW="1371600" imgH="9144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91512" cy="14176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/>
              <a:t>Współpraca z pracodawcami - c.d.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  <a:ln/>
        </p:spPr>
        <p:txBody>
          <a:bodyPr/>
          <a:lstStyle/>
          <a:p>
            <a:pPr marL="338138" indent="-338138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>
                <a:solidFill>
                  <a:schemeClr val="tx1"/>
                </a:solidFill>
              </a:rPr>
              <a:t>Zorganizowano </a:t>
            </a:r>
            <a:r>
              <a:rPr lang="pl-PL" altLang="pl-PL" b="1" u="sng" dirty="0">
                <a:solidFill>
                  <a:schemeClr val="tx1"/>
                </a:solidFill>
              </a:rPr>
              <a:t>2</a:t>
            </a:r>
            <a:r>
              <a:rPr lang="pl-PL" altLang="pl-PL" b="1" u="sng" dirty="0" smtClean="0">
                <a:solidFill>
                  <a:schemeClr val="tx1"/>
                </a:solidFill>
              </a:rPr>
              <a:t>3 giełd pracy</a:t>
            </a:r>
            <a:r>
              <a:rPr lang="pl-PL" altLang="pl-PL" dirty="0" smtClean="0">
                <a:solidFill>
                  <a:schemeClr val="tx1"/>
                </a:solidFill>
              </a:rPr>
              <a:t> na </a:t>
            </a:r>
            <a:r>
              <a:rPr lang="pl-PL" altLang="pl-PL" dirty="0">
                <a:solidFill>
                  <a:schemeClr val="tx1"/>
                </a:solidFill>
              </a:rPr>
              <a:t>następujące stanowiska</a:t>
            </a:r>
            <a:r>
              <a:rPr lang="pl-PL" altLang="pl-PL" dirty="0" smtClean="0">
                <a:solidFill>
                  <a:schemeClr val="tx1"/>
                </a:solidFill>
              </a:rPr>
              <a:t>:</a:t>
            </a:r>
            <a:endParaRPr lang="pl-PL" altLang="pl-PL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 smtClean="0">
                <a:solidFill>
                  <a:schemeClr val="tx1"/>
                </a:solidFill>
              </a:rPr>
              <a:t>sprzedawca</a:t>
            </a:r>
            <a:endParaRPr lang="pl-PL" altLang="pl-PL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>
                <a:solidFill>
                  <a:schemeClr val="tx1"/>
                </a:solidFill>
              </a:rPr>
              <a:t>k</a:t>
            </a:r>
            <a:r>
              <a:rPr lang="pl-PL" altLang="pl-PL" dirty="0" smtClean="0">
                <a:solidFill>
                  <a:schemeClr val="tx1"/>
                </a:solidFill>
              </a:rPr>
              <a:t>ierowca kat. C, </a:t>
            </a:r>
            <a:endParaRPr lang="pl-PL" altLang="pl-PL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 smtClean="0">
                <a:solidFill>
                  <a:schemeClr val="tx1"/>
                </a:solidFill>
              </a:rPr>
              <a:t>pracownik ochrony,</a:t>
            </a:r>
            <a:endParaRPr lang="pl-PL" altLang="pl-PL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 smtClean="0">
                <a:solidFill>
                  <a:schemeClr val="tx1"/>
                </a:solidFill>
              </a:rPr>
              <a:t>asystent bankowości</a:t>
            </a: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>
                <a:solidFill>
                  <a:schemeClr val="tx1"/>
                </a:solidFill>
              </a:rPr>
              <a:t>d</a:t>
            </a:r>
            <a:r>
              <a:rPr lang="pl-PL" altLang="pl-PL" dirty="0" smtClean="0">
                <a:solidFill>
                  <a:schemeClr val="tx1"/>
                </a:solidFill>
              </a:rPr>
              <a:t>oradca finansowy</a:t>
            </a: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dirty="0">
                <a:solidFill>
                  <a:schemeClr val="tx1"/>
                </a:solidFill>
              </a:rPr>
              <a:t>p</a:t>
            </a:r>
            <a:r>
              <a:rPr lang="pl-PL" altLang="pl-PL" dirty="0" smtClean="0">
                <a:solidFill>
                  <a:schemeClr val="tx1"/>
                </a:solidFill>
              </a:rPr>
              <a:t>racownik przetwórstwa rybnego</a:t>
            </a:r>
            <a:endParaRPr lang="pl-PL" alt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/>
              <a:t>Podjęcia pracy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  <a:ln/>
        </p:spPr>
        <p:txBody>
          <a:bodyPr/>
          <a:lstStyle/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W okresie styczeń – </a:t>
            </a:r>
            <a:r>
              <a:rPr lang="pl-PL" altLang="pl-PL" sz="2800" dirty="0" smtClean="0">
                <a:solidFill>
                  <a:schemeClr val="tx1"/>
                </a:solidFill>
              </a:rPr>
              <a:t>październik 2014r</a:t>
            </a:r>
            <a:r>
              <a:rPr lang="pl-PL" altLang="pl-PL" sz="2800" dirty="0">
                <a:solidFill>
                  <a:schemeClr val="tx1"/>
                </a:solidFill>
              </a:rPr>
              <a:t>.                 </a:t>
            </a:r>
          </a:p>
          <a:p>
            <a:pPr marL="338138" indent="-338138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    w Powiecie Kołobrzeskim pracę podjęły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2.265 </a:t>
            </a:r>
            <a:r>
              <a:rPr lang="pl-PL" altLang="pl-PL" sz="2800" dirty="0" smtClean="0">
                <a:solidFill>
                  <a:schemeClr val="tx1"/>
                </a:solidFill>
              </a:rPr>
              <a:t>osoby </a:t>
            </a:r>
            <a:r>
              <a:rPr lang="pl-PL" altLang="pl-PL" sz="2800" dirty="0">
                <a:solidFill>
                  <a:schemeClr val="tx1"/>
                </a:solidFill>
              </a:rPr>
              <a:t>bezrobotne, z czego:</a:t>
            </a: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>
                <a:solidFill>
                  <a:schemeClr val="tx1"/>
                </a:solidFill>
              </a:rPr>
              <a:t>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2.074 </a:t>
            </a:r>
            <a:r>
              <a:rPr lang="pl-PL" altLang="pl-PL" sz="2800" b="1" dirty="0">
                <a:solidFill>
                  <a:schemeClr val="tx1"/>
                </a:solidFill>
              </a:rPr>
              <a:t>osób</a:t>
            </a: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191 osób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       </a:t>
            </a: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 marL="838200" indent="-833438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>
                <a:latin typeface="Book Antiqua" pitchFamily="18" charset="0"/>
              </a:rPr>
              <a:t>Środki przeznaczone na aktywizację osób bezrobotnych w </a:t>
            </a:r>
            <a:r>
              <a:rPr lang="pl-PL" altLang="pl-PL" sz="2800" b="1" dirty="0" smtClean="0">
                <a:latin typeface="Book Antiqua" pitchFamily="18" charset="0"/>
              </a:rPr>
              <a:t>2014r</a:t>
            </a:r>
            <a:r>
              <a:rPr lang="pl-PL" altLang="pl-PL" sz="2800" b="1" dirty="0">
                <a:latin typeface="Book Antiqua" pitchFamily="18" charset="0"/>
              </a:rPr>
              <a:t>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  <a:ln/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latin typeface="Book Antiqua" pitchFamily="18" charset="0"/>
              </a:rPr>
              <a:t>    Łączna kwota przyznana dla Powiatu Kołobrzeskiego wynosi </a:t>
            </a:r>
            <a:r>
              <a:rPr lang="pl-PL" altLang="pl-PL" sz="2800" b="1" dirty="0" smtClean="0">
                <a:latin typeface="Book Antiqua" pitchFamily="18" charset="0"/>
              </a:rPr>
              <a:t>5 460 700</a:t>
            </a:r>
            <a:endParaRPr lang="pl-PL" altLang="pl-PL" sz="2800" dirty="0">
              <a:latin typeface="Book Antiqua" pitchFamily="18" charset="0"/>
            </a:endParaRP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latin typeface="Book Antiqua" pitchFamily="18" charset="0"/>
              </a:rPr>
              <a:t>Kwota Funduszu Pracy przeznaczona na realizację zadań w zakresie przeciwdziałania bezrobociu i promocji zatrudnienia w </a:t>
            </a:r>
            <a:r>
              <a:rPr lang="pl-PL" altLang="pl-PL" sz="2800" dirty="0" smtClean="0">
                <a:latin typeface="Book Antiqua" pitchFamily="18" charset="0"/>
              </a:rPr>
              <a:t>2014r</a:t>
            </a:r>
            <a:r>
              <a:rPr lang="pl-PL" altLang="pl-PL" sz="2800" dirty="0">
                <a:latin typeface="Book Antiqua" pitchFamily="18" charset="0"/>
              </a:rPr>
              <a:t>. </a:t>
            </a:r>
            <a:r>
              <a:rPr lang="pl-PL" altLang="pl-PL" sz="2800">
                <a:latin typeface="Book Antiqua" pitchFamily="18" charset="0"/>
              </a:rPr>
              <a:t>wynosi </a:t>
            </a:r>
            <a:r>
              <a:rPr lang="pl-PL" altLang="pl-PL" sz="2800" b="1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pl-PL" altLang="pl-PL" sz="2800" b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pl-PL" altLang="pl-PL" sz="2800" b="1" smtClean="0">
                <a:solidFill>
                  <a:schemeClr val="tx1"/>
                </a:solidFill>
                <a:latin typeface="Book Antiqua" pitchFamily="18" charset="0"/>
              </a:rPr>
              <a:t>74 </a:t>
            </a: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00</a:t>
            </a: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;</a:t>
            </a:r>
            <a:r>
              <a:rPr lang="pl-PL" altLang="pl-PL" sz="2800" b="1" dirty="0">
                <a:latin typeface="Book Antiqua" pitchFamily="18" charset="0"/>
              </a:rPr>
              <a:t> </a:t>
            </a:r>
            <a:endParaRPr lang="pl-PL" altLang="pl-PL" sz="2800" dirty="0">
              <a:latin typeface="Book Antiqua" pitchFamily="18" charset="0"/>
            </a:endParaRPr>
          </a:p>
          <a:p>
            <a:pPr marL="338138" indent="-338138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latin typeface="Book Antiqua" pitchFamily="18" charset="0"/>
              </a:rPr>
              <a:t>na zadania współfinansowane ze środków POKL EFS – (Działanie 6.1, </a:t>
            </a:r>
            <a:r>
              <a:rPr lang="pl-PL" altLang="pl-PL" sz="2800" i="1" dirty="0">
                <a:latin typeface="Book Antiqua" pitchFamily="18" charset="0"/>
              </a:rPr>
              <a:t>Poddziałanie 6.1.3</a:t>
            </a:r>
            <a:r>
              <a:rPr lang="pl-PL" altLang="pl-PL" sz="2800" dirty="0">
                <a:latin typeface="Book Antiqua" pitchFamily="18" charset="0"/>
              </a:rPr>
              <a:t> </a:t>
            </a:r>
            <a:r>
              <a:rPr lang="pl-PL" altLang="pl-PL" sz="2800" i="1" dirty="0">
                <a:latin typeface="Book Antiqua" pitchFamily="18" charset="0"/>
              </a:rPr>
              <a:t>Poprawa zdolności do zatrudnienia oraz podnoszenie poziomu aktywności zawodowej osób bezrobotnych) </a:t>
            </a:r>
            <a:r>
              <a:rPr lang="pl-PL" altLang="pl-PL" sz="2800" dirty="0">
                <a:latin typeface="Book Antiqua" pitchFamily="18" charset="0"/>
              </a:rPr>
              <a:t>przeznaczona jest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3 286 700</a:t>
            </a: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4838" cy="14335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>
                <a:latin typeface="Book Antiqua" pitchFamily="18" charset="0"/>
              </a:rPr>
              <a:t>Środki zaangażowane na aktywizację osób bezrobotnych  wg form aktywizacji </a:t>
            </a:r>
            <a:r>
              <a:rPr lang="pl-PL" altLang="pl-PL" sz="2800" b="1" dirty="0" smtClean="0">
                <a:latin typeface="Book Antiqua" pitchFamily="18" charset="0"/>
              </a:rPr>
              <a:t>w 2014r</a:t>
            </a:r>
            <a:r>
              <a:rPr lang="pl-PL" altLang="pl-PL" sz="2800" b="1" dirty="0">
                <a:latin typeface="Book Antiqua" pitchFamily="18" charset="0"/>
              </a:rPr>
              <a:t>. </a:t>
            </a:r>
          </a:p>
        </p:txBody>
      </p:sp>
      <p:graphicFrame>
        <p:nvGraphicFramePr>
          <p:cNvPr id="16589" name="Group 20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264950"/>
              </p:ext>
            </p:extLst>
          </p:nvPr>
        </p:nvGraphicFramePr>
        <p:xfrm>
          <a:off x="468313" y="1204913"/>
          <a:ext cx="8289925" cy="5628006"/>
        </p:xfrm>
        <a:graphic>
          <a:graphicData uri="http://schemas.openxmlformats.org/drawingml/2006/table">
            <a:tbl>
              <a:tblPr/>
              <a:tblGrid>
                <a:gridCol w="1943100"/>
                <a:gridCol w="1008459"/>
                <a:gridCol w="1296144"/>
                <a:gridCol w="1080120"/>
                <a:gridCol w="1656184"/>
                <a:gridCol w="1305918"/>
              </a:tblGrid>
              <a:tr h="10715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Forma aktywizacji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Liczba osób </a:t>
                      </a:r>
                      <a:endParaRPr kumimoji="0" lang="pl-PL" altLang="pl-PL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Algorytm FP + Rezerwa Ministra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Środki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Kwota środków </a:t>
                      </a:r>
                      <a:r>
                        <a:rPr kumimoji="0" lang="pl-PL" alt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zaangażowa-nych</a:t>
                      </a: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ogółem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Łączna kwota środków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 2014r.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PRACE INTERWENCYJNE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109 173,00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108 940,34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109 173,00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PRACE SPOŁECZNIE UŻYTECZNE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21.907,00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21.908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4925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ROBOTY PUBLICZNE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217.230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216.159,98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217.230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STAŻE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2.048.380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1.800.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2.048.351,46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2.048.380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b="1" dirty="0">
                <a:latin typeface="Book Antiqua" pitchFamily="18" charset="0"/>
              </a:rPr>
              <a:t>Środki zaangażowane na aktywizację osób bezrobotnych wg form aktywizacji w </a:t>
            </a:r>
            <a:r>
              <a:rPr lang="pl-PL" altLang="pl-PL" sz="2800" b="1" dirty="0" smtClean="0">
                <a:latin typeface="Book Antiqua" pitchFamily="18" charset="0"/>
              </a:rPr>
              <a:t>2014r</a:t>
            </a:r>
            <a:r>
              <a:rPr lang="pl-PL" altLang="pl-PL" sz="2800" b="1" dirty="0">
                <a:latin typeface="Book Antiqua" pitchFamily="18" charset="0"/>
              </a:rPr>
              <a:t>.</a:t>
            </a:r>
          </a:p>
        </p:txBody>
      </p:sp>
      <p:graphicFrame>
        <p:nvGraphicFramePr>
          <p:cNvPr id="51460" name="Group 2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200966"/>
              </p:ext>
            </p:extLst>
          </p:nvPr>
        </p:nvGraphicFramePr>
        <p:xfrm>
          <a:off x="539750" y="1484313"/>
          <a:ext cx="8224838" cy="4205924"/>
        </p:xfrm>
        <a:graphic>
          <a:graphicData uri="http://schemas.openxmlformats.org/drawingml/2006/table">
            <a:tbl>
              <a:tblPr/>
              <a:tblGrid>
                <a:gridCol w="1728788"/>
                <a:gridCol w="863600"/>
                <a:gridCol w="1511870"/>
                <a:gridCol w="936055"/>
                <a:gridCol w="1728241"/>
                <a:gridCol w="1456284"/>
              </a:tblGrid>
              <a:tr h="12239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Forma aktywizacji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Liczba osób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Algorytm FP + Rezerwa Ministra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Środki EFS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Kwota środków </a:t>
                      </a:r>
                      <a:r>
                        <a:rPr kumimoji="0" lang="pl-PL" alt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zaangażowa</a:t>
                      </a: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</a:t>
                      </a:r>
                      <a:r>
                        <a:rPr kumimoji="0" lang="pl-PL" altLang="pl-PL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nych</a:t>
                      </a: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ogółem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Łączna kwota środków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 2014r.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REFUNDACJE KOSZTÓW DOPOSAŻENIA MIEJSCA PRACY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1.121.300,00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754.700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1.876.000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1.754.999,98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ŚRODKI NA PODJĘCIE DZIAŁALNOŚCI GOSPODARCZEJ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309.409,00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732.000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910.500,00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1.041.409,00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SZKOLENIA,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 tym Klub Pracy</a:t>
                      </a:r>
                      <a:endParaRPr kumimoji="0" lang="pl-PL" altLang="pl-PL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101.600,00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101.252,45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101.600,00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 b="1" dirty="0">
                <a:latin typeface="Book Antiqua" pitchFamily="18" charset="0"/>
              </a:rPr>
              <a:t>Środki zaangażowane na aktywizację osób bezrobotnych wg form aktywizacji w </a:t>
            </a:r>
            <a:r>
              <a:rPr lang="pl-PL" altLang="pl-PL" sz="2800" b="1" dirty="0" smtClean="0">
                <a:latin typeface="Book Antiqua" pitchFamily="18" charset="0"/>
              </a:rPr>
              <a:t>2014r</a:t>
            </a:r>
            <a:r>
              <a:rPr lang="pl-PL" altLang="pl-PL" sz="2800" b="1" dirty="0">
                <a:latin typeface="Book Antiqua" pitchFamily="18" charset="0"/>
              </a:rPr>
              <a:t>.</a:t>
            </a:r>
          </a:p>
        </p:txBody>
      </p:sp>
      <p:graphicFrame>
        <p:nvGraphicFramePr>
          <p:cNvPr id="51460" name="Group 26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302509"/>
              </p:ext>
            </p:extLst>
          </p:nvPr>
        </p:nvGraphicFramePr>
        <p:xfrm>
          <a:off x="539750" y="1484313"/>
          <a:ext cx="8224838" cy="3179764"/>
        </p:xfrm>
        <a:graphic>
          <a:graphicData uri="http://schemas.openxmlformats.org/drawingml/2006/table">
            <a:tbl>
              <a:tblPr/>
              <a:tblGrid>
                <a:gridCol w="1728788"/>
                <a:gridCol w="863600"/>
                <a:gridCol w="1368425"/>
                <a:gridCol w="1079500"/>
                <a:gridCol w="1944687"/>
                <a:gridCol w="1239838"/>
              </a:tblGrid>
              <a:tr h="12239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Forma aktywizacji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Liczba osób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Algorytm FP + Rezerwa Ministra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Środki EFS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Kwota środków zaangażowanych ogółem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Łączna kwota środków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 2014r.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BADANIA LEKARSKIE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5850,00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3770,00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5850,00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BON SZKOLENIOWY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38.000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37.911,05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166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/>
              <a:t>Pozostałe środki wydatkowane przez PUP                w Kołobrzegu w okresie 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styczeń – listopad 2014r</a:t>
            </a:r>
            <a:r>
              <a:rPr lang="pl-PL" altLang="pl-PL" sz="2800" b="1" dirty="0"/>
              <a:t>.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ln/>
        </p:spPr>
        <p:txBody>
          <a:bodyPr/>
          <a:lstStyle/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wysokość wypłaconych zasiłków </a:t>
            </a:r>
            <a:r>
              <a:rPr lang="pl-PL" altLang="pl-PL" sz="2800" dirty="0" smtClean="0">
                <a:solidFill>
                  <a:schemeClr val="tx1"/>
                </a:solidFill>
              </a:rPr>
              <a:t>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5.609.083,25zł</a:t>
            </a:r>
            <a:endParaRPr lang="pl-PL" altLang="pl-PL" sz="2800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składka zdrowotna dla osób bez świadczeń, finansowana z budżetu Wojewody/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1.940.684,00zł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składka zdrowotna dla osób pobierających świadczenie </a:t>
            </a:r>
            <a:r>
              <a:rPr lang="pl-PL" altLang="pl-PL" sz="2800" dirty="0" smtClean="0">
                <a:solidFill>
                  <a:schemeClr val="tx1"/>
                </a:solidFill>
              </a:rPr>
              <a:t>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371.115,79zł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przeciętna liczba bezrobotnych, za które opłacono składkę zdrowotną w miesiącu – </a:t>
            </a:r>
            <a:r>
              <a:rPr lang="pl-PL" altLang="pl-PL" sz="2800" dirty="0" smtClean="0">
                <a:solidFill>
                  <a:schemeClr val="tx1"/>
                </a:solidFill>
              </a:rPr>
              <a:t>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3806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</a:t>
            </a:r>
            <a:endParaRPr lang="pl-PL" alt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ln/>
        </p:spPr>
        <p:txBody>
          <a:bodyPr anchor="t"/>
          <a:lstStyle/>
          <a:p>
            <a:pPr marL="342900" indent="-338138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b="1" i="1" dirty="0"/>
              <a:t>Dziękuję za uwagę</a:t>
            </a:r>
          </a:p>
          <a:p>
            <a:pPr marL="342900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b="1" i="1" dirty="0"/>
          </a:p>
          <a:p>
            <a:pPr marL="342900" indent="-338138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b="1" i="1" dirty="0"/>
          </a:p>
          <a:p>
            <a:pPr marL="342900" indent="-338138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 smtClean="0"/>
              <a:t>www.pupkolobrzeg.pl</a:t>
            </a:r>
            <a:endParaRPr lang="pl-PL" altLang="pl-PL" sz="3200" b="1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r:id="rId4" imgW="1371600" imgH="914400" progId="">
                  <p:embed/>
                </p:oleObj>
              </mc:Choice>
              <mc:Fallback>
                <p:oleObj r:id="rId4" imgW="1371600" imgH="9144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/>
              <a:t>Stopa bezrobocia </a:t>
            </a:r>
            <a:r>
              <a:rPr lang="pl-PL" altLang="pl-PL" sz="2000" b="1" i="1" dirty="0"/>
              <a:t>(stosunek osób bezrobotnych do ludności aktywnej zawodowo)</a:t>
            </a:r>
            <a:r>
              <a:rPr lang="pl-PL" altLang="pl-PL" sz="2000" dirty="0"/>
              <a:t> na obszarze kraju, terenie Powiatu Kołobrzeskiego oraz Województwa Zachodniopomorskiego</a:t>
            </a:r>
            <a:r>
              <a:rPr lang="pl-PL" altLang="pl-PL" sz="2000" b="1" dirty="0"/>
              <a:t> </a:t>
            </a:r>
            <a:br>
              <a:rPr lang="pl-PL" altLang="pl-PL" sz="2000" b="1" dirty="0"/>
            </a:br>
            <a:r>
              <a:rPr lang="pl-PL" altLang="pl-PL" sz="2000" b="1" dirty="0"/>
              <a:t>styczeń </a:t>
            </a:r>
            <a:r>
              <a:rPr lang="pl-PL" altLang="pl-PL" sz="2000" b="1" dirty="0" smtClean="0"/>
              <a:t>– październik 2014r</a:t>
            </a:r>
            <a:r>
              <a:rPr lang="pl-PL" altLang="pl-PL" sz="2000" b="1" dirty="0"/>
              <a:t>.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lstStyle/>
          <a:p>
            <a:pPr indent="-338138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/>
          </a:p>
          <a:p>
            <a:pPr indent="-338138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471965"/>
              </p:ext>
            </p:extLst>
          </p:nvPr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(3.843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19,1%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( 4100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(3.999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14,4 %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( 4126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/>
              <a:t>Stopa bezrobocia w </a:t>
            </a:r>
            <a:r>
              <a:rPr lang="pl-PL" altLang="pl-PL" sz="2800" b="1" dirty="0" smtClean="0"/>
              <a:t>2013r </a:t>
            </a:r>
            <a:r>
              <a:rPr lang="pl-PL" altLang="pl-PL" sz="2800" b="1" dirty="0"/>
              <a:t>i </a:t>
            </a:r>
            <a:r>
              <a:rPr lang="pl-PL" altLang="pl-PL" sz="2800" b="1" dirty="0" smtClean="0"/>
              <a:t>2014r</a:t>
            </a:r>
            <a:r>
              <a:rPr lang="pl-PL" altLang="pl-PL" sz="2800" b="1" dirty="0"/>
              <a:t>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988292"/>
              </p:ext>
            </p:extLst>
          </p:nvPr>
        </p:nvGraphicFramePr>
        <p:xfrm>
          <a:off x="827088" y="908050"/>
          <a:ext cx="7777162" cy="48686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(3.898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(3.885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(3.695 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kwiecień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(3.624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b="1" dirty="0"/>
              <a:t>Stopa bezrobocia w </a:t>
            </a:r>
            <a:r>
              <a:rPr lang="pl-PL" altLang="pl-PL" sz="3200" b="1" dirty="0" smtClean="0"/>
              <a:t>2013r </a:t>
            </a:r>
            <a:r>
              <a:rPr lang="pl-PL" altLang="pl-PL" sz="3200" b="1" dirty="0"/>
              <a:t>i </a:t>
            </a:r>
            <a:r>
              <a:rPr lang="pl-PL" altLang="pl-PL" sz="3200" b="1" dirty="0" smtClean="0"/>
              <a:t>2014r</a:t>
            </a:r>
            <a:r>
              <a:rPr lang="pl-PL" altLang="pl-PL" sz="3200" b="1" dirty="0"/>
              <a:t>.- c.d.</a:t>
            </a:r>
          </a:p>
        </p:txBody>
      </p:sp>
      <p:graphicFrame>
        <p:nvGraphicFramePr>
          <p:cNvPr id="64558" name="Group 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757064"/>
              </p:ext>
            </p:extLst>
          </p:nvPr>
        </p:nvGraphicFramePr>
        <p:xfrm>
          <a:off x="457200" y="1600200"/>
          <a:ext cx="8224838" cy="4744720"/>
        </p:xfrm>
        <a:graphic>
          <a:graphicData uri="http://schemas.openxmlformats.org/drawingml/2006/table">
            <a:tbl>
              <a:tblPr/>
              <a:tblGrid>
                <a:gridCol w="2055813"/>
                <a:gridCol w="2057400"/>
                <a:gridCol w="2055812"/>
                <a:gridCol w="2055813"/>
              </a:tblGrid>
              <a:tr h="892175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(3.248 osób)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(3.224 osób)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2013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10,8%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(2.978 osób)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(2.762osób)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/>
              <a:t>Stopa bezrobocia w </a:t>
            </a:r>
            <a:r>
              <a:rPr lang="pl-PL" altLang="pl-PL" sz="2800" b="1" dirty="0" smtClean="0"/>
              <a:t>2013r </a:t>
            </a:r>
            <a:r>
              <a:rPr lang="pl-PL" altLang="pl-PL" sz="2800" b="1" dirty="0"/>
              <a:t>i </a:t>
            </a:r>
            <a:r>
              <a:rPr lang="pl-PL" altLang="pl-PL" sz="2800" b="1" dirty="0" smtClean="0"/>
              <a:t>2014r</a:t>
            </a:r>
            <a:r>
              <a:rPr lang="pl-PL" altLang="pl-PL" sz="2800" b="1" dirty="0"/>
              <a:t>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49748"/>
              </p:ext>
            </p:extLst>
          </p:nvPr>
        </p:nvGraphicFramePr>
        <p:xfrm>
          <a:off x="827088" y="908050"/>
          <a:ext cx="7777162" cy="48686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 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(2.740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(2.577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(2.792osób)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9,3 %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(2.515 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15,2 %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75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/>
              <a:t>Stopa bezrobocia w </a:t>
            </a:r>
            <a:r>
              <a:rPr lang="pl-PL" altLang="pl-PL" sz="2800" b="1" dirty="0" smtClean="0"/>
              <a:t>2013r </a:t>
            </a:r>
            <a:r>
              <a:rPr lang="pl-PL" altLang="pl-PL" sz="2800" b="1" dirty="0"/>
              <a:t>i </a:t>
            </a:r>
            <a:r>
              <a:rPr lang="pl-PL" altLang="pl-PL" sz="2800" b="1" dirty="0" smtClean="0"/>
              <a:t>2014r</a:t>
            </a:r>
            <a:r>
              <a:rPr lang="pl-PL" altLang="pl-PL" sz="2800" b="1" dirty="0"/>
              <a:t>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95820"/>
              </p:ext>
            </p:extLst>
          </p:nvPr>
        </p:nvGraphicFramePr>
        <p:xfrm>
          <a:off x="827088" y="908050"/>
          <a:ext cx="7777162" cy="4957524"/>
        </p:xfrm>
        <a:graphic>
          <a:graphicData uri="http://schemas.openxmlformats.org/drawingml/2006/table">
            <a:tbl>
              <a:tblPr/>
              <a:tblGrid>
                <a:gridCol w="2304752"/>
                <a:gridCol w="1944216"/>
                <a:gridCol w="1493019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( 3.143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( 2.754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październik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12,1%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(3.389 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październik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10,5%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( 2.902 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15,1%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96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/>
              <a:t/>
            </a:r>
            <a:br>
              <a:rPr lang="pl-PL" altLang="pl-PL" sz="2400" b="1"/>
            </a:br>
            <a:r>
              <a:rPr lang="pl-PL" altLang="pl-PL" sz="2400" b="1"/>
              <a:t/>
            </a:r>
            <a:br>
              <a:rPr lang="pl-PL" altLang="pl-PL" sz="2400" b="1"/>
            </a:br>
            <a:r>
              <a:rPr lang="pl-PL" altLang="pl-PL" sz="2400" b="1"/>
              <a:t/>
            </a:r>
            <a:br>
              <a:rPr lang="pl-PL" altLang="pl-PL" sz="2400" b="1"/>
            </a:br>
            <a:r>
              <a:rPr lang="pl-PL" altLang="pl-PL" sz="2400" b="1"/>
              <a:t/>
            </a:r>
            <a:br>
              <a:rPr lang="pl-PL" altLang="pl-PL" sz="2400" b="1"/>
            </a:br>
            <a:r>
              <a:rPr lang="pl-PL" altLang="pl-PL" sz="2800" b="1"/>
              <a:t>Liczba zarejestrowanych osób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  <a:ln/>
        </p:spPr>
        <p:txBody>
          <a:bodyPr/>
          <a:lstStyle/>
          <a:p>
            <a:pPr marL="338138" indent="-338138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/>
              <a:t>na dzień </a:t>
            </a:r>
            <a:r>
              <a:rPr lang="pl-PL" altLang="pl-PL" sz="2400" b="1" u="sng" dirty="0" smtClean="0"/>
              <a:t>31.10.2014r</a:t>
            </a:r>
            <a:r>
              <a:rPr lang="pl-PL" altLang="pl-PL" sz="2400" dirty="0"/>
              <a:t>. zarejestrowanych było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2.902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</a:t>
            </a:r>
            <a:r>
              <a:rPr lang="pl-PL" altLang="pl-PL" sz="2400" dirty="0">
                <a:solidFill>
                  <a:schemeClr val="tx1"/>
                </a:solidFill>
              </a:rPr>
              <a:t>w tym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1.499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>
                <a:solidFill>
                  <a:schemeClr val="tx1"/>
                </a:solidFill>
              </a:rPr>
              <a:t>kobiety 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    </a:t>
            </a:r>
            <a:r>
              <a:rPr lang="pl-PL" altLang="pl-PL" sz="2400" i="1" dirty="0">
                <a:solidFill>
                  <a:schemeClr val="tx1"/>
                </a:solidFill>
              </a:rPr>
              <a:t>dla porównania</a:t>
            </a:r>
            <a:r>
              <a:rPr lang="pl-PL" altLang="pl-PL" sz="2400" dirty="0">
                <a:solidFill>
                  <a:schemeClr val="tx1"/>
                </a:solidFill>
              </a:rPr>
              <a:t>: </a:t>
            </a:r>
            <a:r>
              <a:rPr lang="pl-PL" altLang="pl-PL" sz="2400" dirty="0" smtClean="0">
                <a:solidFill>
                  <a:schemeClr val="tx1"/>
                </a:solidFill>
              </a:rPr>
              <a:t>31.10.2013r</a:t>
            </a:r>
            <a:r>
              <a:rPr lang="pl-PL" altLang="pl-PL" sz="2400" dirty="0">
                <a:solidFill>
                  <a:schemeClr val="tx1"/>
                </a:solidFill>
              </a:rPr>
              <a:t>. zarejestrowanych było </a:t>
            </a:r>
            <a:r>
              <a:rPr lang="pl-PL" altLang="pl-PL" sz="2400" dirty="0" smtClean="0">
                <a:solidFill>
                  <a:schemeClr val="tx1"/>
                </a:solidFill>
              </a:rPr>
              <a:t>3.389 osoby </a:t>
            </a:r>
            <a:r>
              <a:rPr lang="pl-PL" altLang="pl-PL" sz="2400" dirty="0">
                <a:solidFill>
                  <a:schemeClr val="tx1"/>
                </a:solidFill>
              </a:rPr>
              <a:t>– </a:t>
            </a:r>
            <a:r>
              <a:rPr lang="pl-PL" altLang="pl-PL" sz="2400" b="1" dirty="0">
                <a:solidFill>
                  <a:schemeClr val="tx1"/>
                </a:solidFill>
              </a:rPr>
              <a:t>nastąpił spadek o</a:t>
            </a:r>
            <a:r>
              <a:rPr lang="pl-PL" altLang="pl-PL" sz="2400" dirty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487 </a:t>
            </a:r>
            <a:r>
              <a:rPr lang="pl-PL" altLang="pl-PL" sz="2400" b="1" dirty="0">
                <a:solidFill>
                  <a:schemeClr val="tx1"/>
                </a:solidFill>
              </a:rPr>
              <a:t>osób</a:t>
            </a:r>
            <a:r>
              <a:rPr lang="pl-PL" altLang="pl-PL" sz="2400" dirty="0">
                <a:solidFill>
                  <a:schemeClr val="tx1"/>
                </a:solidFill>
              </a:rPr>
              <a:t>;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2.323 </a:t>
            </a:r>
            <a:r>
              <a:rPr lang="pl-PL" altLang="pl-PL" sz="2400" dirty="0">
                <a:solidFill>
                  <a:schemeClr val="tx1"/>
                </a:solidFill>
              </a:rPr>
              <a:t>osób </a:t>
            </a:r>
            <a:r>
              <a:rPr lang="pl-PL" altLang="pl-PL" sz="2400" dirty="0" smtClean="0">
                <a:solidFill>
                  <a:schemeClr val="tx1"/>
                </a:solidFill>
              </a:rPr>
              <a:t>(80% </a:t>
            </a:r>
            <a:r>
              <a:rPr lang="pl-PL" altLang="pl-PL" sz="2400" dirty="0">
                <a:solidFill>
                  <a:schemeClr val="tx1"/>
                </a:solidFill>
              </a:rPr>
              <a:t>ogółu)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165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>
                <a:solidFill>
                  <a:schemeClr val="tx1"/>
                </a:solidFill>
              </a:rPr>
              <a:t>osób w tej grupie to osoby zwolnione             z przyczyn dotyczących zakładu pracy;</a:t>
            </a: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148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(5% </a:t>
            </a:r>
            <a:r>
              <a:rPr lang="pl-PL" altLang="pl-PL" sz="2400" dirty="0">
                <a:solidFill>
                  <a:schemeClr val="tx1"/>
                </a:solidFill>
              </a:rPr>
              <a:t>ogółu) stanowiły osoby niepełnosprawne; nastąpił spadek w stosunku do ubiegłego roku o </a:t>
            </a:r>
            <a:r>
              <a:rPr lang="pl-PL" altLang="pl-PL" sz="2400" dirty="0" smtClean="0">
                <a:solidFill>
                  <a:schemeClr val="tx1"/>
                </a:solidFill>
              </a:rPr>
              <a:t>3 osoby;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marL="338138" indent="-338138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  <a:ln/>
        </p:spPr>
        <p:txBody>
          <a:bodyPr/>
          <a:lstStyle/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1800" dirty="0"/>
              <a:t>1) bez wykształcenia średniego – </a:t>
            </a:r>
            <a:r>
              <a:rPr lang="pl-PL" altLang="pl-PL" sz="1800" dirty="0" smtClean="0"/>
              <a:t>1692 </a:t>
            </a:r>
            <a:r>
              <a:rPr lang="pl-PL" altLang="pl-PL" sz="1800" dirty="0"/>
              <a:t>osób z ogółu osób bezrobotnych</a:t>
            </a:r>
          </a:p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1242 </a:t>
            </a:r>
            <a:r>
              <a:rPr lang="pl-PL" altLang="pl-PL" sz="1800" dirty="0"/>
              <a:t>osób</a:t>
            </a:r>
          </a:p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886 </a:t>
            </a:r>
            <a:r>
              <a:rPr lang="pl-PL" altLang="pl-PL" sz="1800" dirty="0"/>
              <a:t>osób</a:t>
            </a:r>
          </a:p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1800" dirty="0"/>
              <a:t>4) bez doświadczenia zawodowego – </a:t>
            </a:r>
            <a:r>
              <a:rPr lang="pl-PL" altLang="pl-PL" sz="1800" dirty="0" smtClean="0"/>
              <a:t>736 </a:t>
            </a:r>
            <a:r>
              <a:rPr lang="pl-PL" altLang="pl-PL" sz="1800" dirty="0"/>
              <a:t>osób</a:t>
            </a:r>
          </a:p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1800" dirty="0"/>
              <a:t>5) kobiety, które po urodzeniu dziecka nie podjęły zatrudnienia - </a:t>
            </a:r>
            <a:r>
              <a:rPr lang="pl-PL" altLang="pl-PL" sz="1800" dirty="0" smtClean="0"/>
              <a:t>385 </a:t>
            </a:r>
            <a:r>
              <a:rPr lang="pl-PL" altLang="pl-PL" sz="1800" dirty="0"/>
              <a:t>osoby</a:t>
            </a:r>
          </a:p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1800" dirty="0"/>
              <a:t>6) samotnie wychowujący co najmniej 1 dziecko do 18 roku życia – </a:t>
            </a:r>
            <a:r>
              <a:rPr lang="pl-PL" altLang="pl-PL" sz="1800" dirty="0" smtClean="0"/>
              <a:t>430 </a:t>
            </a:r>
            <a:r>
              <a:rPr lang="pl-PL" altLang="pl-PL" sz="1800" dirty="0"/>
              <a:t>osób</a:t>
            </a:r>
          </a:p>
          <a:p>
            <a:pPr marL="338138" indent="-338138"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1800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996882"/>
              </p:ext>
            </p:extLst>
          </p:nvPr>
        </p:nvGraphicFramePr>
        <p:xfrm>
          <a:off x="812800" y="3111500"/>
          <a:ext cx="54991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111500"/>
                        <a:ext cx="5499100" cy="39497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/>
              <a:t>Współpraca z pracodawcami</a:t>
            </a:r>
            <a:br>
              <a:rPr lang="pl-PL" altLang="pl-PL" sz="2800" b="1"/>
            </a:br>
            <a:endParaRPr lang="pl-PL" altLang="pl-PL" sz="2800" b="1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003800"/>
          </a:xfrm>
          <a:ln/>
        </p:spPr>
        <p:txBody>
          <a:bodyPr/>
          <a:lstStyle/>
          <a:p>
            <a:pPr marL="338138" indent="-338138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>
                <a:solidFill>
                  <a:schemeClr val="tx1"/>
                </a:solidFill>
              </a:rPr>
              <a:t>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Od stycznia 2014r</a:t>
            </a:r>
            <a:r>
              <a:rPr lang="pl-PL" altLang="pl-PL" sz="2800" b="1" dirty="0">
                <a:solidFill>
                  <a:schemeClr val="tx1"/>
                </a:solidFill>
              </a:rPr>
              <a:t>. do Powiatowego Urzędu Pracy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w  </a:t>
            </a:r>
            <a:r>
              <a:rPr lang="pl-PL" altLang="pl-PL" sz="2800" b="1" dirty="0">
                <a:solidFill>
                  <a:schemeClr val="tx1"/>
                </a:solidFill>
              </a:rPr>
              <a:t>Kołobrzegu </a:t>
            </a:r>
            <a:r>
              <a:rPr lang="pl-PL" altLang="pl-PL" sz="2800" dirty="0">
                <a:solidFill>
                  <a:schemeClr val="tx1"/>
                </a:solidFill>
              </a:rPr>
              <a:t>wpłynęło</a:t>
            </a: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1546</a:t>
            </a:r>
            <a:r>
              <a:rPr lang="pl-PL" altLang="pl-PL" sz="2800" dirty="0" smtClean="0">
                <a:solidFill>
                  <a:schemeClr val="tx1"/>
                </a:solidFill>
              </a:rPr>
              <a:t> </a:t>
            </a:r>
            <a:r>
              <a:rPr lang="pl-PL" altLang="pl-PL" sz="2800" dirty="0">
                <a:solidFill>
                  <a:schemeClr val="tx1"/>
                </a:solidFill>
              </a:rPr>
              <a:t>ofert pracy. Najwięcej wolnych miejsc pracy </a:t>
            </a:r>
            <a:r>
              <a:rPr lang="pl-PL" altLang="pl-PL" sz="2800" dirty="0" smtClean="0">
                <a:solidFill>
                  <a:schemeClr val="tx1"/>
                </a:solidFill>
              </a:rPr>
              <a:t>wykazano w </a:t>
            </a:r>
            <a:r>
              <a:rPr lang="pl-PL" altLang="pl-PL" sz="2800" dirty="0">
                <a:solidFill>
                  <a:schemeClr val="tx1"/>
                </a:solidFill>
              </a:rPr>
              <a:t>takich zawodach jak:</a:t>
            </a:r>
            <a:r>
              <a:rPr lang="pl-PL" altLang="pl-PL" sz="2800" dirty="0">
                <a:solidFill>
                  <a:schemeClr val="accent2"/>
                </a:solidFill>
              </a:rPr>
              <a:t> </a:t>
            </a:r>
          </a:p>
          <a:p>
            <a:pPr marL="338138" indent="-338138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kucharz</a:t>
            </a:r>
            <a:endParaRPr lang="pl-PL" altLang="pl-PL" sz="2800" dirty="0">
              <a:solidFill>
                <a:schemeClr val="tx1"/>
              </a:solidFill>
            </a:endParaRPr>
          </a:p>
          <a:p>
            <a:pPr marL="338138" indent="-338138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pomoc kuchenna</a:t>
            </a:r>
          </a:p>
          <a:p>
            <a:pPr marL="338138" indent="-338138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kelner</a:t>
            </a:r>
            <a:endParaRPr lang="pl-PL" altLang="pl-PL" sz="2800" dirty="0">
              <a:solidFill>
                <a:schemeClr val="tx1"/>
              </a:solidFill>
            </a:endParaRPr>
          </a:p>
          <a:p>
            <a:pPr marL="338138" indent="-338138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recepcjonista </a:t>
            </a:r>
          </a:p>
          <a:p>
            <a:pPr marL="338138" indent="-338138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pokojowa</a:t>
            </a:r>
            <a:endParaRPr lang="pl-PL" altLang="pl-PL" sz="2800" dirty="0">
              <a:solidFill>
                <a:schemeClr val="tx1"/>
              </a:solidFill>
            </a:endParaRPr>
          </a:p>
          <a:p>
            <a:pPr marL="338138" indent="-338138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sprzedawca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914</Words>
  <Application>Microsoft Office PowerPoint</Application>
  <PresentationFormat>Pokaz na ekranie (4:3)</PresentationFormat>
  <Paragraphs>349</Paragraphs>
  <Slides>17</Slides>
  <Notes>14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9" baseType="lpstr">
      <vt:lpstr>Projekt domyślny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– październik 2014r.</vt:lpstr>
      <vt:lpstr>Stopa bezrobocia w 2013r i 2014r.- c.d.</vt:lpstr>
      <vt:lpstr>Stopa bezrobocia w 2013r i 2014r.- c.d.</vt:lpstr>
      <vt:lpstr>Stopa bezrobocia w 2013r i 2014r.- c.d.</vt:lpstr>
      <vt:lpstr>Stopa bezrobocia w 2013r i 2014r.- c.d.</vt:lpstr>
      <vt:lpstr>    Liczba zarejestrowanych osób</vt:lpstr>
      <vt:lpstr>Bezrobotni będący w szczególnej sytuacji na rynku pracy</vt:lpstr>
      <vt:lpstr>Współpraca z pracodawcami </vt:lpstr>
      <vt:lpstr>Współpraca z pracodawcami - c.d.</vt:lpstr>
      <vt:lpstr>Podjęcia pracy</vt:lpstr>
      <vt:lpstr>Środki przeznaczone na aktywizację osób bezrobotnych w 2014r.</vt:lpstr>
      <vt:lpstr>Środki zaangażowane na aktywizację osób bezrobotnych  wg form aktywizacji w 2014r. </vt:lpstr>
      <vt:lpstr>Środki zaangażowane na aktywizację osób bezrobotnych wg form aktywizacji w 2014r.</vt:lpstr>
      <vt:lpstr>Środki zaangażowane na aktywizację osób bezrobotnych wg form aktywizacji w 2014r.</vt:lpstr>
      <vt:lpstr>Pozostałe środki wydatkowane przez PUP                w Kołobrzegu w okresie  styczeń – listopad 2014r.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289</cp:revision>
  <cp:lastPrinted>2014-12-09T13:30:50Z</cp:lastPrinted>
  <dcterms:created xsi:type="dcterms:W3CDTF">2009-09-25T08:36:06Z</dcterms:created>
  <dcterms:modified xsi:type="dcterms:W3CDTF">2014-12-11T10:56:28Z</dcterms:modified>
</cp:coreProperties>
</file>