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sldIdLst>
    <p:sldId id="256" r:id="rId2"/>
    <p:sldId id="257" r:id="rId3"/>
    <p:sldId id="258" r:id="rId4"/>
    <p:sldId id="282" r:id="rId5"/>
    <p:sldId id="259" r:id="rId6"/>
    <p:sldId id="261" r:id="rId7"/>
    <p:sldId id="264" r:id="rId8"/>
    <p:sldId id="265" r:id="rId9"/>
    <p:sldId id="283" r:id="rId10"/>
    <p:sldId id="284" r:id="rId11"/>
    <p:sldId id="285" r:id="rId12"/>
    <p:sldId id="286" r:id="rId13"/>
    <p:sldId id="287" r:id="rId14"/>
    <p:sldId id="290" r:id="rId15"/>
    <p:sldId id="266" r:id="rId16"/>
    <p:sldId id="268" r:id="rId17"/>
    <p:sldId id="270" r:id="rId18"/>
    <p:sldId id="306" r:id="rId19"/>
    <p:sldId id="307" r:id="rId20"/>
    <p:sldId id="308"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271" r:id="rId35"/>
  </p:sldIdLst>
  <p:sldSz cx="9144000" cy="6858000" type="screen4x3"/>
  <p:notesSz cx="6797675" cy="9926638"/>
  <p:defaultTextStyle>
    <a:defPPr>
      <a:defRPr lang="en-GB"/>
    </a:defPPr>
    <a:lvl1pPr algn="l" defTabSz="449263" rtl="0" fontAlgn="base">
      <a:spcBef>
        <a:spcPct val="0"/>
      </a:spcBef>
      <a:spcAft>
        <a:spcPct val="0"/>
      </a:spcAft>
      <a:defRPr sz="2800" kern="1200">
        <a:solidFill>
          <a:schemeClr val="bg1"/>
        </a:solidFill>
        <a:latin typeface="Arial" charset="0"/>
        <a:ea typeface="+mn-ea"/>
        <a:cs typeface="Arial" charset="0"/>
      </a:defRPr>
    </a:lvl1pPr>
    <a:lvl2pPr marL="742950" indent="-285750" algn="l" defTabSz="449263" rtl="0" fontAlgn="base">
      <a:spcBef>
        <a:spcPct val="0"/>
      </a:spcBef>
      <a:spcAft>
        <a:spcPct val="0"/>
      </a:spcAft>
      <a:defRPr sz="2800"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sz="2800"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sz="2800"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sz="2800" kern="1200">
        <a:solidFill>
          <a:schemeClr val="bg1"/>
        </a:solidFill>
        <a:latin typeface="Arial" charset="0"/>
        <a:ea typeface="+mn-ea"/>
        <a:cs typeface="Arial" charset="0"/>
      </a:defRPr>
    </a:lvl5pPr>
    <a:lvl6pPr marL="2286000" algn="l" defTabSz="914400" rtl="0" eaLnBrk="1" latinLnBrk="0" hangingPunct="1">
      <a:defRPr sz="2800" kern="1200">
        <a:solidFill>
          <a:schemeClr val="bg1"/>
        </a:solidFill>
        <a:latin typeface="Arial" charset="0"/>
        <a:ea typeface="+mn-ea"/>
        <a:cs typeface="Arial" charset="0"/>
      </a:defRPr>
    </a:lvl6pPr>
    <a:lvl7pPr marL="2743200" algn="l" defTabSz="914400" rtl="0" eaLnBrk="1" latinLnBrk="0" hangingPunct="1">
      <a:defRPr sz="2800" kern="1200">
        <a:solidFill>
          <a:schemeClr val="bg1"/>
        </a:solidFill>
        <a:latin typeface="Arial" charset="0"/>
        <a:ea typeface="+mn-ea"/>
        <a:cs typeface="Arial" charset="0"/>
      </a:defRPr>
    </a:lvl7pPr>
    <a:lvl8pPr marL="3200400" algn="l" defTabSz="914400" rtl="0" eaLnBrk="1" latinLnBrk="0" hangingPunct="1">
      <a:defRPr sz="2800" kern="1200">
        <a:solidFill>
          <a:schemeClr val="bg1"/>
        </a:solidFill>
        <a:latin typeface="Arial" charset="0"/>
        <a:ea typeface="+mn-ea"/>
        <a:cs typeface="Arial" charset="0"/>
      </a:defRPr>
    </a:lvl8pPr>
    <a:lvl9pPr marL="3657600" algn="l" defTabSz="914400" rtl="0" eaLnBrk="1" latinLnBrk="0" hangingPunct="1">
      <a:defRPr sz="28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308" y="-87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14"/>
        <p:guide pos="221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ext uri="{AF507438-7753-43E0-B8FC-AC1667EBCBE1}"/>
          </a:extLst>
        </p:spPr>
        <p:txBody>
          <a:bodyPr wrap="none" lIns="93040" tIns="46520" rIns="93040" bIns="46520" anchor="ctr"/>
          <a:lstStyle/>
          <a:p>
            <a:pPr algn="ctr" eaLnBrk="0" hangingPunct="0">
              <a:buClr>
                <a:srgbClr val="000000"/>
              </a:buClr>
              <a:buSzPct val="100000"/>
              <a:buFont typeface="Times New Roman" pitchFamily="18" charset="0"/>
              <a:buNone/>
              <a:defRPr/>
            </a:pPr>
            <a:endParaRPr lang="pl-PL">
              <a:cs typeface="+mn-cs"/>
            </a:endParaRPr>
          </a:p>
        </p:txBody>
      </p:sp>
      <p:sp>
        <p:nvSpPr>
          <p:cNvPr id="2050" name="AutoShape 2"/>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ext uri="{AF507438-7753-43E0-B8FC-AC1667EBCBE1}"/>
          </a:extLst>
        </p:spPr>
        <p:txBody>
          <a:bodyPr wrap="none" lIns="93040" tIns="46520" rIns="93040" bIns="46520" anchor="ctr"/>
          <a:lstStyle/>
          <a:p>
            <a:pPr algn="ctr" eaLnBrk="0" hangingPunct="0">
              <a:buClr>
                <a:srgbClr val="000000"/>
              </a:buClr>
              <a:buSzPct val="100000"/>
              <a:buFont typeface="Times New Roman" pitchFamily="18" charset="0"/>
              <a:buNone/>
              <a:defRPr/>
            </a:pPr>
            <a:endParaRPr lang="pl-PL">
              <a:cs typeface="+mn-cs"/>
            </a:endParaRPr>
          </a:p>
        </p:txBody>
      </p:sp>
      <p:sp>
        <p:nvSpPr>
          <p:cNvPr id="2051" name="AutoShape 3"/>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ext uri="{AF507438-7753-43E0-B8FC-AC1667EBCBE1}"/>
          </a:extLst>
        </p:spPr>
        <p:txBody>
          <a:bodyPr wrap="none" lIns="93040" tIns="46520" rIns="93040" bIns="46520" anchor="ctr"/>
          <a:lstStyle/>
          <a:p>
            <a:pPr algn="ctr" eaLnBrk="0" hangingPunct="0">
              <a:buClr>
                <a:srgbClr val="000000"/>
              </a:buClr>
              <a:buSzPct val="100000"/>
              <a:buFont typeface="Times New Roman" pitchFamily="18" charset="0"/>
              <a:buNone/>
              <a:defRPr/>
            </a:pPr>
            <a:endParaRPr lang="pl-PL">
              <a:cs typeface="+mn-cs"/>
            </a:endParaRPr>
          </a:p>
        </p:txBody>
      </p:sp>
      <p:sp>
        <p:nvSpPr>
          <p:cNvPr id="2052" name="Rectangle 4"/>
          <p:cNvSpPr>
            <a:spLocks noGrp="1" noChangeArrowheads="1"/>
          </p:cNvSpPr>
          <p:nvPr>
            <p:ph type="hdr"/>
          </p:nvPr>
        </p:nvSpPr>
        <p:spPr bwMode="auto">
          <a:xfrm>
            <a:off x="0" y="0"/>
            <a:ext cx="2940050" cy="492125"/>
          </a:xfrm>
          <a:prstGeom prst="rect">
            <a:avLst/>
          </a:prstGeom>
          <a:noFill/>
          <a:ln>
            <a:noFill/>
          </a:ln>
          <a:effectLst/>
          <a:extLst>
            <a:ext uri="{909E8E84-426E-40DD-AFC4-6F175D3DCCD1}"/>
            <a:ext uri="{91240B29-F687-4F45-9708-019B960494DF}"/>
            <a:ext uri="{AF507438-7753-43E0-B8FC-AC1667EBCBE1}"/>
          </a:extLst>
        </p:spPr>
        <p:txBody>
          <a:bodyPr vert="horz" wrap="square" lIns="91575" tIns="47619" rIns="91575" bIns="47619" numCol="1" anchor="t" anchorCtr="0" compatLnSpc="1">
            <a:prstTxWarp prst="textNoShape">
              <a:avLst/>
            </a:prstTxWarp>
          </a:bodyPr>
          <a:lstStyle>
            <a:lvl1pPr algn="l" eaLnBrk="0" hangingPunct="0">
              <a:buClrTx/>
              <a:buSzPct val="100000"/>
              <a:buFontTx/>
              <a:buNone/>
              <a:tabLst>
                <a:tab pos="0" algn="l"/>
                <a:tab pos="455509" algn="l"/>
                <a:tab pos="912634" algn="l"/>
                <a:tab pos="1369759" algn="l"/>
                <a:tab pos="1826884" algn="l"/>
                <a:tab pos="2284008" algn="l"/>
                <a:tab pos="2741133" algn="l"/>
                <a:tab pos="3198257" algn="l"/>
                <a:tab pos="3655382" algn="l"/>
                <a:tab pos="4112506" algn="l"/>
                <a:tab pos="4569631" algn="l"/>
                <a:tab pos="5026755" algn="l"/>
                <a:tab pos="5483880" algn="l"/>
                <a:tab pos="5941004" algn="l"/>
                <a:tab pos="6398130" algn="l"/>
                <a:tab pos="6855254" algn="l"/>
                <a:tab pos="7312379" algn="l"/>
                <a:tab pos="7769503" algn="l"/>
                <a:tab pos="8226628" algn="l"/>
                <a:tab pos="8683752" algn="l"/>
                <a:tab pos="9140877" algn="l"/>
              </a:tabLst>
              <a:defRPr sz="1200">
                <a:solidFill>
                  <a:srgbClr val="000000"/>
                </a:solidFill>
                <a:cs typeface="+mn-cs"/>
              </a:defRPr>
            </a:lvl1pPr>
          </a:lstStyle>
          <a:p>
            <a:pPr>
              <a:defRPr/>
            </a:pPr>
            <a:endParaRPr lang="pl-PL" altLang="pl-PL"/>
          </a:p>
        </p:txBody>
      </p:sp>
      <p:sp>
        <p:nvSpPr>
          <p:cNvPr id="2053" name="Rectangle 5"/>
          <p:cNvSpPr>
            <a:spLocks noGrp="1" noChangeArrowheads="1"/>
          </p:cNvSpPr>
          <p:nvPr>
            <p:ph type="dt"/>
          </p:nvPr>
        </p:nvSpPr>
        <p:spPr bwMode="auto">
          <a:xfrm>
            <a:off x="3849688" y="0"/>
            <a:ext cx="2940050" cy="492125"/>
          </a:xfrm>
          <a:prstGeom prst="rect">
            <a:avLst/>
          </a:prstGeom>
          <a:noFill/>
          <a:ln>
            <a:noFill/>
          </a:ln>
          <a:effectLst/>
          <a:extLst>
            <a:ext uri="{909E8E84-426E-40DD-AFC4-6F175D3DCCD1}"/>
            <a:ext uri="{91240B29-F687-4F45-9708-019B960494DF}"/>
            <a:ext uri="{AF507438-7753-43E0-B8FC-AC1667EBCBE1}"/>
          </a:extLst>
        </p:spPr>
        <p:txBody>
          <a:bodyPr vert="horz" wrap="square" lIns="91575" tIns="47619" rIns="91575" bIns="47619" numCol="1" anchor="t" anchorCtr="0" compatLnSpc="1">
            <a:prstTxWarp prst="textNoShape">
              <a:avLst/>
            </a:prstTxWarp>
          </a:bodyPr>
          <a:lstStyle>
            <a:lvl1pPr algn="r" eaLnBrk="0" hangingPunct="0">
              <a:buClrTx/>
              <a:buSzPct val="100000"/>
              <a:buFontTx/>
              <a:buNone/>
              <a:tabLst>
                <a:tab pos="0" algn="l"/>
                <a:tab pos="455509" algn="l"/>
                <a:tab pos="912634" algn="l"/>
                <a:tab pos="1369759" algn="l"/>
                <a:tab pos="1826884" algn="l"/>
                <a:tab pos="2284008" algn="l"/>
                <a:tab pos="2741133" algn="l"/>
                <a:tab pos="3198257" algn="l"/>
                <a:tab pos="3655382" algn="l"/>
                <a:tab pos="4112506" algn="l"/>
                <a:tab pos="4569631" algn="l"/>
                <a:tab pos="5026755" algn="l"/>
                <a:tab pos="5483880" algn="l"/>
                <a:tab pos="5941004" algn="l"/>
                <a:tab pos="6398130" algn="l"/>
                <a:tab pos="6855254" algn="l"/>
                <a:tab pos="7312379" algn="l"/>
                <a:tab pos="7769503" algn="l"/>
                <a:tab pos="8226628" algn="l"/>
                <a:tab pos="8683752" algn="l"/>
                <a:tab pos="9140877" algn="l"/>
              </a:tabLst>
              <a:defRPr sz="1200">
                <a:solidFill>
                  <a:srgbClr val="000000"/>
                </a:solidFill>
                <a:cs typeface="+mn-cs"/>
              </a:defRPr>
            </a:lvl1pPr>
          </a:lstStyle>
          <a:p>
            <a:pPr>
              <a:defRPr/>
            </a:pPr>
            <a:endParaRPr lang="pl-PL" altLang="pl-PL"/>
          </a:p>
        </p:txBody>
      </p:sp>
      <p:sp>
        <p:nvSpPr>
          <p:cNvPr id="16391" name="Rectangle 6"/>
          <p:cNvSpPr>
            <a:spLocks noGrp="1" noRot="1" noChangeAspect="1" noChangeArrowheads="1"/>
          </p:cNvSpPr>
          <p:nvPr>
            <p:ph type="sldImg"/>
          </p:nvPr>
        </p:nvSpPr>
        <p:spPr bwMode="auto">
          <a:xfrm>
            <a:off x="917575" y="744538"/>
            <a:ext cx="4956175" cy="3717925"/>
          </a:xfrm>
          <a:prstGeom prst="rect">
            <a:avLst/>
          </a:prstGeom>
          <a:solidFill>
            <a:srgbClr val="FFFFFF"/>
          </a:solidFill>
          <a:ln w="9360">
            <a:solidFill>
              <a:srgbClr val="000000"/>
            </a:solidFill>
            <a:miter lim="800000"/>
            <a:headEnd/>
            <a:tailEnd/>
          </a:ln>
        </p:spPr>
      </p:sp>
      <p:sp>
        <p:nvSpPr>
          <p:cNvPr id="2055" name="Rectangle 7"/>
          <p:cNvSpPr>
            <a:spLocks noGrp="1" noChangeArrowheads="1"/>
          </p:cNvSpPr>
          <p:nvPr>
            <p:ph type="body"/>
          </p:nvPr>
        </p:nvSpPr>
        <p:spPr bwMode="auto">
          <a:xfrm>
            <a:off x="679450" y="4716463"/>
            <a:ext cx="5432425" cy="4460875"/>
          </a:xfrm>
          <a:prstGeom prst="rect">
            <a:avLst/>
          </a:prstGeom>
          <a:noFill/>
          <a:ln>
            <a:noFill/>
          </a:ln>
          <a:effectLst/>
          <a:extLst>
            <a:ext uri="{909E8E84-426E-40DD-AFC4-6F175D3DCCD1}"/>
            <a:ext uri="{91240B29-F687-4F45-9708-019B960494DF}"/>
            <a:ext uri="{AF507438-7753-43E0-B8FC-AC1667EBCBE1}"/>
          </a:extLst>
        </p:spPr>
        <p:txBody>
          <a:bodyPr vert="horz" wrap="square" lIns="91575" tIns="47619" rIns="91575" bIns="47619" numCol="1" anchor="t" anchorCtr="0" compatLnSpc="1">
            <a:prstTxWarp prst="textNoShape">
              <a:avLst/>
            </a:prstTxWarp>
          </a:bodyPr>
          <a:lstStyle/>
          <a:p>
            <a:pPr lvl="0"/>
            <a:endParaRPr lang="pl-PL" altLang="pl-PL" noProof="0" smtClean="0"/>
          </a:p>
        </p:txBody>
      </p:sp>
      <p:sp>
        <p:nvSpPr>
          <p:cNvPr id="2056" name="Rectangle 8"/>
          <p:cNvSpPr>
            <a:spLocks noGrp="1" noChangeArrowheads="1"/>
          </p:cNvSpPr>
          <p:nvPr>
            <p:ph type="ftr"/>
          </p:nvPr>
        </p:nvSpPr>
        <p:spPr bwMode="auto">
          <a:xfrm>
            <a:off x="0" y="9428163"/>
            <a:ext cx="2940050" cy="492125"/>
          </a:xfrm>
          <a:prstGeom prst="rect">
            <a:avLst/>
          </a:prstGeom>
          <a:noFill/>
          <a:ln>
            <a:noFill/>
          </a:ln>
          <a:effectLst/>
          <a:extLst>
            <a:ext uri="{909E8E84-426E-40DD-AFC4-6F175D3DCCD1}"/>
            <a:ext uri="{91240B29-F687-4F45-9708-019B960494DF}"/>
            <a:ext uri="{AF507438-7753-43E0-B8FC-AC1667EBCBE1}"/>
          </a:extLst>
        </p:spPr>
        <p:txBody>
          <a:bodyPr vert="horz" wrap="square" lIns="91575" tIns="47619" rIns="91575" bIns="47619" numCol="1" anchor="b" anchorCtr="0" compatLnSpc="1">
            <a:prstTxWarp prst="textNoShape">
              <a:avLst/>
            </a:prstTxWarp>
          </a:bodyPr>
          <a:lstStyle>
            <a:lvl1pPr algn="l" eaLnBrk="0" hangingPunct="0">
              <a:buClrTx/>
              <a:buSzPct val="100000"/>
              <a:buFontTx/>
              <a:buNone/>
              <a:tabLst>
                <a:tab pos="0" algn="l"/>
                <a:tab pos="455509" algn="l"/>
                <a:tab pos="912634" algn="l"/>
                <a:tab pos="1369759" algn="l"/>
                <a:tab pos="1826884" algn="l"/>
                <a:tab pos="2284008" algn="l"/>
                <a:tab pos="2741133" algn="l"/>
                <a:tab pos="3198257" algn="l"/>
                <a:tab pos="3655382" algn="l"/>
                <a:tab pos="4112506" algn="l"/>
                <a:tab pos="4569631" algn="l"/>
                <a:tab pos="5026755" algn="l"/>
                <a:tab pos="5483880" algn="l"/>
                <a:tab pos="5941004" algn="l"/>
                <a:tab pos="6398130" algn="l"/>
                <a:tab pos="6855254" algn="l"/>
                <a:tab pos="7312379" algn="l"/>
                <a:tab pos="7769503" algn="l"/>
                <a:tab pos="8226628" algn="l"/>
                <a:tab pos="8683752" algn="l"/>
                <a:tab pos="9140877" algn="l"/>
              </a:tabLst>
              <a:defRPr sz="1200">
                <a:solidFill>
                  <a:srgbClr val="000000"/>
                </a:solidFill>
                <a:cs typeface="+mn-cs"/>
              </a:defRPr>
            </a:lvl1pPr>
          </a:lstStyle>
          <a:p>
            <a:pPr>
              <a:defRPr/>
            </a:pPr>
            <a:endParaRPr lang="pl-PL" altLang="pl-PL"/>
          </a:p>
        </p:txBody>
      </p:sp>
      <p:sp>
        <p:nvSpPr>
          <p:cNvPr id="2057" name="Rectangle 9"/>
          <p:cNvSpPr>
            <a:spLocks noGrp="1" noChangeArrowheads="1"/>
          </p:cNvSpPr>
          <p:nvPr>
            <p:ph type="sldNum"/>
          </p:nvPr>
        </p:nvSpPr>
        <p:spPr bwMode="auto">
          <a:xfrm>
            <a:off x="3849688" y="9428163"/>
            <a:ext cx="2940050" cy="492125"/>
          </a:xfrm>
          <a:prstGeom prst="rect">
            <a:avLst/>
          </a:prstGeom>
          <a:noFill/>
          <a:ln>
            <a:noFill/>
          </a:ln>
          <a:effectLst/>
          <a:extLst>
            <a:ext uri="{909E8E84-426E-40DD-AFC4-6F175D3DCCD1}"/>
            <a:ext uri="{91240B29-F687-4F45-9708-019B960494DF}"/>
            <a:ext uri="{AF507438-7753-43E0-B8FC-AC1667EBCBE1}"/>
          </a:extLst>
        </p:spPr>
        <p:txBody>
          <a:bodyPr vert="horz" wrap="square" lIns="91575" tIns="47619" rIns="91575" bIns="47619" numCol="1" anchor="b" anchorCtr="0" compatLnSpc="1">
            <a:prstTxWarp prst="textNoShape">
              <a:avLst/>
            </a:prstTxWarp>
          </a:bodyPr>
          <a:lstStyle>
            <a:lvl1pPr algn="r" eaLnBrk="0" hangingPunct="0">
              <a:buClrTx/>
              <a:buSzPct val="100000"/>
              <a:buFontTx/>
              <a:buNone/>
              <a:tabLst>
                <a:tab pos="0" algn="l"/>
                <a:tab pos="455509" algn="l"/>
                <a:tab pos="912634" algn="l"/>
                <a:tab pos="1369759" algn="l"/>
                <a:tab pos="1826884" algn="l"/>
                <a:tab pos="2284008" algn="l"/>
                <a:tab pos="2741133" algn="l"/>
                <a:tab pos="3198257" algn="l"/>
                <a:tab pos="3655382" algn="l"/>
                <a:tab pos="4112506" algn="l"/>
                <a:tab pos="4569631" algn="l"/>
                <a:tab pos="5026755" algn="l"/>
                <a:tab pos="5483880" algn="l"/>
                <a:tab pos="5941004" algn="l"/>
                <a:tab pos="6398130" algn="l"/>
                <a:tab pos="6855254" algn="l"/>
                <a:tab pos="7312379" algn="l"/>
                <a:tab pos="7769503" algn="l"/>
                <a:tab pos="8226628" algn="l"/>
                <a:tab pos="8683752" algn="l"/>
                <a:tab pos="9140877" algn="l"/>
              </a:tabLst>
              <a:defRPr sz="1200">
                <a:solidFill>
                  <a:srgbClr val="000000"/>
                </a:solidFill>
                <a:cs typeface="+mn-cs"/>
              </a:defRPr>
            </a:lvl1pPr>
          </a:lstStyle>
          <a:p>
            <a:pPr>
              <a:defRPr/>
            </a:pPr>
            <a:fld id="{E6E63EEB-41D4-4D88-BF2B-05E88C1D91B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B4B59A9B-DFAC-4DC1-A0BF-58168A1969B7}"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1</a:t>
            </a:fld>
            <a:endParaRPr lang="pl-PL" altLang="pl-PL" smtClean="0">
              <a:cs typeface="Arial" charset="0"/>
            </a:endParaRPr>
          </a:p>
        </p:txBody>
      </p:sp>
      <p:sp>
        <p:nvSpPr>
          <p:cNvPr id="19459" name="Rectangle 1"/>
          <p:cNvSpPr>
            <a:spLocks noGrp="1" noRot="1" noChangeAspect="1" noChangeArrowheads="1"/>
          </p:cNvSpPr>
          <p:nvPr>
            <p:ph type="sldImg"/>
          </p:nvPr>
        </p:nvSpPr>
        <p:spPr>
          <a:xfrm>
            <a:off x="915988" y="744538"/>
            <a:ext cx="4964112" cy="3722687"/>
          </a:xfrm>
          <a:ln/>
        </p:spPr>
      </p:sp>
      <p:sp>
        <p:nvSpPr>
          <p:cNvPr id="19460"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B14C368F-0DAE-45B8-B620-327E3EB2D06C}"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17</a:t>
            </a:fld>
            <a:endParaRPr lang="pl-PL" altLang="pl-PL" smtClean="0">
              <a:cs typeface="Arial" charset="0"/>
            </a:endParaRPr>
          </a:p>
        </p:txBody>
      </p:sp>
      <p:sp>
        <p:nvSpPr>
          <p:cNvPr id="46083" name="Rectangle 1"/>
          <p:cNvSpPr>
            <a:spLocks noGrp="1" noRot="1" noChangeAspect="1" noChangeArrowheads="1"/>
          </p:cNvSpPr>
          <p:nvPr>
            <p:ph type="sldImg"/>
          </p:nvPr>
        </p:nvSpPr>
        <p:spPr>
          <a:xfrm>
            <a:off x="915988" y="744538"/>
            <a:ext cx="4964112" cy="3722687"/>
          </a:xfrm>
          <a:ln/>
        </p:spPr>
      </p:sp>
      <p:sp>
        <p:nvSpPr>
          <p:cNvPr id="46084"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9FB3639A-FFB1-47B7-A9E5-9AEECD7B7AE3}"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34</a:t>
            </a:fld>
            <a:endParaRPr lang="pl-PL" altLang="pl-PL" smtClean="0">
              <a:cs typeface="Arial" charset="0"/>
            </a:endParaRPr>
          </a:p>
        </p:txBody>
      </p:sp>
      <p:sp>
        <p:nvSpPr>
          <p:cNvPr id="65539" name="Rectangle 1"/>
          <p:cNvSpPr>
            <a:spLocks noGrp="1" noRot="1" noChangeAspect="1" noChangeArrowheads="1"/>
          </p:cNvSpPr>
          <p:nvPr>
            <p:ph type="sldImg"/>
          </p:nvPr>
        </p:nvSpPr>
        <p:spPr>
          <a:xfrm>
            <a:off x="915988" y="744538"/>
            <a:ext cx="4964112" cy="3722687"/>
          </a:xfrm>
          <a:ln/>
        </p:spPr>
      </p:sp>
      <p:sp>
        <p:nvSpPr>
          <p:cNvPr id="65540"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7B3A77F1-CED4-4E50-B02F-74087EA47BFD}"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2</a:t>
            </a:fld>
            <a:endParaRPr lang="pl-PL" altLang="pl-PL" smtClean="0">
              <a:cs typeface="Arial" charset="0"/>
            </a:endParaRPr>
          </a:p>
        </p:txBody>
      </p:sp>
      <p:sp>
        <p:nvSpPr>
          <p:cNvPr id="21507" name="Rectangle 1"/>
          <p:cNvSpPr>
            <a:spLocks noGrp="1" noRot="1" noChangeAspect="1" noChangeArrowheads="1"/>
          </p:cNvSpPr>
          <p:nvPr>
            <p:ph type="sldImg"/>
          </p:nvPr>
        </p:nvSpPr>
        <p:spPr>
          <a:xfrm>
            <a:off x="915988" y="744538"/>
            <a:ext cx="4964112" cy="3722687"/>
          </a:xfrm>
          <a:ln/>
        </p:spPr>
      </p:sp>
      <p:sp>
        <p:nvSpPr>
          <p:cNvPr id="21508"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1D9609D4-D939-450B-80EA-29B471A7CBF7}"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3</a:t>
            </a:fld>
            <a:endParaRPr lang="pl-PL" altLang="pl-PL" smtClean="0">
              <a:cs typeface="Arial" charset="0"/>
            </a:endParaRPr>
          </a:p>
        </p:txBody>
      </p:sp>
      <p:sp>
        <p:nvSpPr>
          <p:cNvPr id="23555" name="Rectangle 1"/>
          <p:cNvSpPr>
            <a:spLocks noGrp="1" noRot="1" noChangeAspect="1" noChangeArrowheads="1"/>
          </p:cNvSpPr>
          <p:nvPr>
            <p:ph type="sldImg"/>
          </p:nvPr>
        </p:nvSpPr>
        <p:spPr>
          <a:xfrm>
            <a:off x="915988" y="744538"/>
            <a:ext cx="4964112" cy="3722687"/>
          </a:xfrm>
          <a:ln/>
        </p:spPr>
      </p:sp>
      <p:sp>
        <p:nvSpPr>
          <p:cNvPr id="23556"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25268359-8C4C-4072-82B4-0042EDB1C9DC}"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5</a:t>
            </a:fld>
            <a:endParaRPr lang="pl-PL" altLang="pl-PL" smtClean="0">
              <a:cs typeface="Arial" charset="0"/>
            </a:endParaRPr>
          </a:p>
        </p:txBody>
      </p:sp>
      <p:sp>
        <p:nvSpPr>
          <p:cNvPr id="26627" name="Rectangle 1"/>
          <p:cNvSpPr>
            <a:spLocks noGrp="1" noRot="1" noChangeAspect="1" noChangeArrowheads="1"/>
          </p:cNvSpPr>
          <p:nvPr>
            <p:ph type="sldImg"/>
          </p:nvPr>
        </p:nvSpPr>
        <p:spPr>
          <a:xfrm>
            <a:off x="915988" y="744538"/>
            <a:ext cx="4964112" cy="3722687"/>
          </a:xfrm>
          <a:ln/>
        </p:spPr>
      </p:sp>
      <p:sp>
        <p:nvSpPr>
          <p:cNvPr id="26628"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CA6B2AF9-3BA0-4215-B086-39EAE9AE4DA1}"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6</a:t>
            </a:fld>
            <a:endParaRPr lang="pl-PL" altLang="pl-PL" smtClean="0">
              <a:cs typeface="Arial" charset="0"/>
            </a:endParaRPr>
          </a:p>
        </p:txBody>
      </p:sp>
      <p:sp>
        <p:nvSpPr>
          <p:cNvPr id="29699" name="Rectangle 1"/>
          <p:cNvSpPr>
            <a:spLocks noGrp="1" noRot="1" noChangeAspect="1" noChangeArrowheads="1"/>
          </p:cNvSpPr>
          <p:nvPr>
            <p:ph type="sldImg"/>
          </p:nvPr>
        </p:nvSpPr>
        <p:spPr>
          <a:xfrm>
            <a:off x="915988" y="744538"/>
            <a:ext cx="4964112" cy="3722687"/>
          </a:xfrm>
          <a:ln/>
        </p:spPr>
      </p:sp>
      <p:sp>
        <p:nvSpPr>
          <p:cNvPr id="29700"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A9A420EF-8223-4389-A5B1-8D9330A8B733}"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7</a:t>
            </a:fld>
            <a:endParaRPr lang="pl-PL" altLang="pl-PL" smtClean="0">
              <a:cs typeface="Arial" charset="0"/>
            </a:endParaRPr>
          </a:p>
        </p:txBody>
      </p:sp>
      <p:sp>
        <p:nvSpPr>
          <p:cNvPr id="31747" name="Rectangle 1"/>
          <p:cNvSpPr>
            <a:spLocks noGrp="1" noRot="1" noChangeAspect="1" noChangeArrowheads="1"/>
          </p:cNvSpPr>
          <p:nvPr>
            <p:ph type="sldImg"/>
          </p:nvPr>
        </p:nvSpPr>
        <p:spPr>
          <a:xfrm>
            <a:off x="915988" y="744538"/>
            <a:ext cx="4964112" cy="3722687"/>
          </a:xfrm>
          <a:ln/>
        </p:spPr>
      </p:sp>
      <p:sp>
        <p:nvSpPr>
          <p:cNvPr id="31748"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A4E1D00B-852A-49E6-95D5-53066B575038}"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8</a:t>
            </a:fld>
            <a:endParaRPr lang="pl-PL" altLang="pl-PL" smtClean="0">
              <a:cs typeface="Arial" charset="0"/>
            </a:endParaRPr>
          </a:p>
        </p:txBody>
      </p:sp>
      <p:sp>
        <p:nvSpPr>
          <p:cNvPr id="33795" name="Rectangle 1"/>
          <p:cNvSpPr>
            <a:spLocks noGrp="1" noRot="1" noChangeAspect="1" noChangeArrowheads="1"/>
          </p:cNvSpPr>
          <p:nvPr>
            <p:ph type="sldImg"/>
          </p:nvPr>
        </p:nvSpPr>
        <p:spPr>
          <a:xfrm>
            <a:off x="915988" y="744538"/>
            <a:ext cx="4964112" cy="3722687"/>
          </a:xfrm>
          <a:ln/>
        </p:spPr>
      </p:sp>
      <p:sp>
        <p:nvSpPr>
          <p:cNvPr id="33796"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2EE8BC11-0D6E-497B-BCEB-F3A452337A38}"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15</a:t>
            </a:fld>
            <a:endParaRPr lang="pl-PL" altLang="pl-PL" smtClean="0">
              <a:cs typeface="Arial" charset="0"/>
            </a:endParaRPr>
          </a:p>
        </p:txBody>
      </p:sp>
      <p:sp>
        <p:nvSpPr>
          <p:cNvPr id="41987" name="Rectangle 1"/>
          <p:cNvSpPr>
            <a:spLocks noGrp="1" noRot="1" noChangeAspect="1" noChangeArrowheads="1"/>
          </p:cNvSpPr>
          <p:nvPr>
            <p:ph type="sldImg"/>
          </p:nvPr>
        </p:nvSpPr>
        <p:spPr>
          <a:xfrm>
            <a:off x="915988" y="744538"/>
            <a:ext cx="4964112" cy="3722687"/>
          </a:xfrm>
          <a:ln/>
        </p:spPr>
      </p:sp>
      <p:sp>
        <p:nvSpPr>
          <p:cNvPr id="41988"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fld id="{62305671-54C5-45EF-B659-1911D9170736}" type="slidenum">
              <a:rPr lang="pl-PL" altLang="pl-PL" smtClean="0">
                <a:cs typeface="Arial" charset="0"/>
              </a:rPr>
              <a:pPr>
                <a:tabLst>
                  <a:tab pos="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t>16</a:t>
            </a:fld>
            <a:endParaRPr lang="pl-PL" altLang="pl-PL" smtClean="0">
              <a:cs typeface="Arial" charset="0"/>
            </a:endParaRPr>
          </a:p>
        </p:txBody>
      </p:sp>
      <p:sp>
        <p:nvSpPr>
          <p:cNvPr id="44035" name="Rectangle 1"/>
          <p:cNvSpPr>
            <a:spLocks noGrp="1" noRot="1" noChangeAspect="1" noChangeArrowheads="1"/>
          </p:cNvSpPr>
          <p:nvPr>
            <p:ph type="sldImg"/>
          </p:nvPr>
        </p:nvSpPr>
        <p:spPr>
          <a:xfrm>
            <a:off x="915988" y="744538"/>
            <a:ext cx="4964112" cy="3722687"/>
          </a:xfrm>
          <a:ln/>
        </p:spPr>
      </p:sp>
      <p:sp>
        <p:nvSpPr>
          <p:cNvPr id="44036" name="Rectangle 2"/>
          <p:cNvSpPr>
            <a:spLocks noGrp="1" noChangeArrowheads="1"/>
          </p:cNvSpPr>
          <p:nvPr>
            <p:ph type="body" idx="1"/>
          </p:nvPr>
        </p:nvSpPr>
        <p:spPr>
          <a:xfrm>
            <a:off x="679450" y="4716463"/>
            <a:ext cx="5434013" cy="4465637"/>
          </a:xfrm>
          <a:noFill/>
        </p:spPr>
        <p:txBody>
          <a:bodyPr wrap="none" anchor="ctr"/>
          <a:lstStyle/>
          <a:p>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F1B7D10D-0052-4302-8E65-D91E2482DCC6}"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A03ADC4A-7608-4B36-85C8-41D1A22C3B7E}"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6225" y="128588"/>
            <a:ext cx="2055813" cy="59928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6625" cy="59928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811C0FD3-2629-4515-B8F8-EC287033F9C3}"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4D827F14-ADCA-4746-8F98-2B8804903810}"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5425"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4C7FBC12-7968-4B1B-A206-5C19213CED4E}"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4838" cy="4521200"/>
          </a:xfrm>
        </p:spPr>
        <p:txBody>
          <a:bodyPr/>
          <a:lstStyle/>
          <a:p>
            <a:pPr lvl="0"/>
            <a:endParaRPr lang="pl-PL" noProof="0"/>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A898A497-2309-4DD4-B790-3C72133739BA}"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266060A2-5BE2-4815-91DC-7138C0E2D0C6}"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4B908520-4E66-449D-9F72-A7793BCD2157}"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093C3CE4-6998-4C47-B5CF-52ED0ACBFA9F}"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p:txBody>
          <a:bodyPr/>
          <a:lstStyle>
            <a:lvl1pPr>
              <a:defRPr/>
            </a:lvl1pPr>
          </a:lstStyle>
          <a:p>
            <a:pPr>
              <a:defRPr/>
            </a:pPr>
            <a:endParaRPr lang="pl-PL" altLang="pl-PL"/>
          </a:p>
        </p:txBody>
      </p:sp>
      <p:sp>
        <p:nvSpPr>
          <p:cNvPr id="8" name="Rectangle 3"/>
          <p:cNvSpPr>
            <a:spLocks noGrp="1" noChangeArrowheads="1"/>
          </p:cNvSpPr>
          <p:nvPr>
            <p:ph type="dt" idx="11"/>
          </p:nvPr>
        </p:nvSpPr>
        <p:spPr/>
        <p:txBody>
          <a:bodyPr/>
          <a:lstStyle>
            <a:lvl1pPr>
              <a:defRPr/>
            </a:lvl1pPr>
          </a:lstStyle>
          <a:p>
            <a:pPr>
              <a:defRPr/>
            </a:pPr>
            <a:endParaRPr lang="pl-PL" altLang="pl-PL"/>
          </a:p>
        </p:txBody>
      </p:sp>
      <p:sp>
        <p:nvSpPr>
          <p:cNvPr id="9" name="Rectangle 4"/>
          <p:cNvSpPr>
            <a:spLocks noGrp="1" noChangeArrowheads="1"/>
          </p:cNvSpPr>
          <p:nvPr>
            <p:ph type="ftr" idx="12"/>
          </p:nvPr>
        </p:nvSpPr>
        <p:spPr/>
        <p:txBody>
          <a:bodyPr/>
          <a:lstStyle>
            <a:lvl1pPr>
              <a:defRPr/>
            </a:lvl1pPr>
          </a:lstStyle>
          <a:p>
            <a:pPr>
              <a:defRPr/>
            </a:pPr>
            <a:endParaRPr lang="pl-PL" altLang="pl-PL"/>
          </a:p>
        </p:txBody>
      </p:sp>
      <p:sp>
        <p:nvSpPr>
          <p:cNvPr id="10" name="Rectangle 5"/>
          <p:cNvSpPr>
            <a:spLocks noGrp="1" noChangeArrowheads="1"/>
          </p:cNvSpPr>
          <p:nvPr>
            <p:ph type="sldNum" idx="13"/>
          </p:nvPr>
        </p:nvSpPr>
        <p:spPr/>
        <p:txBody>
          <a:bodyPr/>
          <a:lstStyle>
            <a:lvl1pPr>
              <a:defRPr/>
            </a:lvl1pPr>
          </a:lstStyle>
          <a:p>
            <a:pPr>
              <a:defRPr/>
            </a:pPr>
            <a:fld id="{E7578F0E-FEB4-4BE3-8AC9-D3A5B7139913}"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1C09E4F5-9CA0-4477-AA22-A62226A5EB9B}"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endParaRPr lang="pl-PL" altLang="pl-PL"/>
          </a:p>
        </p:txBody>
      </p:sp>
      <p:sp>
        <p:nvSpPr>
          <p:cNvPr id="3" name="Rectangle 3"/>
          <p:cNvSpPr>
            <a:spLocks noGrp="1" noChangeArrowheads="1"/>
          </p:cNvSpPr>
          <p:nvPr>
            <p:ph type="dt" idx="11"/>
          </p:nvPr>
        </p:nvSpPr>
        <p:spPr/>
        <p:txBody>
          <a:bodyPr/>
          <a:lstStyle>
            <a:lvl1pPr>
              <a:defRPr/>
            </a:lvl1pPr>
          </a:lstStyle>
          <a:p>
            <a:pPr>
              <a:defRPr/>
            </a:pPr>
            <a:endParaRPr lang="pl-PL" altLang="pl-PL"/>
          </a:p>
        </p:txBody>
      </p:sp>
      <p:sp>
        <p:nvSpPr>
          <p:cNvPr id="4" name="Rectangle 4"/>
          <p:cNvSpPr>
            <a:spLocks noGrp="1" noChangeArrowheads="1"/>
          </p:cNvSpPr>
          <p:nvPr>
            <p:ph type="ftr" idx="12"/>
          </p:nvPr>
        </p:nvSpPr>
        <p:spPr/>
        <p:txBody>
          <a:bodyPr/>
          <a:lstStyle>
            <a:lvl1pPr>
              <a:defRPr/>
            </a:lvl1pPr>
          </a:lstStyle>
          <a:p>
            <a:pPr>
              <a:defRPr/>
            </a:pPr>
            <a:endParaRPr lang="pl-PL" altLang="pl-PL"/>
          </a:p>
        </p:txBody>
      </p:sp>
      <p:sp>
        <p:nvSpPr>
          <p:cNvPr id="5" name="Rectangle 5"/>
          <p:cNvSpPr>
            <a:spLocks noGrp="1" noChangeArrowheads="1"/>
          </p:cNvSpPr>
          <p:nvPr>
            <p:ph type="sldNum" idx="13"/>
          </p:nvPr>
        </p:nvSpPr>
        <p:spPr/>
        <p:txBody>
          <a:bodyPr/>
          <a:lstStyle>
            <a:lvl1pPr>
              <a:defRPr/>
            </a:lvl1pPr>
          </a:lstStyle>
          <a:p>
            <a:pPr>
              <a:defRPr/>
            </a:pPr>
            <a:fld id="{45602DAB-E282-4724-85BE-60B53B8C0B2E}"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A10F334E-F36F-4C4A-B421-941934C74102}"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47E67C48-90C4-4AA3-A2C3-8137FA7C4625}"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4838" cy="1433512"/>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457200" y="1600200"/>
            <a:ext cx="8224838" cy="45212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 name="Rectangle 3"/>
          <p:cNvSpPr>
            <a:spLocks noGrp="1" noChangeArrowheads="1"/>
          </p:cNvSpPr>
          <p:nvPr>
            <p:ph type="dt"/>
          </p:nvPr>
        </p:nvSpPr>
        <p:spPr bwMode="auto">
          <a:xfrm>
            <a:off x="457200" y="6245225"/>
            <a:ext cx="2128838" cy="471488"/>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3" name="Rectangle 3"/>
          <p:cNvSpPr>
            <a:spLocks noGrp="1" noChangeArrowheads="1"/>
          </p:cNvSpPr>
          <p:nvPr>
            <p:ph type="dt"/>
          </p:nvPr>
        </p:nvSpPr>
        <p:spPr bwMode="auto">
          <a:xfrm>
            <a:off x="457200" y="6245225"/>
            <a:ext cx="2128838" cy="47148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8" name="Rectangle 4"/>
          <p:cNvSpPr>
            <a:spLocks noGrp="1" noChangeArrowheads="1"/>
          </p:cNvSpPr>
          <p:nvPr>
            <p:ph type="ftr"/>
          </p:nvPr>
        </p:nvSpPr>
        <p:spPr bwMode="auto">
          <a:xfrm>
            <a:off x="3124200" y="6245225"/>
            <a:ext cx="2890838" cy="471488"/>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9" name="Rectangle 5"/>
          <p:cNvSpPr>
            <a:spLocks noGrp="1" noChangeArrowheads="1"/>
          </p:cNvSpPr>
          <p:nvPr>
            <p:ph type="sldNum"/>
          </p:nvPr>
        </p:nvSpPr>
        <p:spPr bwMode="auto">
          <a:xfrm>
            <a:off x="6553200" y="6245225"/>
            <a:ext cx="2128838" cy="471488"/>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fld id="{191C6647-13D7-4112-A5C2-F785E0EC6EBA}"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
          <p:cNvSpPr>
            <a:spLocks noGrp="1" noChangeArrowheads="1"/>
          </p:cNvSpPr>
          <p:nvPr>
            <p:ph type="title"/>
          </p:nvPr>
        </p:nvSpPr>
        <p:spPr>
          <a:xfrm>
            <a:off x="715963" y="692150"/>
            <a:ext cx="7024687" cy="15843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b="1" smtClean="0">
                <a:latin typeface="Book Antiqua" pitchFamily="18" charset="0"/>
              </a:rPr>
              <a:t>Powiatowy Urząd Pracy </a:t>
            </a:r>
            <a:br>
              <a:rPr lang="pl-PL" altLang="pl-PL" b="1" smtClean="0">
                <a:latin typeface="Book Antiqua" pitchFamily="18" charset="0"/>
              </a:rPr>
            </a:br>
            <a:r>
              <a:rPr lang="pl-PL" altLang="pl-PL" b="1" smtClean="0">
                <a:latin typeface="Book Antiqua" pitchFamily="18" charset="0"/>
              </a:rPr>
              <a:t>w Kołobrzegu</a:t>
            </a:r>
          </a:p>
        </p:txBody>
      </p:sp>
      <p:sp>
        <p:nvSpPr>
          <p:cNvPr id="3084" name="Rectangle 2"/>
          <p:cNvSpPr>
            <a:spLocks noGrp="1" noChangeArrowheads="1"/>
          </p:cNvSpPr>
          <p:nvPr>
            <p:ph type="subTitle" idx="4294967295"/>
          </p:nvPr>
        </p:nvSpPr>
        <p:spPr>
          <a:xfrm>
            <a:off x="1042988" y="4724400"/>
            <a:ext cx="6337300" cy="936625"/>
          </a:xfrm>
        </p:spPr>
        <p:txBody>
          <a:bodyPr/>
          <a:lstStyle/>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latin typeface="Book Antiqua" pitchFamily="18" charset="0"/>
              </a:rPr>
              <a:t>Sytuacja na kołobrzeskim rynku pracy </a:t>
            </a:r>
          </a:p>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latin typeface="Book Antiqua" pitchFamily="18" charset="0"/>
              </a:rPr>
              <a:t>Stan na dzień 31.05.2014r.</a:t>
            </a:r>
          </a:p>
        </p:txBody>
      </p:sp>
      <p:graphicFrame>
        <p:nvGraphicFramePr>
          <p:cNvPr id="3082" name="Object 10"/>
          <p:cNvGraphicFramePr>
            <a:graphicFrameLocks noChangeAspect="1"/>
          </p:cNvGraphicFramePr>
          <p:nvPr/>
        </p:nvGraphicFramePr>
        <p:xfrm>
          <a:off x="3708400" y="2636838"/>
          <a:ext cx="1512888" cy="1004887"/>
        </p:xfrm>
        <a:graphic>
          <a:graphicData uri="http://schemas.openxmlformats.org/presentationml/2006/ole">
            <p:oleObj spid="_x0000_s3082" r:id="rId4" imgW="1372548" imgH="913481" progId="Word.Picture.8">
              <p:embed/>
            </p:oleObj>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ytuł 1"/>
          <p:cNvSpPr>
            <a:spLocks noGrp="1"/>
          </p:cNvSpPr>
          <p:nvPr>
            <p:ph type="title"/>
          </p:nvPr>
        </p:nvSpPr>
        <p:spPr/>
        <p:txBody>
          <a:bodyPr/>
          <a:lstStyle/>
          <a:p>
            <a:pPr eaLnBrk="1" hangingPunct="1"/>
            <a:r>
              <a:rPr lang="pl-PL" altLang="pl-PL" sz="2800" b="1" u="sng" smtClean="0">
                <a:solidFill>
                  <a:schemeClr val="tx1"/>
                </a:solidFill>
              </a:rPr>
              <a:t>Współpraca z pracodawcami c.d</a:t>
            </a:r>
          </a:p>
        </p:txBody>
      </p:sp>
      <p:sp>
        <p:nvSpPr>
          <p:cNvPr id="35842" name="Symbol zastępczy zawartości 2"/>
          <p:cNvSpPr>
            <a:spLocks noGrp="1"/>
          </p:cNvSpPr>
          <p:nvPr>
            <p:ph idx="1"/>
          </p:nvPr>
        </p:nvSpPr>
        <p:spPr/>
        <p:txBody>
          <a:bodyPr/>
          <a:lstStyle/>
          <a:p>
            <a:pPr eaLnBrk="1" hangingPunct="1"/>
            <a:r>
              <a:rPr lang="pl-PL" altLang="pl-PL" smtClean="0"/>
              <a:t>   </a:t>
            </a:r>
            <a:r>
              <a:rPr lang="pl-PL" altLang="pl-PL" sz="2400" smtClean="0"/>
              <a:t>Oficjalnego otwarcia targów dokonała Pani Anna Mieczkowska. Ideą targów było dotarcie z jak najszerszą ofertą zatrudnienia, ofertą szkoleniową oraz edukacyjną do mieszkańców naszego regionu. Uczestnicy targów mieli możliwość skorzystania z pomocy doradcy zawodowego przy tworzeniu cv oraz listu motywacyjnego, pośrednika pracy, uzyskanie informacji o możliwościach przekwalifikowania, warunkach wsparcia w przypadku podejmowania działalności gospodarczej, prowadzenia bezpośrednich rozmów z pracodawcami, a także zapoznania się z ofertami pracy w kraju. </a:t>
            </a:r>
            <a:br>
              <a:rPr lang="pl-PL" altLang="pl-PL" sz="2400" smtClean="0"/>
            </a:br>
            <a:endParaRPr lang="pl-PL" altLang="pl-PL"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pl-PL" altLang="pl-PL" sz="2800" b="1" u="sng" smtClean="0">
                <a:solidFill>
                  <a:schemeClr val="tx1"/>
                </a:solidFill>
              </a:rPr>
              <a:t>Współpraca z pracodawcami - c.d.</a:t>
            </a:r>
          </a:p>
        </p:txBody>
      </p:sp>
      <p:sp>
        <p:nvSpPr>
          <p:cNvPr id="36866" name="Rectangle 3"/>
          <p:cNvSpPr>
            <a:spLocks noGrp="1" noChangeArrowheads="1"/>
          </p:cNvSpPr>
          <p:nvPr>
            <p:ph type="body" idx="1"/>
          </p:nvPr>
        </p:nvSpPr>
        <p:spPr>
          <a:xfrm>
            <a:off x="457200" y="1196975"/>
            <a:ext cx="8224838" cy="5184775"/>
          </a:xfrm>
        </p:spPr>
        <p:txBody>
          <a:bodyPr/>
          <a:lstStyle/>
          <a:p>
            <a:pPr eaLnBrk="1" hangingPunct="1"/>
            <a:endParaRPr lang="pl-PL" altLang="pl-PL" sz="2400" smtClean="0"/>
          </a:p>
          <a:p>
            <a:pPr eaLnBrk="1" hangingPunct="1"/>
            <a:r>
              <a:rPr lang="pl-PL" altLang="pl-PL" sz="2400" smtClean="0"/>
              <a:t>    Pomoc o charakterze informacyjno-doradczym w zakresie ofert zatrudnienia na terenie Unii Europejskiej zapewniał doradca EURES z Wojewódzkiego Urzędu Pracy w Szczecinie.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ytuł 1"/>
          <p:cNvSpPr>
            <a:spLocks noGrp="1"/>
          </p:cNvSpPr>
          <p:nvPr>
            <p:ph type="title"/>
          </p:nvPr>
        </p:nvSpPr>
        <p:spPr/>
        <p:txBody>
          <a:bodyPr/>
          <a:lstStyle/>
          <a:p>
            <a:pPr eaLnBrk="1" hangingPunct="1"/>
            <a:r>
              <a:rPr lang="pl-PL" altLang="pl-PL" sz="2800" b="1" u="sng" smtClean="0">
                <a:solidFill>
                  <a:schemeClr val="tx1"/>
                </a:solidFill>
              </a:rPr>
              <a:t>Współpraca z pracodawcami c.d.</a:t>
            </a:r>
          </a:p>
        </p:txBody>
      </p:sp>
      <p:sp>
        <p:nvSpPr>
          <p:cNvPr id="37890" name="Symbol zastępczy zawartości 2"/>
          <p:cNvSpPr>
            <a:spLocks noGrp="1"/>
          </p:cNvSpPr>
          <p:nvPr>
            <p:ph idx="1"/>
          </p:nvPr>
        </p:nvSpPr>
        <p:spPr>
          <a:xfrm>
            <a:off x="457200" y="1196975"/>
            <a:ext cx="8224838" cy="4924425"/>
          </a:xfrm>
        </p:spPr>
        <p:txBody>
          <a:bodyPr/>
          <a:lstStyle/>
          <a:p>
            <a:pPr eaLnBrk="1" hangingPunct="1"/>
            <a:r>
              <a:rPr lang="pl-PL" altLang="pl-PL" smtClean="0"/>
              <a:t>   </a:t>
            </a:r>
            <a:r>
              <a:rPr lang="pl-PL" altLang="pl-PL" sz="2400" smtClean="0"/>
              <a:t>Szczególne zainteresowanie uczestników Targów pracy wzbudziły prezentacje zawodów takich jak: funkcjonariusz Straży Pożarnej, funkcjonariusz Policji przedstawione przez przedstawicieli kołobrzeskich jednostek. Firma Zdrojowa Hotels  zorganizowała pokaz umiejętności barmańskich,  Centrum Nauki i Biznesu ŻAK, zachęcając do skorzystanie z własnej oferty edukacyjnej, zaprezentowała pokaz makijażu. Dzięki firmie Coffee Treder, każdy z uczestników Targów miał  możliwość degustacji różnych odmian profesjonalnie parzonej kawy. Przedstawiciele lokalnych firm mieli możliwość przeprowadzenia wstępnych rozmów kwalifikacyjnych oraz zebrania niezbędnych informacji na temat wykształcenia, doświadczenia zawodowego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ytuł 1"/>
          <p:cNvSpPr>
            <a:spLocks noGrp="1"/>
          </p:cNvSpPr>
          <p:nvPr>
            <p:ph type="title"/>
          </p:nvPr>
        </p:nvSpPr>
        <p:spPr>
          <a:xfrm>
            <a:off x="468313" y="0"/>
            <a:ext cx="8224837" cy="1433513"/>
          </a:xfrm>
        </p:spPr>
        <p:txBody>
          <a:bodyPr/>
          <a:lstStyle/>
          <a:p>
            <a:pPr eaLnBrk="1" hangingPunct="1"/>
            <a:r>
              <a:rPr lang="pl-PL" altLang="pl-PL" sz="2800" b="1" u="sng" smtClean="0">
                <a:solidFill>
                  <a:schemeClr val="tx1"/>
                </a:solidFill>
              </a:rPr>
              <a:t>Współpraca z pracodawcami c.d</a:t>
            </a:r>
          </a:p>
        </p:txBody>
      </p:sp>
      <p:sp>
        <p:nvSpPr>
          <p:cNvPr id="38914" name="Symbol zastępczy zawartości 2"/>
          <p:cNvSpPr>
            <a:spLocks noGrp="1"/>
          </p:cNvSpPr>
          <p:nvPr>
            <p:ph idx="1"/>
          </p:nvPr>
        </p:nvSpPr>
        <p:spPr>
          <a:xfrm>
            <a:off x="395288" y="1196975"/>
            <a:ext cx="8353425" cy="5040313"/>
          </a:xfrm>
        </p:spPr>
        <p:txBody>
          <a:bodyPr/>
          <a:lstStyle/>
          <a:p>
            <a:pPr eaLnBrk="1" hangingPunct="1"/>
            <a:r>
              <a:rPr lang="pl-PL" altLang="pl-PL" smtClean="0"/>
              <a:t>   </a:t>
            </a:r>
            <a:r>
              <a:rPr lang="pl-PL" altLang="pl-PL" sz="2400" smtClean="0"/>
              <a:t>oraz</a:t>
            </a:r>
            <a:r>
              <a:rPr lang="pl-PL" altLang="pl-PL" sz="3100" smtClean="0"/>
              <a:t> </a:t>
            </a:r>
            <a:r>
              <a:rPr lang="pl-PL" altLang="pl-PL" sz="2400" smtClean="0"/>
              <a:t>indywidualnych predyspozycji potencjalnych pracowników. Osoby zainteresowane mogły skorzystać   z konsultacji z przedstawicielami Państwowej Inspekcji Pracy, Urzędu Skarbowego, założyć indywidualne konto na Platformie Usług Elektronicznych – PUE – ZUS, przedstawicielem Wydziału Działalności Gospodarczej Urzędu Miasta Kołobrzeg oraz konsultantem Wydziału Zarządzania Strategicznego Urzędu Marszałkowskiego Województwa Zachodniopomorskiego. Swoją ofertę przedstawiały również uczelnie wyższe /Politechnika Koszalińska/ oraz instytucje szkoleniowe, które przybliżyły osobom chcącym podwyższać kwalifikacje zawodowe dostępną ofertę kursów i szkoleń w regionie.</a:t>
            </a:r>
          </a:p>
          <a:p>
            <a:pPr eaLnBrk="1" hangingPunct="1"/>
            <a:endParaRPr lang="pl-PL" altLang="pl-PL" sz="2400" smtClean="0"/>
          </a:p>
          <a:p>
            <a:pPr eaLnBrk="1" hangingPunct="1"/>
            <a:endParaRPr lang="pl-PL" altLang="pl-PL" sz="2400" smtClean="0"/>
          </a:p>
          <a:p>
            <a:pPr eaLnBrk="1" hangingPunct="1"/>
            <a:endParaRPr lang="pl-PL" altLang="pl-PL" sz="2400" smtClean="0"/>
          </a:p>
          <a:p>
            <a:pPr eaLnBrk="1" hangingPunct="1"/>
            <a:endParaRPr lang="pl-PL" altLang="pl-PL"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ytuł 1"/>
          <p:cNvSpPr>
            <a:spLocks noGrp="1"/>
          </p:cNvSpPr>
          <p:nvPr>
            <p:ph type="title"/>
          </p:nvPr>
        </p:nvSpPr>
        <p:spPr/>
        <p:txBody>
          <a:bodyPr/>
          <a:lstStyle/>
          <a:p>
            <a:pPr eaLnBrk="1" hangingPunct="1"/>
            <a:r>
              <a:rPr lang="pl-PL" altLang="pl-PL" sz="2800" b="1" u="sng" smtClean="0">
                <a:solidFill>
                  <a:schemeClr val="tx1"/>
                </a:solidFill>
              </a:rPr>
              <a:t>Współpraca z pracodawcami c.d</a:t>
            </a:r>
          </a:p>
        </p:txBody>
      </p:sp>
      <p:sp>
        <p:nvSpPr>
          <p:cNvPr id="39938" name="Symbol zastępczy zawartości 2"/>
          <p:cNvSpPr>
            <a:spLocks noGrp="1"/>
          </p:cNvSpPr>
          <p:nvPr>
            <p:ph idx="1"/>
          </p:nvPr>
        </p:nvSpPr>
        <p:spPr/>
        <p:txBody>
          <a:bodyPr/>
          <a:lstStyle/>
          <a:p>
            <a:pPr eaLnBrk="1" hangingPunct="1"/>
            <a:r>
              <a:rPr lang="pl-PL" altLang="pl-PL" sz="3000" smtClean="0"/>
              <a:t>   </a:t>
            </a:r>
            <a:r>
              <a:rPr lang="pl-PL" altLang="pl-PL" sz="2400" smtClean="0"/>
              <a:t>W tegorocznych targach wzięło udział ponad siedemdziesięciu wystawców z różnych branż. Wystawcy mieli do zaproponowania łącznie kilkadziesiąt ofert pracy głównie z branży gastronomiczno-hotelarskiej. Targi, jak co roku cieszyły się ogromnym zainteresowaniem. Wobec ciągle zmieniającej się sytuacji na lokalnym rynku pracy kolejna edycja Targów Pracy potwierdziła, iż są one imprezą oczekiwaną           i potrzebną zarówno dla pracodawców, jak i dla osób bezrobotnych i poszukujących pracy.</a:t>
            </a:r>
          </a:p>
          <a:p>
            <a:pPr eaLnBrk="1" hangingPunct="1"/>
            <a:endParaRPr lang="pl-PL" altLang="pl-PL" sz="2400" smtClean="0"/>
          </a:p>
          <a:p>
            <a:pPr eaLnBrk="1" hangingPunct="1"/>
            <a:endParaRPr lang="pl-PL" altLang="pl-PL"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Podjęcia pracy</a:t>
            </a:r>
          </a:p>
        </p:txBody>
      </p:sp>
      <p:sp>
        <p:nvSpPr>
          <p:cNvPr id="40962" name="Rectangle 2"/>
          <p:cNvSpPr>
            <a:spLocks noGrp="1" noChangeArrowheads="1"/>
          </p:cNvSpPr>
          <p:nvPr>
            <p:ph type="body" idx="1"/>
          </p:nvPr>
        </p:nvSpPr>
        <p:spPr>
          <a:xfrm>
            <a:off x="539750" y="1557338"/>
            <a:ext cx="8101013" cy="4535487"/>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 okresie styczeń – maj 2014r.                 </a:t>
            </a:r>
          </a:p>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w Powiecie Kołobrzeskim pracę podjęły </a:t>
            </a:r>
            <a:r>
              <a:rPr lang="pl-PL" altLang="pl-PL" sz="2800" b="1" smtClean="0">
                <a:solidFill>
                  <a:schemeClr val="tx1"/>
                </a:solidFill>
              </a:rPr>
              <a:t>1.206</a:t>
            </a:r>
            <a:r>
              <a:rPr lang="pl-PL" altLang="pl-PL" sz="2800" b="1" smtClean="0">
                <a:solidFill>
                  <a:srgbClr val="FF0000"/>
                </a:solidFill>
              </a:rPr>
              <a:t> </a:t>
            </a:r>
            <a:r>
              <a:rPr lang="pl-PL" altLang="pl-PL" sz="2800" smtClean="0">
                <a:solidFill>
                  <a:schemeClr val="tx1"/>
                </a:solidFill>
              </a:rPr>
              <a:t>osób bezrobotnych, z czego:</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niesubsydiowaną </a:t>
            </a:r>
            <a:r>
              <a:rPr lang="pl-PL" altLang="pl-PL" sz="2800" b="1" smtClean="0">
                <a:solidFill>
                  <a:schemeClr val="tx1"/>
                </a:solidFill>
              </a:rPr>
              <a:t>– 1.126 osób</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subsydiowaną </a:t>
            </a:r>
            <a:r>
              <a:rPr lang="pl-PL" altLang="pl-PL" sz="2800" b="1" smtClean="0">
                <a:solidFill>
                  <a:schemeClr val="tx1"/>
                </a:solidFill>
              </a:rPr>
              <a:t>– 80 osób</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57200" y="274638"/>
            <a:ext cx="8229600" cy="1143000"/>
          </a:xfrm>
        </p:spPr>
        <p:txBody>
          <a:bodyPr/>
          <a:lstStyle/>
          <a:p>
            <a:pPr marL="838200" indent="-833438" eaLnBrk="1" hangingPunct="1">
              <a:buClrTx/>
              <a:buFontTx/>
              <a:buNone/>
              <a:tabLst>
                <a:tab pos="8382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pl-PL" altLang="pl-PL" sz="2800" b="1" smtClean="0">
                <a:latin typeface="Book Antiqua" pitchFamily="18" charset="0"/>
              </a:rPr>
              <a:t>Środki przeznaczone na aktywizację osób bezrobotnych w </a:t>
            </a:r>
            <a:r>
              <a:rPr lang="pl-PL" altLang="pl-PL" sz="2800" smtClean="0">
                <a:latin typeface="Book Antiqua" pitchFamily="18" charset="0"/>
              </a:rPr>
              <a:t>201</a:t>
            </a:r>
            <a:r>
              <a:rPr lang="pl-PL" altLang="pl-PL" sz="2800" smtClean="0"/>
              <a:t>4</a:t>
            </a:r>
            <a:r>
              <a:rPr lang="pl-PL" altLang="pl-PL" sz="2800" b="1" smtClean="0">
                <a:latin typeface="Book Antiqua" pitchFamily="18" charset="0"/>
              </a:rPr>
              <a:t>r.</a:t>
            </a:r>
          </a:p>
        </p:txBody>
      </p:sp>
      <p:sp>
        <p:nvSpPr>
          <p:cNvPr id="43010" name="Rectangle 2"/>
          <p:cNvSpPr>
            <a:spLocks noGrp="1" noChangeArrowheads="1"/>
          </p:cNvSpPr>
          <p:nvPr>
            <p:ph type="body" idx="1"/>
          </p:nvPr>
        </p:nvSpPr>
        <p:spPr>
          <a:xfrm>
            <a:off x="457200" y="1600200"/>
            <a:ext cx="8229600" cy="4968875"/>
          </a:xfrm>
        </p:spPr>
        <p:txBody>
          <a:bodyPr/>
          <a:lstStyle/>
          <a:p>
            <a:pPr marL="338138" indent="-338138" eaLnBrk="1" hangingPunct="1">
              <a:lnSpc>
                <a:spcPct val="90000"/>
              </a:lnSpc>
              <a:spcBef>
                <a:spcPts val="700"/>
              </a:spcBef>
              <a:buFont typeface="Book Antiqua" pitchFamily="18"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    Łączna kwota przyznana dla Powiatu Kołobrzeskiego wynosi </a:t>
            </a:r>
            <a:r>
              <a:rPr lang="pl-PL" altLang="pl-PL" sz="2800" b="1" smtClean="0"/>
              <a:t>4 634 200</a:t>
            </a:r>
            <a:endParaRPr lang="pl-PL" altLang="pl-PL" sz="2800" smtClean="0"/>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Kwota Funduszu Pracy przeznaczona na realizację zadań w zakresie przeciwdziałania bezrobociu i promocji zatrudnienia w 201</a:t>
            </a:r>
            <a:r>
              <a:rPr lang="pl-PL" altLang="pl-PL" sz="2800" smtClean="0"/>
              <a:t>4</a:t>
            </a:r>
            <a:r>
              <a:rPr lang="pl-PL" altLang="pl-PL" sz="2800" smtClean="0">
                <a:latin typeface="Book Antiqua" pitchFamily="18" charset="0"/>
              </a:rPr>
              <a:t>r. wynosi </a:t>
            </a:r>
            <a:r>
              <a:rPr lang="pl-PL" altLang="pl-PL" sz="2800" b="1" smtClean="0">
                <a:solidFill>
                  <a:schemeClr val="tx1"/>
                </a:solidFill>
              </a:rPr>
              <a:t>1 347 500</a:t>
            </a:r>
            <a:r>
              <a:rPr lang="pl-PL" altLang="pl-PL" sz="2800" b="1" smtClean="0">
                <a:solidFill>
                  <a:schemeClr val="tx1"/>
                </a:solidFill>
                <a:latin typeface="Book Antiqua" pitchFamily="18" charset="0"/>
              </a:rPr>
              <a:t>;</a:t>
            </a:r>
            <a:r>
              <a:rPr lang="pl-PL" altLang="pl-PL" sz="2800" b="1" smtClean="0">
                <a:latin typeface="Book Antiqua" pitchFamily="18" charset="0"/>
              </a:rPr>
              <a:t> </a:t>
            </a:r>
            <a:endParaRPr lang="pl-PL" altLang="pl-PL" sz="2800" smtClean="0">
              <a:latin typeface="Book Antiqua" pitchFamily="18" charset="0"/>
            </a:endParaRP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na zadania współfinansowane ze środków POKL EFS – </a:t>
            </a:r>
            <a:r>
              <a:rPr lang="pl-PL" altLang="pl-PL" sz="2800" i="1" smtClean="0">
                <a:latin typeface="Book Antiqua" pitchFamily="18" charset="0"/>
              </a:rPr>
              <a:t>(Działanie 6.1,</a:t>
            </a:r>
            <a:r>
              <a:rPr lang="pl-PL" altLang="pl-PL" sz="2800" smtClean="0">
                <a:latin typeface="Book Antiqua" pitchFamily="18" charset="0"/>
              </a:rPr>
              <a:t> </a:t>
            </a:r>
            <a:r>
              <a:rPr lang="pl-PL" altLang="pl-PL" sz="2800" i="1" smtClean="0">
                <a:latin typeface="Book Antiqua" pitchFamily="18" charset="0"/>
              </a:rPr>
              <a:t>Poddziałanie 6.1.3</a:t>
            </a:r>
            <a:r>
              <a:rPr lang="pl-PL" altLang="pl-PL" sz="2800" smtClean="0">
                <a:latin typeface="Book Antiqua" pitchFamily="18" charset="0"/>
              </a:rPr>
              <a:t> </a:t>
            </a:r>
            <a:r>
              <a:rPr lang="pl-PL" altLang="pl-PL" sz="2800" i="1" smtClean="0">
                <a:latin typeface="Book Antiqua" pitchFamily="18" charset="0"/>
              </a:rPr>
              <a:t>Poprawa zdolności do zatrudnienia oraz podnoszenie poziomu aktywności zawodowej osób bezrobotnych) </a:t>
            </a:r>
            <a:r>
              <a:rPr lang="pl-PL" altLang="pl-PL" sz="2800" smtClean="0">
                <a:latin typeface="Book Antiqua" pitchFamily="18" charset="0"/>
              </a:rPr>
              <a:t>przeznaczona jest kwota </a:t>
            </a:r>
            <a:r>
              <a:rPr lang="pl-PL" altLang="pl-PL" sz="2800" b="1" smtClean="0">
                <a:solidFill>
                  <a:schemeClr val="tx1"/>
                </a:solidFill>
              </a:rPr>
              <a:t>3 286 700</a:t>
            </a:r>
            <a:r>
              <a:rPr lang="pl-PL" altLang="pl-PL" sz="2800" b="1" smtClean="0">
                <a:solidFill>
                  <a:schemeClr val="tx1"/>
                </a:solidFill>
                <a:latin typeface="Book Antiqua" pitchFamily="18" charset="0"/>
              </a:rPr>
              <a:t>;</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Pozostałe środki wydatkowane przez PUP                w Kołobrzegu w okresie styczeń – maj 2014r.</a:t>
            </a:r>
          </a:p>
        </p:txBody>
      </p:sp>
      <p:sp>
        <p:nvSpPr>
          <p:cNvPr id="45058" name="Rectangle 2"/>
          <p:cNvSpPr>
            <a:spLocks noGrp="1" noChangeArrowheads="1"/>
          </p:cNvSpPr>
          <p:nvPr>
            <p:ph type="body" idx="1"/>
          </p:nvPr>
        </p:nvSpPr>
        <p:spPr>
          <a:xfrm>
            <a:off x="457200" y="1600200"/>
            <a:ext cx="8229600" cy="4525963"/>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wysokość wypłaconych zasiłków – </a:t>
            </a:r>
            <a:r>
              <a:rPr lang="pl-PL" altLang="pl-PL" sz="2800" b="1" smtClean="0">
                <a:solidFill>
                  <a:schemeClr val="tx1"/>
                </a:solidFill>
              </a:rPr>
              <a:t>3.137.873 zł</a:t>
            </a:r>
            <a:endParaRPr lang="pl-PL" altLang="pl-PL" sz="2800" smtClean="0">
              <a:solidFill>
                <a:schemeClr val="tx1"/>
              </a:solidFill>
            </a:endParaRP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bez świadczeń, finansowana z budżetu Wojewody/ - </a:t>
            </a:r>
            <a:r>
              <a:rPr lang="pl-PL" altLang="pl-PL" sz="2800" b="1" smtClean="0">
                <a:solidFill>
                  <a:schemeClr val="tx1"/>
                </a:solidFill>
              </a:rPr>
              <a:t>1.013.909 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pobierających świadczenie – </a:t>
            </a:r>
            <a:r>
              <a:rPr lang="pl-PL" altLang="pl-PL" sz="2800" b="1" smtClean="0">
                <a:solidFill>
                  <a:schemeClr val="tx1"/>
                </a:solidFill>
              </a:rPr>
              <a:t>191.409 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przeciętna liczba bezrobotnych, za które opłacono składkę zdrowotną w miesiącu – </a:t>
            </a:r>
            <a:r>
              <a:rPr lang="pl-PL" altLang="pl-PL" sz="2800" b="1" smtClean="0">
                <a:solidFill>
                  <a:schemeClr val="tx1"/>
                </a:solidFill>
              </a:rPr>
              <a:t>3.669</a:t>
            </a:r>
            <a:r>
              <a:rPr lang="pl-PL" altLang="pl-PL" sz="2800" smtClean="0">
                <a:solidFill>
                  <a:schemeClr val="tx1"/>
                </a:solidFill>
              </a:rPr>
              <a:t> osób</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lstStyle/>
          <a:p>
            <a:r>
              <a:rPr lang="pl-PL" sz="2800" b="1" smtClean="0"/>
              <a:t>nowelizacja ustawy o promocji zatrudnienia (…) - </a:t>
            </a:r>
            <a:r>
              <a:rPr lang="pl-PL" sz="2800" b="1" smtClean="0">
                <a:solidFill>
                  <a:schemeClr val="accent2"/>
                </a:solidFill>
              </a:rPr>
              <a:t>profilowanie osób bezrobotnych</a:t>
            </a:r>
          </a:p>
        </p:txBody>
      </p:sp>
      <p:sp>
        <p:nvSpPr>
          <p:cNvPr id="47106" name="Rectangle 3"/>
          <p:cNvSpPr>
            <a:spLocks noGrp="1" noChangeArrowheads="1"/>
          </p:cNvSpPr>
          <p:nvPr>
            <p:ph type="body" idx="4294967295"/>
          </p:nvPr>
        </p:nvSpPr>
        <p:spPr>
          <a:xfrm>
            <a:off x="457200" y="1557338"/>
            <a:ext cx="8224838" cy="4564062"/>
          </a:xfrm>
        </p:spPr>
        <p:txBody>
          <a:bodyPr/>
          <a:lstStyle/>
          <a:p>
            <a:r>
              <a:rPr lang="pl-PL" sz="2000" smtClean="0"/>
              <a:t>     Powiatowy Urząd Pracy niezwłocznie po rejestracji ustala dla bezrobotnego </a:t>
            </a:r>
            <a:r>
              <a:rPr lang="pl-PL" sz="2000" i="1" smtClean="0"/>
              <a:t>profil pomocy</a:t>
            </a:r>
            <a:r>
              <a:rPr lang="pl-PL" sz="2000" smtClean="0"/>
              <a:t> oznaczający właściwy ze względu na potrzeby bezrobotnego zakres form pomocy określonych w ustawie (art. 33 ust. 2b ustawy):</a:t>
            </a:r>
          </a:p>
          <a:p>
            <a:r>
              <a:rPr lang="pl-PL" sz="2000" smtClean="0"/>
              <a:t>1) </a:t>
            </a:r>
            <a:r>
              <a:rPr lang="pl-PL" sz="2000" b="1" i="1" smtClean="0"/>
              <a:t>Profil pomocy I</a:t>
            </a:r>
            <a:r>
              <a:rPr lang="pl-PL" sz="2000" smtClean="0"/>
              <a:t> – pośrednictwo pracy, </a:t>
            </a:r>
            <a:r>
              <a:rPr lang="pl-PL" sz="2000" u="sng" smtClean="0"/>
              <a:t>w uzasadnionych przypadkach:</a:t>
            </a:r>
            <a:r>
              <a:rPr lang="pl-PL" sz="2000" smtClean="0"/>
              <a:t> poradnictwo zawodowe lub szkolenia, koszty uzyskania egzaminów (art. 40 ust.1 i 3a ustawy), zwroty kosztów dojazdu z miejsca zamieszkania i powrotu do miejsca zatrudnienia (art. 45 ustawy), środki na podjęcie działalności gospodarczej, świadczenia aktywizacyjne dla rodzica powracającego na rynek pracy (art. 60b ustawy), pożyczka na podjęcie działalności gospodarczej (art. 61e pkt 2 ustawy), bon szkoleniowy, bon stażowy, bon zatrudnieniowy, bon na zasiedlenie (art.66k-n ustawy);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p:txBody>
          <a:bodyPr/>
          <a:lstStyle/>
          <a:p>
            <a:r>
              <a:rPr lang="pl-PL" sz="2800" b="1" smtClean="0"/>
              <a:t>nowelizacja ustawy o promocji zatrudnienia (…) - </a:t>
            </a:r>
            <a:r>
              <a:rPr lang="pl-PL" sz="2800" b="1" smtClean="0">
                <a:solidFill>
                  <a:schemeClr val="accent2"/>
                </a:solidFill>
              </a:rPr>
              <a:t>profilowanie osób bezrobotnych</a:t>
            </a:r>
          </a:p>
        </p:txBody>
      </p:sp>
      <p:sp>
        <p:nvSpPr>
          <p:cNvPr id="48130" name="Rectangle 3"/>
          <p:cNvSpPr>
            <a:spLocks noGrp="1" noChangeArrowheads="1"/>
          </p:cNvSpPr>
          <p:nvPr>
            <p:ph type="body" idx="4294967295"/>
          </p:nvPr>
        </p:nvSpPr>
        <p:spPr/>
        <p:txBody>
          <a:bodyPr/>
          <a:lstStyle/>
          <a:p>
            <a:r>
              <a:rPr lang="pl-PL" sz="2000" smtClean="0"/>
              <a:t>2)</a:t>
            </a:r>
            <a:r>
              <a:rPr lang="pl-PL" smtClean="0"/>
              <a:t> </a:t>
            </a:r>
            <a:r>
              <a:rPr lang="pl-PL" sz="2000" b="1" i="1" smtClean="0"/>
              <a:t>Profil pomocy II – </a:t>
            </a:r>
            <a:r>
              <a:rPr lang="pl-PL" sz="2000" smtClean="0"/>
              <a:t>usługi i instrumenty rynku pracy, działania aktywizacyjne zlecone przez urząd oraz inne formy pomocy z wyłączeniem Programu Aktywizacja i Integracja;</a:t>
            </a:r>
          </a:p>
          <a:p>
            <a:r>
              <a:rPr lang="pl-PL" sz="2000" smtClean="0"/>
              <a:t>3) </a:t>
            </a:r>
            <a:r>
              <a:rPr lang="pl-PL" sz="2000" b="1" i="1" smtClean="0"/>
              <a:t>Profil pomocy III – </a:t>
            </a:r>
            <a:r>
              <a:rPr lang="pl-PL" sz="2000" smtClean="0"/>
              <a:t>Program Aktywizacja i Integracja, działania aktywizacyjne zlecone przez urząd, programy specjalne, skierowanie do zatrudnienia wspieranego u pracodawcy lub podjęcia pracy w spółdzielni socjalnej oraz w uzasadnionych przypadkach poradnictwo zawodowe;</a:t>
            </a:r>
            <a:endParaRPr lang="pl-PL" sz="2000" b="1" i="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000" b="1" smtClean="0"/>
              <a:t>Stopa bezrobocia </a:t>
            </a:r>
            <a:r>
              <a:rPr lang="pl-PL" altLang="pl-PL" sz="2000" b="1" i="1" smtClean="0"/>
              <a:t>(stosunek osób bezrobotnych do ludności aktywnej zawodowo)</a:t>
            </a:r>
            <a:r>
              <a:rPr lang="pl-PL" altLang="pl-PL" sz="2000" b="1" smtClean="0"/>
              <a:t> na obszarze </a:t>
            </a:r>
            <a:r>
              <a:rPr lang="pl-PL" altLang="pl-PL" sz="2000" smtClean="0"/>
              <a:t>kraju, terenie Powiatu Kołobrzeskiego oraz Województwa Zachodniopomorskiego</a:t>
            </a:r>
            <a:r>
              <a:rPr lang="pl-PL" altLang="pl-PL" sz="2000" b="1" smtClean="0"/>
              <a:t> </a:t>
            </a:r>
            <a:br>
              <a:rPr lang="pl-PL" altLang="pl-PL" sz="2000" b="1" smtClean="0"/>
            </a:br>
            <a:r>
              <a:rPr lang="pl-PL" altLang="pl-PL" sz="2000" b="1" smtClean="0"/>
              <a:t>styczeń – maj 2014r.</a:t>
            </a:r>
          </a:p>
        </p:txBody>
      </p:sp>
      <p:sp>
        <p:nvSpPr>
          <p:cNvPr id="20482" name="Rectangle 2"/>
          <p:cNvSpPr>
            <a:spLocks noGrp="1" noChangeArrowheads="1"/>
          </p:cNvSpPr>
          <p:nvPr>
            <p:ph type="body" idx="1"/>
          </p:nvPr>
        </p:nvSpPr>
        <p:spPr>
          <a:xfrm>
            <a:off x="457200" y="1600200"/>
            <a:ext cx="4038600" cy="4525963"/>
          </a:xfrm>
        </p:spPr>
        <p:txBody>
          <a:bodyPr/>
          <a:lstStyle/>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p:txBody>
      </p:sp>
      <p:graphicFrame>
        <p:nvGraphicFramePr>
          <p:cNvPr id="4272" name="Group 176"/>
          <p:cNvGraphicFramePr>
            <a:graphicFrameLocks noGrp="1"/>
          </p:cNvGraphicFramePr>
          <p:nvPr/>
        </p:nvGraphicFramePr>
        <p:xfrm>
          <a:off x="900113" y="1557338"/>
          <a:ext cx="7632700" cy="4986337"/>
        </p:xfrm>
        <a:graphic>
          <a:graphicData uri="http://schemas.openxmlformats.org/drawingml/2006/table">
            <a:tbl>
              <a:tblPr/>
              <a:tblGrid>
                <a:gridCol w="2051050"/>
                <a:gridCol w="1765300"/>
                <a:gridCol w="1943100"/>
                <a:gridCol w="1873250"/>
              </a:tblGrid>
              <a:tr h="100806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miesiąc</a:t>
                      </a:r>
                    </a:p>
                  </a:txBody>
                  <a:tcPr marL="90000" marR="90000" marT="145080"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Kraj</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Województwo Zachodnio-pomorskie</a:t>
                      </a:r>
                    </a:p>
                  </a:txBody>
                  <a:tcPr marL="90000" marR="90000" marT="145080"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rPr>
                        <a:t>styczeń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rPr>
                        <a:t>13,3 %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chemeClr val="tx1"/>
                          </a:solidFill>
                          <a:effectLst/>
                          <a:latin typeface="Arial" charset="0"/>
                        </a:rPr>
                        <a:t>(3.843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rPr>
                        <a:t>14,2 %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rPr>
                        <a:t>19,1 %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styczeń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14,3%</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chemeClr val="accent2"/>
                          </a:solidFill>
                          <a:effectLst/>
                          <a:latin typeface="Arial" charset="0"/>
                        </a:rPr>
                        <a:t>(4.100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14,0%</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18,7%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8969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luty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14,0 %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rgbClr val="000000"/>
                          </a:solidFill>
                          <a:effectLst/>
                          <a:latin typeface="Arial" charset="0"/>
                        </a:rPr>
                        <a:t>(3.999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14,4 %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19,4 %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6413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luty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chemeClr val="accent2"/>
                          </a:solidFill>
                          <a:effectLst/>
                          <a:latin typeface="Arial" charset="0"/>
                        </a:rPr>
                        <a:t>(4.126 osób)</a:t>
                      </a:r>
                      <a:r>
                        <a:rPr kumimoji="0" lang="pl-PL" altLang="pl-PL" sz="2800" b="0" i="0" u="none" strike="noStrike" cap="none" normalizeH="0" baseline="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13,9%</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18,5 %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a:lstStyle/>
          <a:p>
            <a:r>
              <a:rPr lang="pl-PL" sz="2400" b="1" smtClean="0"/>
              <a:t>Nowe instrumenty rynku pracy – nowelizacja ustawy     o promocji zatrudnienia (…)</a:t>
            </a:r>
            <a:r>
              <a:rPr lang="pl-PL" sz="2400" smtClean="0"/>
              <a:t> </a:t>
            </a:r>
          </a:p>
        </p:txBody>
      </p:sp>
      <p:sp>
        <p:nvSpPr>
          <p:cNvPr id="49154" name="Rectangle 3"/>
          <p:cNvSpPr>
            <a:spLocks noGrp="1" noChangeArrowheads="1"/>
          </p:cNvSpPr>
          <p:nvPr>
            <p:ph type="body" idx="4294967295"/>
          </p:nvPr>
        </p:nvSpPr>
        <p:spPr/>
        <p:txBody>
          <a:bodyPr/>
          <a:lstStyle/>
          <a:p>
            <a:pPr marL="609600" indent="-609600">
              <a:lnSpc>
                <a:spcPct val="90000"/>
              </a:lnSpc>
              <a:buFont typeface="Times New Roman" pitchFamily="18" charset="0"/>
              <a:buAutoNum type="arabicParenR"/>
            </a:pPr>
            <a:r>
              <a:rPr lang="pl-PL" sz="2800" b="1" smtClean="0"/>
              <a:t>Grant na utworzenie stanowiska w formie telepracy art. 675 KP </a:t>
            </a:r>
            <a:r>
              <a:rPr lang="pl-PL" sz="2800" smtClean="0"/>
              <a:t>(art.60a ustawy)</a:t>
            </a:r>
            <a:r>
              <a:rPr lang="pl-PL" sz="2800" b="1" smtClean="0"/>
              <a:t> -</a:t>
            </a:r>
            <a:r>
              <a:rPr lang="pl-PL" smtClean="0"/>
              <a:t> </a:t>
            </a:r>
            <a:r>
              <a:rPr lang="pl-PL" sz="2400" i="1" smtClean="0"/>
              <a:t>dla rodzica powracającego na rynek pracy posiadającego co najmniej 1 dziecko do lat 6, dla bezrobotnego sprawującego opiekę nad osobą zależną, który           w okresie 3 lat przed rejestracją zrezygnował               z zatrudnienia</a:t>
            </a:r>
            <a:r>
              <a:rPr lang="pl-PL" sz="2400" smtClean="0"/>
              <a:t> – do 6-krotności minimalnego wynagrodzenia za pracę za każdego skierowanego bezrobotnego, utrzymanie stanowiska przez 12 miesięcy w przypadku pełnego etatu lub 18 miesięcy  w przypadku zatrudnienia w połowie wymiaru czasu pracy.</a:t>
            </a:r>
          </a:p>
          <a:p>
            <a:pPr marL="609600" indent="-609600">
              <a:lnSpc>
                <a:spcPct val="90000"/>
              </a:lnSpc>
            </a:pPr>
            <a:endParaRPr lang="pl-PL"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0178" name="Rectangle 3"/>
          <p:cNvSpPr>
            <a:spLocks noGrp="1" noChangeArrowheads="1"/>
          </p:cNvSpPr>
          <p:nvPr>
            <p:ph type="body" idx="1"/>
          </p:nvPr>
        </p:nvSpPr>
        <p:spPr>
          <a:xfrm>
            <a:off x="457200" y="1341438"/>
            <a:ext cx="8224838" cy="5327650"/>
          </a:xfrm>
        </p:spPr>
        <p:txBody>
          <a:bodyPr/>
          <a:lstStyle/>
          <a:p>
            <a:r>
              <a:rPr lang="pl-PL" sz="2800" b="1" smtClean="0"/>
              <a:t>2) Świadczenie aktywizacyjne</a:t>
            </a:r>
            <a:r>
              <a:rPr lang="pl-PL" smtClean="0"/>
              <a:t> </a:t>
            </a:r>
            <a:r>
              <a:rPr lang="pl-PL" sz="2800" smtClean="0"/>
              <a:t>(art.60b ustawy)</a:t>
            </a:r>
            <a:r>
              <a:rPr lang="pl-PL" smtClean="0"/>
              <a:t> - </a:t>
            </a:r>
            <a:r>
              <a:rPr lang="pl-PL" sz="2000" i="1" smtClean="0"/>
              <a:t>dla rodzica powracającego na rynek pracy posiadającego co najmniej 1 dziecko do lat 6, dla bezrobotnego sprawującego opiekę nad osobą zależną, który w okresie 3 lat przed rejestracją zrezygnował z zatrudnienia</a:t>
            </a:r>
            <a:r>
              <a:rPr lang="pl-PL" sz="2400" smtClean="0"/>
              <a:t> – zatrudnienie w pełnym wymiarze czasu pracy skierowanego bezrobotnego:</a:t>
            </a:r>
          </a:p>
          <a:p>
            <a:pPr>
              <a:buFontTx/>
              <a:buChar char="-"/>
            </a:pPr>
            <a:r>
              <a:rPr lang="pl-PL" sz="2400" smtClean="0"/>
              <a:t>12 miesięcy – w wysokości połowy minimalnego wynagrodzenia za pracę miesięcznie</a:t>
            </a:r>
          </a:p>
          <a:p>
            <a:pPr>
              <a:buFontTx/>
              <a:buChar char="-"/>
            </a:pPr>
            <a:r>
              <a:rPr lang="pl-PL" sz="2400" smtClean="0"/>
              <a:t>18 miesięcy – w wysokości 1/3 minimalnego wynagrodzenia za pracę miesięcznie</a:t>
            </a:r>
          </a:p>
          <a:p>
            <a:pPr>
              <a:buFontTx/>
              <a:buNone/>
            </a:pPr>
            <a:r>
              <a:rPr lang="pl-PL" sz="2400" smtClean="0"/>
              <a:t>   Pracodawca zobowiązany jest do dalszego zatrudnienia odpowiednio przez okres 6 lub 9 miesięcy.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1202" name="Rectangle 3"/>
          <p:cNvSpPr>
            <a:spLocks noGrp="1" noChangeArrowheads="1"/>
          </p:cNvSpPr>
          <p:nvPr>
            <p:ph type="body" idx="1"/>
          </p:nvPr>
        </p:nvSpPr>
        <p:spPr/>
        <p:txBody>
          <a:bodyPr/>
          <a:lstStyle/>
          <a:p>
            <a:r>
              <a:rPr lang="pl-PL" smtClean="0"/>
              <a:t>3) </a:t>
            </a:r>
            <a:r>
              <a:rPr lang="pl-PL" sz="2800" b="1" smtClean="0"/>
              <a:t>Refundacja kosztów składek na ubezpieczenia społeczne  należnych od pracodawcy</a:t>
            </a:r>
            <a:r>
              <a:rPr lang="pl-PL" sz="2800" smtClean="0"/>
              <a:t> (art.60c ustawy)</a:t>
            </a:r>
            <a:r>
              <a:rPr lang="pl-PL" smtClean="0"/>
              <a:t> – </a:t>
            </a:r>
            <a:r>
              <a:rPr lang="pl-PL" sz="2400" i="1" smtClean="0"/>
              <a:t>dla bezrobotnych do 30. roku życia, którzy podejmują zatrudnienie po raz pierwszy – </a:t>
            </a:r>
            <a:r>
              <a:rPr lang="pl-PL" sz="2400" smtClean="0"/>
              <a:t>przysługuje przez okres do 12 miesięcy w kwocie nie wyższej niż połowa najniższego wynagrodzenia. Pracodawca zatrudnia przez okres 6 miesięcy po zakończonej refundacji</a:t>
            </a:r>
            <a:endParaRPr lang="pl-PL"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2226" name="Rectangle 3"/>
          <p:cNvSpPr>
            <a:spLocks noGrp="1" noChangeArrowheads="1"/>
          </p:cNvSpPr>
          <p:nvPr>
            <p:ph type="body" idx="1"/>
          </p:nvPr>
        </p:nvSpPr>
        <p:spPr/>
        <p:txBody>
          <a:bodyPr/>
          <a:lstStyle/>
          <a:p>
            <a:r>
              <a:rPr lang="pl-PL" sz="2800" smtClean="0"/>
              <a:t>4)</a:t>
            </a:r>
            <a:r>
              <a:rPr lang="pl-PL" sz="2800" b="1" smtClean="0"/>
              <a:t> Dofinansowanie wynagrodzenia za zatrudnienie</a:t>
            </a:r>
            <a:r>
              <a:rPr lang="pl-PL" smtClean="0"/>
              <a:t> </a:t>
            </a:r>
            <a:r>
              <a:rPr lang="pl-PL" sz="2800" smtClean="0"/>
              <a:t>(art. 60 d ustawy) </a:t>
            </a:r>
            <a:r>
              <a:rPr lang="pl-PL" smtClean="0"/>
              <a:t>– </a:t>
            </a:r>
            <a:r>
              <a:rPr lang="pl-PL" sz="2400" i="1" smtClean="0"/>
              <a:t>dla bezrobotnych pow. 50 roku życia – </a:t>
            </a:r>
            <a:r>
              <a:rPr lang="pl-PL" sz="2400" smtClean="0"/>
              <a:t>kwota nie wyższa niż połowa minimalnego wynagrodzenia za pracę miesięcznie.</a:t>
            </a:r>
          </a:p>
          <a:p>
            <a:pPr>
              <a:buFontTx/>
              <a:buChar char="-"/>
            </a:pPr>
            <a:r>
              <a:rPr lang="pl-PL" sz="2400" smtClean="0"/>
              <a:t>12 miesięcy – dla osób między 50 a 60 rokiem życia</a:t>
            </a:r>
          </a:p>
          <a:p>
            <a:pPr>
              <a:buFontTx/>
              <a:buChar char="-"/>
            </a:pPr>
            <a:r>
              <a:rPr lang="pl-PL" sz="2400" smtClean="0"/>
              <a:t>24 miesiące dla osób powyżej 60 roku życia</a:t>
            </a:r>
          </a:p>
          <a:p>
            <a:pPr>
              <a:buFontTx/>
              <a:buNone/>
            </a:pPr>
            <a:r>
              <a:rPr lang="pl-PL" sz="2400" smtClean="0"/>
              <a:t>    Pracodawca zobowiązany jest do dalszego zatrudnienia odpowiednio przez okres 6 lub 12 miesięcy.</a:t>
            </a:r>
          </a:p>
          <a:p>
            <a:pPr>
              <a:buFontTx/>
              <a:buNone/>
            </a:pPr>
            <a:endParaRPr lang="pl-PL" sz="2400" smtClean="0"/>
          </a:p>
          <a:p>
            <a:pPr>
              <a:buFontTx/>
              <a:buNone/>
            </a:pPr>
            <a:endParaRPr lang="pl-PL"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3250" name="Rectangle 3"/>
          <p:cNvSpPr>
            <a:spLocks noGrp="1" noChangeArrowheads="1"/>
          </p:cNvSpPr>
          <p:nvPr>
            <p:ph type="body" idx="1"/>
          </p:nvPr>
        </p:nvSpPr>
        <p:spPr/>
        <p:txBody>
          <a:bodyPr/>
          <a:lstStyle/>
          <a:p>
            <a:r>
              <a:rPr lang="pl-PL" smtClean="0"/>
              <a:t>5) Pożyczki na utworzenie stanowiska pracy </a:t>
            </a:r>
            <a:r>
              <a:rPr lang="pl-PL" sz="2400" smtClean="0"/>
              <a:t>(art.61h ustawy)</a:t>
            </a:r>
            <a:r>
              <a:rPr lang="pl-PL" smtClean="0"/>
              <a:t> </a:t>
            </a:r>
            <a:r>
              <a:rPr lang="pl-PL" sz="2400" smtClean="0"/>
              <a:t>- pożyczka jest udzielana na podstawie umowy na wniosek podmiotu po przedstawieniu kosztorysu dotyczącego tworzonego stanowiska w wysokości nie wyższej niż 6-krotność przeciętnego wynagrodzenia. Oprocentowanie jest stałe i wynosi 0,25 stopy redyskonta weksli przyjmowanych przez NPB. Pożyczek udzielają pośrednicy finansowi (bank lub instytucja w rozumieniu ustawy Prawo Bankowe) wybierani przez Bank Gospodarstwa Krajowego. Okres spłaty nie może być dłuższy niż 3 lata.</a:t>
            </a:r>
            <a:endParaRPr lang="pl-PL"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4274" name="Rectangle 3"/>
          <p:cNvSpPr>
            <a:spLocks noGrp="1" noChangeArrowheads="1"/>
          </p:cNvSpPr>
          <p:nvPr>
            <p:ph type="body" idx="1"/>
          </p:nvPr>
        </p:nvSpPr>
        <p:spPr/>
        <p:txBody>
          <a:bodyPr/>
          <a:lstStyle/>
          <a:p>
            <a:pPr>
              <a:lnSpc>
                <a:spcPct val="90000"/>
              </a:lnSpc>
            </a:pPr>
            <a:r>
              <a:rPr lang="pl-PL" sz="2800" smtClean="0"/>
              <a:t>6) Pożyczki na podjęcie działalności gospodarczej (art. 61i ustawy) </a:t>
            </a:r>
            <a:r>
              <a:rPr lang="pl-PL" sz="2000" smtClean="0"/>
              <a:t>- pożyczka jest udzielana na podstawie umowy na wniosek osoby po przedstawieniu opisu i kosztorysu zamierzonej działalności w wysokości nie wyższej niż 20-krotność przeciętnego wynagrodzenia. Może stanowić do 100% kosztów jej podjęcia. Forma zabezpieczenia jest weksel in blanco lub poręczenia dwóch osób fizycznych. Okres spłaty nie może być dłuższy niż 7 lat. Przysługuje:</a:t>
            </a:r>
          </a:p>
          <a:p>
            <a:pPr>
              <a:lnSpc>
                <a:spcPct val="90000"/>
              </a:lnSpc>
              <a:buFontTx/>
              <a:buChar char="-"/>
            </a:pPr>
            <a:r>
              <a:rPr lang="pl-PL" sz="2000" smtClean="0"/>
              <a:t>bezrobotnym,</a:t>
            </a:r>
          </a:p>
          <a:p>
            <a:pPr>
              <a:lnSpc>
                <a:spcPct val="90000"/>
              </a:lnSpc>
              <a:buFontTx/>
              <a:buChar char="-"/>
            </a:pPr>
            <a:r>
              <a:rPr lang="pl-PL" sz="2000" smtClean="0"/>
              <a:t>poszukującym pracy absolwentom  szkół i uczelni w okresie 48 miesięcy od dnia ukończenia szkoły lub uzyskania tytułu zawodowego,</a:t>
            </a:r>
          </a:p>
          <a:p>
            <a:pPr>
              <a:lnSpc>
                <a:spcPct val="90000"/>
              </a:lnSpc>
              <a:buFontTx/>
              <a:buChar char="-"/>
            </a:pPr>
            <a:r>
              <a:rPr lang="pl-PL" sz="2000" smtClean="0"/>
              <a:t>studentom ostatniego roku studiów;</a:t>
            </a:r>
          </a:p>
          <a:p>
            <a:pPr>
              <a:lnSpc>
                <a:spcPct val="90000"/>
              </a:lnSpc>
              <a:buFontTx/>
              <a:buNone/>
            </a:pPr>
            <a:endParaRPr lang="pl-PL" sz="2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5298" name="Rectangle 3"/>
          <p:cNvSpPr>
            <a:spLocks noGrp="1" noChangeArrowheads="1"/>
          </p:cNvSpPr>
          <p:nvPr>
            <p:ph type="body" idx="1"/>
          </p:nvPr>
        </p:nvSpPr>
        <p:spPr/>
        <p:txBody>
          <a:bodyPr/>
          <a:lstStyle/>
          <a:p>
            <a:pPr>
              <a:lnSpc>
                <a:spcPct val="90000"/>
              </a:lnSpc>
            </a:pPr>
            <a:r>
              <a:rPr lang="pl-PL" sz="2400" smtClean="0"/>
              <a:t>   Starosta współpracuje z BGK i pośrednikami finansowymi w zakresie:</a:t>
            </a:r>
          </a:p>
          <a:p>
            <a:pPr>
              <a:lnSpc>
                <a:spcPct val="90000"/>
              </a:lnSpc>
              <a:buFontTx/>
              <a:buChar char="-"/>
            </a:pPr>
            <a:r>
              <a:rPr lang="pl-PL" sz="2400" smtClean="0"/>
              <a:t>opiniowania wniosków o udzielenie pożyczki na utworzenie stanowiska pracy dla bezrobotnego skierowanego przez urząd pracy,</a:t>
            </a:r>
          </a:p>
          <a:p>
            <a:pPr>
              <a:lnSpc>
                <a:spcPct val="90000"/>
              </a:lnSpc>
              <a:buFontTx/>
              <a:buChar char="-"/>
            </a:pPr>
            <a:r>
              <a:rPr lang="pl-PL" sz="2400" smtClean="0"/>
              <a:t>Wydawania zaświadczeń potwierdzających posiadanie statutu osoby bezrobotnej,</a:t>
            </a:r>
          </a:p>
          <a:p>
            <a:pPr>
              <a:lnSpc>
                <a:spcPct val="90000"/>
              </a:lnSpc>
              <a:buFontTx/>
              <a:buChar char="-"/>
            </a:pPr>
            <a:r>
              <a:rPr lang="pl-PL" sz="2400" smtClean="0"/>
              <a:t>Kierowania bezrobotnych na utworzone stanowiska pracy,</a:t>
            </a:r>
          </a:p>
          <a:p>
            <a:pPr>
              <a:lnSpc>
                <a:spcPct val="90000"/>
              </a:lnSpc>
              <a:buFontTx/>
              <a:buChar char="-"/>
            </a:pPr>
            <a:r>
              <a:rPr lang="pl-PL" sz="2400" smtClean="0"/>
              <a:t>Monitorowania z pośrednikami finansowymi zatrudnienia przez wymagany okres bezrobotnych skierowanych przez urząd pracy na utworzonych stanowiskach pracy;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6322" name="Rectangle 3"/>
          <p:cNvSpPr>
            <a:spLocks noGrp="1" noChangeArrowheads="1"/>
          </p:cNvSpPr>
          <p:nvPr>
            <p:ph type="body" idx="1"/>
          </p:nvPr>
        </p:nvSpPr>
        <p:spPr/>
        <p:txBody>
          <a:bodyPr/>
          <a:lstStyle/>
          <a:p>
            <a:pPr>
              <a:lnSpc>
                <a:spcPct val="90000"/>
              </a:lnSpc>
            </a:pPr>
            <a:r>
              <a:rPr lang="pl-PL" smtClean="0"/>
              <a:t>7) </a:t>
            </a:r>
            <a:r>
              <a:rPr lang="pl-PL" sz="2800" b="1" smtClean="0"/>
              <a:t>Program Aktywizacja i Integracja</a:t>
            </a:r>
          </a:p>
          <a:p>
            <a:pPr>
              <a:lnSpc>
                <a:spcPct val="90000"/>
              </a:lnSpc>
            </a:pPr>
            <a:r>
              <a:rPr lang="pl-PL" sz="2000" smtClean="0"/>
              <a:t>-   PUP samodzielnie lub we współpracy z OPS może inicjować działania w zakresie aktywizacji zawodowej i integracji społecznej bezrobotnych. </a:t>
            </a:r>
          </a:p>
          <a:p>
            <a:pPr>
              <a:lnSpc>
                <a:spcPct val="90000"/>
              </a:lnSpc>
            </a:pPr>
            <a:r>
              <a:rPr lang="pl-PL" sz="2000" smtClean="0"/>
              <a:t>-    Program PAI opiniuje Powiatowa Rada Rynku Pracy i jest on realizowany przez PUP oraz OPS lub podmioty zajmujące się statutowo integracją i reintegracja społeczną osób zagrożonych wykluczeniem społecznym</a:t>
            </a:r>
          </a:p>
          <a:p>
            <a:pPr>
              <a:lnSpc>
                <a:spcPct val="90000"/>
              </a:lnSpc>
              <a:buFontTx/>
              <a:buChar char="-"/>
            </a:pPr>
            <a:r>
              <a:rPr lang="pl-PL" sz="2000" smtClean="0"/>
              <a:t>Działania są realizowane przez PUP w ramach prac społecznie- użytecznych</a:t>
            </a:r>
          </a:p>
          <a:p>
            <a:pPr>
              <a:lnSpc>
                <a:spcPct val="90000"/>
              </a:lnSpc>
              <a:buFontTx/>
              <a:buChar char="-"/>
            </a:pPr>
            <a:r>
              <a:rPr lang="pl-PL" sz="2000" smtClean="0"/>
              <a:t>Działania w zakresie integracji społecznej realizowane są przez OPS ze środków budżetowych gminy i mogą być współfinansowane ze środków EFS</a:t>
            </a:r>
          </a:p>
          <a:p>
            <a:pPr>
              <a:lnSpc>
                <a:spcPct val="90000"/>
              </a:lnSpc>
            </a:pPr>
            <a:endParaRPr lang="pl-PL"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pl-PL" sz="2400" b="1" smtClean="0"/>
              <a:t>Nowe instrumenty rynku pracy – nowelizacja ustawy    o promocji zatrudnienia (…)</a:t>
            </a:r>
          </a:p>
        </p:txBody>
      </p:sp>
      <p:sp>
        <p:nvSpPr>
          <p:cNvPr id="57346" name="Rectangle 3"/>
          <p:cNvSpPr>
            <a:spLocks noGrp="1" noChangeArrowheads="1"/>
          </p:cNvSpPr>
          <p:nvPr>
            <p:ph type="body" idx="1"/>
          </p:nvPr>
        </p:nvSpPr>
        <p:spPr/>
        <p:txBody>
          <a:bodyPr/>
          <a:lstStyle/>
          <a:p>
            <a:pPr>
              <a:lnSpc>
                <a:spcPct val="80000"/>
              </a:lnSpc>
            </a:pPr>
            <a:r>
              <a:rPr lang="pl-PL" sz="2800" smtClean="0"/>
              <a:t>8) </a:t>
            </a:r>
            <a:r>
              <a:rPr lang="pl-PL" sz="2800" b="1" smtClean="0"/>
              <a:t>Programy regionalne</a:t>
            </a:r>
            <a:r>
              <a:rPr lang="pl-PL" sz="2800" smtClean="0"/>
              <a:t> </a:t>
            </a:r>
            <a:r>
              <a:rPr lang="pl-PL" sz="2400" smtClean="0"/>
              <a:t>(art. 66c ustawy) – inicjowane przez starostów, wojewódzką radę rynku pracy lub wojewódzką komisję dialogu społecznego na podstawie diagnozy sytuacji na rynku pracy: sytuacji bezrobotnych, zapotrzebowania pracodawców na kwalifikacje na regionalnym rynku pracy, mobilności siły roboczej. PR jest realizowany przez WUP w porozumieniu z PUP. </a:t>
            </a:r>
          </a:p>
          <a:p>
            <a:pPr>
              <a:lnSpc>
                <a:spcPct val="80000"/>
              </a:lnSpc>
            </a:pPr>
            <a:r>
              <a:rPr lang="pl-PL" sz="2400" smtClean="0"/>
              <a:t>    WUP określa grupy bezrobotnych dla których konieczne jest przygotowanie programu oraz dokonuje wyboru powiatów o najwyższym udziale tych bezrobotnych w ogólnej liczbie bezrobotnych w powiecie. </a:t>
            </a:r>
          </a:p>
          <a:p>
            <a:pPr>
              <a:lnSpc>
                <a:spcPct val="80000"/>
              </a:lnSpc>
            </a:pPr>
            <a:r>
              <a:rPr lang="pl-PL" sz="2400" smtClean="0"/>
              <a:t>    PUP przygotowuje propozycje działań dla uczestników programu regionalnego.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pl-PL" sz="2400" b="1" smtClean="0"/>
              <a:t>Nowe instrumenty rynku pracy – nowelizacja ustawy     o promocji zatrudnienia (…) </a:t>
            </a:r>
            <a:r>
              <a:rPr lang="pl-PL" sz="2400" b="1" smtClean="0">
                <a:solidFill>
                  <a:schemeClr val="accent2"/>
                </a:solidFill>
              </a:rPr>
              <a:t>skierowane dla osób do 30 roku życia</a:t>
            </a:r>
          </a:p>
        </p:txBody>
      </p:sp>
      <p:sp>
        <p:nvSpPr>
          <p:cNvPr id="58370" name="Rectangle 3"/>
          <p:cNvSpPr>
            <a:spLocks noGrp="1" noChangeArrowheads="1"/>
          </p:cNvSpPr>
          <p:nvPr>
            <p:ph type="body" idx="1"/>
          </p:nvPr>
        </p:nvSpPr>
        <p:spPr>
          <a:xfrm>
            <a:off x="539750" y="1628775"/>
            <a:ext cx="8224838" cy="4521200"/>
          </a:xfrm>
        </p:spPr>
        <p:txBody>
          <a:bodyPr/>
          <a:lstStyle/>
          <a:p>
            <a:r>
              <a:rPr lang="pl-PL" sz="2800" smtClean="0"/>
              <a:t>9)</a:t>
            </a:r>
            <a:r>
              <a:rPr lang="pl-PL" smtClean="0"/>
              <a:t> </a:t>
            </a:r>
            <a:r>
              <a:rPr lang="pl-PL" sz="2400" b="1" smtClean="0"/>
              <a:t>bon szkoleniowy</a:t>
            </a:r>
            <a:r>
              <a:rPr lang="pl-PL" sz="2400" smtClean="0"/>
              <a:t> (art. 66 k ustawy) - gwarancja skierowania bezrobotnego na wskazane przez niego szkolenie oraz opłacenie kosztów. Bezrobotny musi uprawdopodobnić zatrudnienie, inną pracę zarobkową lub podjęcie działalności  gospodarczej. Finansowane są koszty szkolenia, badania lekarskie, zakwaterowania, przejazdu na szkolenie;</a:t>
            </a:r>
          </a:p>
          <a:p>
            <a:r>
              <a:rPr lang="pl-PL" sz="2800" smtClean="0"/>
              <a:t>10)</a:t>
            </a:r>
            <a:r>
              <a:rPr lang="pl-PL" sz="2400" smtClean="0"/>
              <a:t> </a:t>
            </a:r>
            <a:r>
              <a:rPr lang="pl-PL" sz="2400" b="1" smtClean="0"/>
              <a:t>bon stażowy </a:t>
            </a:r>
            <a:r>
              <a:rPr lang="pl-PL" sz="2400" smtClean="0"/>
              <a:t>(art. 66 l ustawy) – gwarancja skierowania do odbycia stażu u pracodawcy wskazanego przez bezrobotnego na okres 6 miesięcy,      o ile pracodawca zobowiąże się do zatrudnienia bezrobotnego po zakończonym stażu.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Stopa bezrobocia w 2013r i 2014r.- c.d.</a:t>
            </a:r>
          </a:p>
        </p:txBody>
      </p:sp>
      <p:graphicFrame>
        <p:nvGraphicFramePr>
          <p:cNvPr id="22566" name="Group 38"/>
          <p:cNvGraphicFramePr>
            <a:graphicFrameLocks noGrp="1"/>
          </p:cNvGraphicFramePr>
          <p:nvPr/>
        </p:nvGraphicFramePr>
        <p:xfrm>
          <a:off x="827088" y="908050"/>
          <a:ext cx="7777162" cy="5826125"/>
        </p:xfrm>
        <a:graphic>
          <a:graphicData uri="http://schemas.openxmlformats.org/drawingml/2006/table">
            <a:tbl>
              <a:tblPr/>
              <a:tblGrid>
                <a:gridCol w="1800225"/>
                <a:gridCol w="1689100"/>
                <a:gridCol w="2252662"/>
                <a:gridCol w="2035175"/>
              </a:tblGrid>
              <a:tr h="839788">
                <a:tc>
                  <a:txBody>
                    <a:body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cs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cs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cs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cs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cs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255713">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cs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cs typeface="Arial" charset="0"/>
                        </a:rPr>
                        <a:t>2013</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800" b="1" i="0" u="none" strike="noStrike" cap="none" normalizeH="0" baseline="0" smtClean="0">
                        <a:ln>
                          <a:noFill/>
                        </a:ln>
                        <a:solidFill>
                          <a:schemeClr val="tx1"/>
                        </a:solidFill>
                        <a:effectLst/>
                        <a:latin typeface="Arial" charset="0"/>
                        <a:cs typeface="Arial" charset="0"/>
                      </a:endParaRP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cs typeface="Arial" charset="0"/>
                        </a:rPr>
                        <a:t>13,7 %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1" u="none" strike="noStrike" cap="none" normalizeH="0" baseline="0" smtClean="0">
                        <a:ln>
                          <a:noFill/>
                        </a:ln>
                        <a:solidFill>
                          <a:schemeClr val="tx1"/>
                        </a:solidFill>
                        <a:effectLst/>
                        <a:latin typeface="Arial" charset="0"/>
                        <a:cs typeface="Arial" charset="0"/>
                      </a:endParaRP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chemeClr val="tx1"/>
                          </a:solidFill>
                          <a:effectLst/>
                          <a:latin typeface="Arial" charset="0"/>
                          <a:cs typeface="Arial" charset="0"/>
                        </a:rPr>
                        <a:t>(3.898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cs typeface="Arial" charset="0"/>
                        </a:rPr>
                        <a:t>14,3 %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tx1"/>
                          </a:solidFill>
                          <a:effectLst/>
                          <a:latin typeface="Arial" charset="0"/>
                          <a:cs typeface="Arial" charset="0"/>
                        </a:rPr>
                        <a:t>19,0 %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800" b="1" i="0" u="none" strike="noStrike" cap="none" normalizeH="0" baseline="0" smtClean="0">
                        <a:ln>
                          <a:noFill/>
                        </a:ln>
                        <a:solidFill>
                          <a:schemeClr val="tx1"/>
                        </a:solidFill>
                        <a:effectLst/>
                        <a:latin typeface="Arial" charset="0"/>
                        <a:cs typeface="Arial" charset="0"/>
                      </a:endParaRP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1" u="none" strike="noStrike" cap="none" normalizeH="0" baseline="0" smtClean="0">
                          <a:ln>
                            <a:noFill/>
                          </a:ln>
                          <a:solidFill>
                            <a:schemeClr val="accent2"/>
                          </a:solidFill>
                          <a:effectLst/>
                          <a:latin typeface="Arial" charset="0"/>
                          <a:cs typeface="Arial" charset="0"/>
                        </a:rPr>
                        <a:t>13,5 %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chemeClr val="accent2"/>
                          </a:solidFill>
                          <a:effectLst/>
                          <a:latin typeface="Arial" charset="0"/>
                          <a:cs typeface="Arial" charset="0"/>
                        </a:rPr>
                        <a:t>(3.855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13,5%</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17,8%</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39800">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cs typeface="Arial" charset="0"/>
                        </a:rPr>
                        <a:t>kwiecień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cs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cs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rgbClr val="000000"/>
                          </a:solidFill>
                          <a:effectLst/>
                          <a:latin typeface="Arial" charset="0"/>
                          <a:cs typeface="Arial" charset="0"/>
                        </a:rPr>
                        <a:t>(3.695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cs typeface="Arial" charset="0"/>
                        </a:rPr>
                        <a:t>14,0 %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cs typeface="Arial" charset="0"/>
                        </a:rPr>
                        <a:t>18,5%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00138">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kwiecień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2014</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800" b="1" i="0" u="none" strike="noStrike" cap="none" normalizeH="0" baseline="0" smtClean="0">
                        <a:ln>
                          <a:noFill/>
                        </a:ln>
                        <a:solidFill>
                          <a:schemeClr val="accent2"/>
                        </a:solidFill>
                        <a:effectLst/>
                        <a:latin typeface="Arial" charset="0"/>
                        <a:cs typeface="Arial" charset="0"/>
                      </a:endParaRP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12,8%</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chemeClr val="accent2"/>
                          </a:solidFill>
                          <a:effectLst/>
                          <a:latin typeface="Arial" charset="0"/>
                          <a:cs typeface="Arial" charset="0"/>
                        </a:rPr>
                        <a:t>(3.624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13,0%</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cs typeface="Arial" charset="0"/>
                        </a:rPr>
                        <a:t>17,1%</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pl-PL" sz="2400" b="1" smtClean="0"/>
              <a:t>Nowe instrumenty rynku pracy – nowelizacja ustawy     o promocji zatrudnienia (…) skierowane dla osób do 30 roku życia</a:t>
            </a:r>
          </a:p>
        </p:txBody>
      </p:sp>
      <p:sp>
        <p:nvSpPr>
          <p:cNvPr id="59394" name="Rectangle 3"/>
          <p:cNvSpPr>
            <a:spLocks noGrp="1" noChangeArrowheads="1"/>
          </p:cNvSpPr>
          <p:nvPr>
            <p:ph type="body" idx="4294967295"/>
          </p:nvPr>
        </p:nvSpPr>
        <p:spPr/>
        <p:txBody>
          <a:bodyPr/>
          <a:lstStyle/>
          <a:p>
            <a:r>
              <a:rPr lang="pl-PL" sz="2800" b="1" smtClean="0"/>
              <a:t>11)</a:t>
            </a:r>
            <a:r>
              <a:rPr lang="pl-PL" sz="2400" smtClean="0"/>
              <a:t> </a:t>
            </a:r>
            <a:r>
              <a:rPr lang="pl-PL" sz="2800" b="1" smtClean="0"/>
              <a:t>bon zatrudnieniowy – </a:t>
            </a:r>
            <a:r>
              <a:rPr lang="pl-PL" sz="2400" smtClean="0"/>
              <a:t>gwarancja dla pracodawcy refundacji części kosztów wynagrodzenia i składek na ubezpieczenia społeczne w związku z zatrudnieniem bezrobotnego, któremu urząd pracy przyznał bon. Pracodawca jest zobowiązany do zatrudnienia przez okres 18 miesięcy: starosta refunduje część kosztów wynagrodzenia i składek na ubezpieczenia społeczne przez okres 12 miesięcy w wysokości zasiłku określonego w art. 72 ust. 1 pkt 1 ustawy. </a:t>
            </a:r>
          </a:p>
          <a:p>
            <a:r>
              <a:rPr lang="pl-PL" sz="2400" smtClean="0"/>
              <a:t>    Pracodawca jest zobowiązany do dalszego zatrudnienia przez okres 6 miesięcy.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lstStyle/>
          <a:p>
            <a:r>
              <a:rPr lang="pl-PL" sz="2400" b="1" smtClean="0"/>
              <a:t>Nowe instrumenty rynku pracy – nowelizacja ustawy     o promocji zatrudnienia (…) skierowane dla osób do 30 roku życia</a:t>
            </a:r>
          </a:p>
        </p:txBody>
      </p:sp>
      <p:sp>
        <p:nvSpPr>
          <p:cNvPr id="60418" name="Rectangle 3"/>
          <p:cNvSpPr>
            <a:spLocks noGrp="1" noChangeArrowheads="1"/>
          </p:cNvSpPr>
          <p:nvPr>
            <p:ph type="body" idx="4294967295"/>
          </p:nvPr>
        </p:nvSpPr>
        <p:spPr>
          <a:xfrm>
            <a:off x="457200" y="1412875"/>
            <a:ext cx="8224838" cy="5111750"/>
          </a:xfrm>
        </p:spPr>
        <p:txBody>
          <a:bodyPr/>
          <a:lstStyle/>
          <a:p>
            <a:pPr>
              <a:lnSpc>
                <a:spcPct val="90000"/>
              </a:lnSpc>
            </a:pPr>
            <a:r>
              <a:rPr lang="pl-PL" sz="2000" smtClean="0"/>
              <a:t>12) </a:t>
            </a:r>
            <a:r>
              <a:rPr lang="pl-PL" sz="2400" b="1" smtClean="0"/>
              <a:t>bon na zasiedlenie</a:t>
            </a:r>
            <a:r>
              <a:rPr lang="pl-PL" sz="1800" b="1" smtClean="0"/>
              <a:t> – </a:t>
            </a:r>
            <a:r>
              <a:rPr lang="pl-PL" sz="2000" smtClean="0"/>
              <a:t>przyznawany w związku z podjęciem przez bezrobotnego zatrudnienia, innej pracy zarobkowej lub działalności gospodarczej poza miejscem dotychczasowego zamieszkania jeżeli:</a:t>
            </a:r>
          </a:p>
          <a:p>
            <a:pPr>
              <a:lnSpc>
                <a:spcPct val="90000"/>
              </a:lnSpc>
              <a:buFontTx/>
              <a:buChar char="-"/>
            </a:pPr>
            <a:r>
              <a:rPr lang="pl-PL" sz="2000" smtClean="0"/>
              <a:t>będzie osiągał wynagrodzenie lub przychód w wysokości co najmniej minimalnego wynagrodzenia za pracę oraz będzie podlegał wynagrodzeniom społecznym,</a:t>
            </a:r>
          </a:p>
          <a:p>
            <a:pPr>
              <a:lnSpc>
                <a:spcPct val="90000"/>
              </a:lnSpc>
              <a:buFontTx/>
              <a:buChar char="-"/>
            </a:pPr>
            <a:r>
              <a:rPr lang="pl-PL" sz="2000" smtClean="0"/>
              <a:t>odległość od miejsca dotychczasowego zamieszkania do miejscowości, w której bezrobotny zamieszka w związku z podjęciem zatrudnienia wynosi co najmniej 80 km lub czas dojazdu do tej miejscowości i z powrotem do miejsca zamieszkania przekracza łącznie co najmniej 3 godziny,</a:t>
            </a:r>
          </a:p>
          <a:p>
            <a:pPr>
              <a:lnSpc>
                <a:spcPct val="90000"/>
              </a:lnSpc>
              <a:buFontTx/>
              <a:buChar char="-"/>
            </a:pPr>
            <a:r>
              <a:rPr lang="pl-PL" sz="2000" smtClean="0"/>
              <a:t>będzie pozostawał w zatrudnieniu, wykonywał inną prace zarobkową lub prowadziła działalność gospodarczą przez okres co najmniej 6 miesięcy;</a:t>
            </a:r>
          </a:p>
          <a:p>
            <a:pPr>
              <a:lnSpc>
                <a:spcPct val="90000"/>
              </a:lnSpc>
              <a:buFontTx/>
              <a:buNone/>
            </a:pPr>
            <a:endParaRPr lang="pl-PL" sz="20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r>
              <a:rPr lang="pl-PL" sz="2400" b="1" smtClean="0"/>
              <a:t>Nowe instrumenty rynku pracy – nowelizacja ustawy     o promocji zatrudnienia (…) skierowane dla osób do 30 roku życia</a:t>
            </a:r>
          </a:p>
        </p:txBody>
      </p:sp>
      <p:sp>
        <p:nvSpPr>
          <p:cNvPr id="61442" name="Rectangle 3"/>
          <p:cNvSpPr>
            <a:spLocks noGrp="1" noChangeArrowheads="1"/>
          </p:cNvSpPr>
          <p:nvPr>
            <p:ph type="body" idx="4294967295"/>
          </p:nvPr>
        </p:nvSpPr>
        <p:spPr/>
        <p:txBody>
          <a:bodyPr/>
          <a:lstStyle/>
          <a:p>
            <a:r>
              <a:rPr lang="pl-PL" sz="2400" smtClean="0"/>
              <a:t>Środki przeznaczone na pokrycie kosztów zamieszkania związanych z podjęciem pracy wynoszą nie więcej niż 200% przeciętnego wynagrodzenia za pracę. </a:t>
            </a:r>
          </a:p>
          <a:p>
            <a:r>
              <a:rPr lang="pl-PL" sz="2400" smtClean="0"/>
              <a:t>Bezrobotny w terminie 30 dni otrzymania bonu dostarcza dokument potwierdzający podjęcie zatrudnienia i oświadczenie o spełnianiu w/w warunków.</a:t>
            </a:r>
          </a:p>
          <a:p>
            <a:r>
              <a:rPr lang="pl-PL" sz="2400" smtClean="0"/>
              <a:t>Do 8 miesięcy od dnia otrzymania bonu bezrobotny musi udokumentować pozostawania w zatrudnieniu.</a:t>
            </a:r>
          </a:p>
          <a:p>
            <a:r>
              <a:rPr lang="pl-PL" sz="2400" smtClean="0"/>
              <a:t>Do 7 dni od utraty zatrudnienia i podjęcia nowego zatrudnienia bezrobotny musi o tym fakcie powiadomić urząd.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p:txBody>
          <a:bodyPr/>
          <a:lstStyle/>
          <a:p>
            <a:r>
              <a:rPr lang="pl-PL" sz="2400" b="1" smtClean="0"/>
              <a:t>Nowe instrumenty rynku pracy – nowelizacja ustawy    o promocji zatrudnienia (…)</a:t>
            </a:r>
          </a:p>
        </p:txBody>
      </p:sp>
      <p:sp>
        <p:nvSpPr>
          <p:cNvPr id="62466" name="Rectangle 3"/>
          <p:cNvSpPr>
            <a:spLocks noGrp="1" noChangeArrowheads="1"/>
          </p:cNvSpPr>
          <p:nvPr>
            <p:ph type="body" idx="4294967295"/>
          </p:nvPr>
        </p:nvSpPr>
        <p:spPr>
          <a:xfrm>
            <a:off x="457200" y="1196975"/>
            <a:ext cx="8224838" cy="4924425"/>
          </a:xfrm>
        </p:spPr>
        <p:txBody>
          <a:bodyPr/>
          <a:lstStyle/>
          <a:p>
            <a:pPr>
              <a:lnSpc>
                <a:spcPct val="90000"/>
              </a:lnSpc>
            </a:pPr>
            <a:r>
              <a:rPr lang="pl-PL" smtClean="0"/>
              <a:t>13) </a:t>
            </a:r>
            <a:r>
              <a:rPr lang="pl-PL" sz="2800" b="1" smtClean="0"/>
              <a:t>Krajowy Fundusz Szkoleniowy – </a:t>
            </a:r>
            <a:r>
              <a:rPr lang="pl-PL" sz="2000" smtClean="0"/>
              <a:t>finansowanie działań na rzecz kształcenia ustawicznego pracowników i pracodawców:</a:t>
            </a:r>
          </a:p>
          <a:p>
            <a:pPr>
              <a:lnSpc>
                <a:spcPct val="90000"/>
              </a:lnSpc>
              <a:buFontTx/>
              <a:buChar char="-"/>
            </a:pPr>
            <a:r>
              <a:rPr lang="pl-PL" sz="2000" smtClean="0"/>
              <a:t>kursy i studia podyplomowe realizowane z inicjatywy pracodawcy lub za jego zgodą,</a:t>
            </a:r>
          </a:p>
          <a:p>
            <a:pPr>
              <a:lnSpc>
                <a:spcPct val="90000"/>
              </a:lnSpc>
              <a:buFontTx/>
              <a:buChar char="-"/>
            </a:pPr>
            <a:r>
              <a:rPr lang="pl-PL" sz="2000" smtClean="0"/>
              <a:t>egzaminy umożliwiające uzyskanie dokumentów potwierdzających nabycie umiejętności, kwalifikacji lub uprawnień zawodowych,</a:t>
            </a:r>
          </a:p>
          <a:p>
            <a:pPr>
              <a:lnSpc>
                <a:spcPct val="90000"/>
              </a:lnSpc>
              <a:buFontTx/>
              <a:buChar char="-"/>
            </a:pPr>
            <a:r>
              <a:rPr lang="pl-PL" sz="2000" smtClean="0"/>
              <a:t>badania lekarskie i psychologiczne wymagane do podjęcia kształcenia lub pracy zawodowej,</a:t>
            </a:r>
          </a:p>
          <a:p>
            <a:pPr>
              <a:lnSpc>
                <a:spcPct val="90000"/>
              </a:lnSpc>
              <a:buFontTx/>
              <a:buChar char="-"/>
            </a:pPr>
            <a:r>
              <a:rPr lang="pl-PL" sz="2000" smtClean="0"/>
              <a:t>ubezpieczenia od następstw nieszczęśliwych wypadków w związku z podjętym kształceniem;</a:t>
            </a:r>
          </a:p>
          <a:p>
            <a:pPr>
              <a:lnSpc>
                <a:spcPct val="90000"/>
              </a:lnSpc>
              <a:buFontTx/>
              <a:buNone/>
            </a:pPr>
            <a:r>
              <a:rPr lang="pl-PL" sz="2000" smtClean="0"/>
              <a:t>Starosta może przyznać środki w wysokości 80% poniesionych koszów, a w przypadku mikroprzedsiębiorstw w wysokości 100%, nie więcej jednak niż 300%przeciętnego wynagrodzenia w danym roku na jednego uczestnika, </a:t>
            </a:r>
          </a:p>
          <a:p>
            <a:pPr>
              <a:lnSpc>
                <a:spcPct val="90000"/>
              </a:lnSpc>
              <a:buFontTx/>
              <a:buChar char="-"/>
            </a:pPr>
            <a:endParaRPr lang="pl-PL" sz="2800" b="1"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755650" y="981075"/>
            <a:ext cx="7858125" cy="2232025"/>
          </a:xfrm>
          <a:extLst>
            <a:ext uri="{909E8E84-426E-40DD-AFC4-6F175D3DCCD1}"/>
            <a:ext uri="{91240B29-F687-4F45-9708-019B960494DF}"/>
            <a:ext uri="{AF507438-7753-43E0-B8FC-AC1667EBCBE1}"/>
          </a:extLst>
        </p:spPr>
        <p:txBody>
          <a:bodyPr anchor="t"/>
          <a:lstStyle/>
          <a:p>
            <a:pPr marL="342900" indent="-338138" eaLnBrk="1" hangingPunct="1">
              <a:lnSpc>
                <a:spcPct val="90000"/>
              </a:lnSpc>
              <a:spcBef>
                <a:spcPts val="9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600" b="1" i="1"/>
              <a:t>Dziękuję za uwagę</a:t>
            </a:r>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a:t>pupkolobrzeg.pl</a:t>
            </a:r>
          </a:p>
        </p:txBody>
      </p:sp>
      <p:graphicFrame>
        <p:nvGraphicFramePr>
          <p:cNvPr id="18441" name="Object 9"/>
          <p:cNvGraphicFramePr>
            <a:graphicFrameLocks noChangeAspect="1"/>
          </p:cNvGraphicFramePr>
          <p:nvPr/>
        </p:nvGraphicFramePr>
        <p:xfrm>
          <a:off x="3779838" y="4076700"/>
          <a:ext cx="1728787" cy="1150938"/>
        </p:xfrm>
        <a:graphic>
          <a:graphicData uri="http://schemas.openxmlformats.org/presentationml/2006/ole">
            <p:oleObj spid="_x0000_s18441" r:id="rId4" imgW="1372548" imgH="913481" progId="Word.Picture.8">
              <p:embed/>
            </p:oleObj>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pl-PL" altLang="pl-PL" sz="3200" b="1" smtClean="0"/>
              <a:t>Stopa bezrobocia w 2012r i 2013r.- c.d.</a:t>
            </a:r>
          </a:p>
        </p:txBody>
      </p:sp>
      <p:graphicFrame>
        <p:nvGraphicFramePr>
          <p:cNvPr id="64560" name="Group 48"/>
          <p:cNvGraphicFramePr>
            <a:graphicFrameLocks noGrp="1"/>
          </p:cNvGraphicFramePr>
          <p:nvPr>
            <p:ph idx="1"/>
          </p:nvPr>
        </p:nvGraphicFramePr>
        <p:xfrm>
          <a:off x="457200" y="1600200"/>
          <a:ext cx="8224838" cy="2692400"/>
        </p:xfrm>
        <a:graphic>
          <a:graphicData uri="http://schemas.openxmlformats.org/drawingml/2006/table">
            <a:tbl>
              <a:tblPr/>
              <a:tblGrid>
                <a:gridCol w="2055813"/>
                <a:gridCol w="2057400"/>
                <a:gridCol w="2055812"/>
                <a:gridCol w="2055813"/>
              </a:tblGrid>
              <a:tr h="89217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cs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cs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cs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cs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cs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maj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11,7%</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1" u="none" strike="noStrike" cap="none" normalizeH="0" baseline="0" smtClean="0">
                          <a:ln>
                            <a:noFill/>
                          </a:ln>
                          <a:solidFill>
                            <a:schemeClr val="tx1"/>
                          </a:solidFill>
                          <a:effectLst/>
                          <a:latin typeface="Arial" charset="0"/>
                          <a:cs typeface="Arial" charset="0"/>
                        </a:rPr>
                        <a:t>(3.248)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13,5 %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17,8 %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maj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smtClean="0">
                          <a:ln>
                            <a:noFill/>
                          </a:ln>
                          <a:solidFill>
                            <a:schemeClr val="accent2"/>
                          </a:solidFill>
                          <a:effectLst/>
                          <a:latin typeface="Arial" charset="0"/>
                          <a:cs typeface="Arial" charset="0"/>
                        </a:rPr>
                        <a:t>3.224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1" i="0" u="none" strike="noStrike" cap="none" normalizeH="0" baseline="0" smtClean="0">
                        <a:ln>
                          <a:noFill/>
                        </a:ln>
                        <a:solidFill>
                          <a:schemeClr val="accent2"/>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1" i="0" u="none" strike="noStrike" cap="none" normalizeH="0" baseline="0" smtClean="0">
                        <a:ln>
                          <a:noFill/>
                        </a:ln>
                        <a:solidFill>
                          <a:schemeClr val="accent2"/>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39750" y="-663575"/>
            <a:ext cx="8158163" cy="15716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800" b="1" smtClean="0"/>
              <a:t>Liczba zarejestrowanych osób</a:t>
            </a:r>
          </a:p>
        </p:txBody>
      </p:sp>
      <p:sp>
        <p:nvSpPr>
          <p:cNvPr id="25602" name="Rectangle 2"/>
          <p:cNvSpPr>
            <a:spLocks noGrp="1" noChangeArrowheads="1"/>
          </p:cNvSpPr>
          <p:nvPr>
            <p:ph type="body" idx="1"/>
          </p:nvPr>
        </p:nvSpPr>
        <p:spPr>
          <a:xfrm>
            <a:off x="539750" y="1412875"/>
            <a:ext cx="8353425" cy="4525963"/>
          </a:xfrm>
        </p:spPr>
        <p:txBody>
          <a:bodyPr/>
          <a:lstStyle/>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u="sng" smtClean="0">
                <a:solidFill>
                  <a:schemeClr val="tx1"/>
                </a:solidFill>
              </a:rPr>
              <a:t>na dzień 31.05.2014r</a:t>
            </a:r>
            <a:r>
              <a:rPr lang="pl-PL" altLang="pl-PL" sz="2400" smtClean="0">
                <a:solidFill>
                  <a:schemeClr val="tx1"/>
                </a:solidFill>
              </a:rPr>
              <a:t>. zarejestrowanych było </a:t>
            </a:r>
            <a:r>
              <a:rPr lang="pl-PL" altLang="pl-PL" sz="2400" b="1" smtClean="0">
                <a:solidFill>
                  <a:schemeClr val="tx1"/>
                </a:solidFill>
              </a:rPr>
              <a:t>3.224 </a:t>
            </a:r>
            <a:r>
              <a:rPr lang="pl-PL" altLang="pl-PL" sz="2400" smtClean="0">
                <a:solidFill>
                  <a:schemeClr val="tx1"/>
                </a:solidFill>
              </a:rPr>
              <a:t>osoby, w tym </a:t>
            </a:r>
            <a:r>
              <a:rPr lang="pl-PL" altLang="pl-PL" sz="2400" b="1" smtClean="0">
                <a:solidFill>
                  <a:schemeClr val="tx1"/>
                </a:solidFill>
              </a:rPr>
              <a:t>1.522</a:t>
            </a:r>
            <a:r>
              <a:rPr lang="pl-PL" altLang="pl-PL" sz="2400" smtClean="0">
                <a:solidFill>
                  <a:schemeClr val="tx1"/>
                </a:solidFill>
              </a:rPr>
              <a:t> kobiety </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smtClean="0">
                <a:solidFill>
                  <a:schemeClr val="tx1"/>
                </a:solidFill>
              </a:rPr>
              <a:t>    </a:t>
            </a:r>
            <a:r>
              <a:rPr lang="pl-PL" altLang="pl-PL" sz="2400" i="1" smtClean="0">
                <a:solidFill>
                  <a:schemeClr val="tx1"/>
                </a:solidFill>
              </a:rPr>
              <a:t>dla porównania</a:t>
            </a:r>
            <a:r>
              <a:rPr lang="pl-PL" altLang="pl-PL" sz="2400" smtClean="0">
                <a:solidFill>
                  <a:schemeClr val="tx1"/>
                </a:solidFill>
              </a:rPr>
              <a:t>: 31.05.2013r. zarejestrowanych było </a:t>
            </a:r>
            <a:r>
              <a:rPr lang="pl-PL" altLang="pl-PL" sz="2400" b="1" smtClean="0">
                <a:solidFill>
                  <a:schemeClr val="tx1"/>
                </a:solidFill>
              </a:rPr>
              <a:t>3.248</a:t>
            </a:r>
            <a:r>
              <a:rPr lang="pl-PL" altLang="pl-PL" sz="2400" smtClean="0">
                <a:solidFill>
                  <a:schemeClr val="tx1"/>
                </a:solidFill>
              </a:rPr>
              <a:t> osób – </a:t>
            </a:r>
            <a:r>
              <a:rPr lang="pl-PL" altLang="pl-PL" sz="2400" b="1" smtClean="0">
                <a:solidFill>
                  <a:schemeClr val="tx1"/>
                </a:solidFill>
              </a:rPr>
              <a:t>nastąpił spadek </a:t>
            </a:r>
            <a:r>
              <a:rPr lang="pl-PL" altLang="pl-PL" sz="2400" smtClean="0">
                <a:solidFill>
                  <a:schemeClr val="tx1"/>
                </a:solidFill>
              </a:rPr>
              <a:t>o 24 osoby;</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tx1"/>
                </a:solidFill>
              </a:rPr>
              <a:t>2.550 </a:t>
            </a:r>
            <a:r>
              <a:rPr lang="pl-PL" altLang="pl-PL" sz="2400" smtClean="0">
                <a:solidFill>
                  <a:schemeClr val="tx1"/>
                </a:solidFill>
              </a:rPr>
              <a:t>osób (79% ogółu) stanowiły osoby poprzednio pracujące, </a:t>
            </a:r>
            <a:r>
              <a:rPr lang="pl-PL" altLang="pl-PL" sz="2400" b="1" smtClean="0">
                <a:solidFill>
                  <a:schemeClr val="tx1"/>
                </a:solidFill>
              </a:rPr>
              <a:t>211</a:t>
            </a:r>
            <a:r>
              <a:rPr lang="pl-PL" altLang="pl-PL" sz="2400" smtClean="0">
                <a:solidFill>
                  <a:schemeClr val="tx1"/>
                </a:solidFill>
              </a:rPr>
              <a:t> osób w tej grupie to osoby zwolnione             z przyczyn dotyczących zakładu pracy;</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tx1"/>
                </a:solidFill>
              </a:rPr>
              <a:t>150 </a:t>
            </a:r>
            <a:r>
              <a:rPr lang="pl-PL" altLang="pl-PL" sz="2400" smtClean="0">
                <a:solidFill>
                  <a:schemeClr val="tx1"/>
                </a:solidFill>
              </a:rPr>
              <a:t>osób (4,6% ogółu) stanowiły osoby niepełnosprawne; </a:t>
            </a:r>
            <a:r>
              <a:rPr lang="pl-PL" altLang="pl-PL" sz="2400" b="1" smtClean="0">
                <a:solidFill>
                  <a:schemeClr val="tx1"/>
                </a:solidFill>
              </a:rPr>
              <a:t>nastąpił wzrost</a:t>
            </a:r>
            <a:r>
              <a:rPr lang="pl-PL" altLang="pl-PL" sz="2400" smtClean="0">
                <a:solidFill>
                  <a:schemeClr val="tx1"/>
                </a:solidFill>
              </a:rPr>
              <a:t> w stosunku do ubiegłego roku o 17 osób;</a:t>
            </a:r>
          </a:p>
          <a:p>
            <a:pPr marL="338138" indent="-338138" eaLnBrk="1" hangingPunct="1">
              <a:lnSpc>
                <a:spcPct val="80000"/>
              </a:lnSpc>
              <a:spcBef>
                <a:spcPts val="6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Rectangle 1"/>
          <p:cNvSpPr>
            <a:spLocks noGrp="1" noChangeArrowheads="1"/>
          </p:cNvSpPr>
          <p:nvPr>
            <p:ph type="title"/>
          </p:nvPr>
        </p:nvSpPr>
        <p:spPr>
          <a:xfrm>
            <a:off x="468313" y="-242888"/>
            <a:ext cx="8229600" cy="1368426"/>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solidFill>
                  <a:schemeClr val="tx1"/>
                </a:solidFill>
              </a:rPr>
              <a:t>Bezrobotni będący w szczególnej sytuacji na rynku pracy</a:t>
            </a:r>
          </a:p>
        </p:txBody>
      </p:sp>
      <p:sp>
        <p:nvSpPr>
          <p:cNvPr id="8206" name="Rectangle 2"/>
          <p:cNvSpPr>
            <a:spLocks noGrp="1" noChangeArrowheads="1"/>
          </p:cNvSpPr>
          <p:nvPr>
            <p:ph type="body" idx="1"/>
          </p:nvPr>
        </p:nvSpPr>
        <p:spPr>
          <a:xfrm>
            <a:off x="468313" y="1125538"/>
            <a:ext cx="8229600" cy="554355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1) bez wykształcenia średniego – 1939 osób z ogółu osób bezrobotnych</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2) długotrwale bezrobotni – 1317 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3) powyżej 50 roku życia – 996 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4) bez doświadczenia zawodowego – 861 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5) kobiety, które po urodzeniu dziecka nie podjęły zatrudnienia - 382 osoby</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6) samotnie wychowujący co najmniej 1 dziecko do 18 roku życia – 460 osób</a:t>
            </a:r>
          </a:p>
          <a:p>
            <a:pPr marL="338138" indent="-338138" eaLnBrk="1" hangingPunct="1">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1800" smtClean="0"/>
          </a:p>
        </p:txBody>
      </p:sp>
      <p:sp>
        <p:nvSpPr>
          <p:cNvPr id="8207" name="Rectangle 3"/>
          <p:cNvSpPr>
            <a:spLocks noChangeArrowheads="1"/>
          </p:cNvSpPr>
          <p:nvPr/>
        </p:nvSpPr>
        <p:spPr bwMode="auto">
          <a:xfrm>
            <a:off x="0" y="2109788"/>
            <a:ext cx="9144000" cy="1587"/>
          </a:xfrm>
          <a:prstGeom prst="rect">
            <a:avLst/>
          </a:prstGeom>
          <a:noFill/>
          <a:ln w="9525">
            <a:noFill/>
            <a:miter lim="800000"/>
            <a:headEnd/>
            <a:tailEnd/>
          </a:ln>
        </p:spPr>
        <p:txBody>
          <a:bodyPr wrap="none" anchor="ctr"/>
          <a:lstStyle/>
          <a:p>
            <a:pPr algn="ctr" eaLnBrk="0" hangingPunct="0">
              <a:buClr>
                <a:srgbClr val="000000"/>
              </a:buClr>
              <a:buSzPct val="100000"/>
              <a:buFont typeface="Times New Roman" pitchFamily="18" charset="0"/>
              <a:buNone/>
            </a:pPr>
            <a:endParaRPr lang="pl-PL"/>
          </a:p>
        </p:txBody>
      </p:sp>
      <p:graphicFrame>
        <p:nvGraphicFramePr>
          <p:cNvPr id="8204" name="Object 12"/>
          <p:cNvGraphicFramePr>
            <a:graphicFrameLocks noChangeAspect="1"/>
          </p:cNvGraphicFramePr>
          <p:nvPr/>
        </p:nvGraphicFramePr>
        <p:xfrm>
          <a:off x="812800" y="3111500"/>
          <a:ext cx="5499100" cy="3949700"/>
        </p:xfrm>
        <a:graphic>
          <a:graphicData uri="http://schemas.openxmlformats.org/presentationml/2006/ole">
            <p:oleObj spid="_x0000_s8204" name="Wykres" r:id="rId4" imgW="4581525" imgH="3295650" progId="MSGraph.Chart.8">
              <p:embed followColorScheme="full"/>
            </p:oleObj>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11188" y="260350"/>
            <a:ext cx="8086725" cy="8826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a:t>
            </a:r>
            <a:br>
              <a:rPr lang="pl-PL" altLang="pl-PL" sz="2800" b="1" smtClean="0"/>
            </a:br>
            <a:endParaRPr lang="pl-PL" altLang="pl-PL" sz="2800" b="1" smtClean="0"/>
          </a:p>
        </p:txBody>
      </p:sp>
      <p:sp>
        <p:nvSpPr>
          <p:cNvPr id="30722" name="Rectangle 2"/>
          <p:cNvSpPr>
            <a:spLocks noGrp="1" noChangeArrowheads="1"/>
          </p:cNvSpPr>
          <p:nvPr>
            <p:ph type="body" idx="1"/>
          </p:nvPr>
        </p:nvSpPr>
        <p:spPr>
          <a:xfrm>
            <a:off x="360363" y="900113"/>
            <a:ext cx="8229600" cy="500380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smtClean="0">
                <a:solidFill>
                  <a:schemeClr val="tx1"/>
                </a:solidFill>
              </a:rPr>
              <a:t>   W 2014r. do Powiatowego Urzędu Pracy        w  Kołobrzegu wpłynęły 853</a:t>
            </a:r>
            <a:r>
              <a:rPr lang="pl-PL" altLang="pl-PL" sz="2800" smtClean="0">
                <a:solidFill>
                  <a:schemeClr val="tx1"/>
                </a:solidFill>
              </a:rPr>
              <a:t> oferty pracy. Najwięcej wolnych miejsc pracy wykazano        w takich zawodach jak:</a:t>
            </a:r>
            <a:r>
              <a:rPr lang="pl-PL" altLang="pl-PL" sz="2800" smtClean="0">
                <a:solidFill>
                  <a:schemeClr val="accent2"/>
                </a:solidFill>
              </a:rPr>
              <a:t>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kelner - 76</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kucharz - 56</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pomoc kuchenna -37</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sprzedawca - 29</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recepcjonista - 25</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395288" y="0"/>
            <a:ext cx="8291512" cy="1125538"/>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 - c.d.</a:t>
            </a:r>
          </a:p>
        </p:txBody>
      </p:sp>
      <p:sp>
        <p:nvSpPr>
          <p:cNvPr id="12290" name="Rectangle 2"/>
          <p:cNvSpPr>
            <a:spLocks noGrp="1" noChangeArrowheads="1"/>
          </p:cNvSpPr>
          <p:nvPr>
            <p:ph type="body" idx="1"/>
          </p:nvPr>
        </p:nvSpPr>
        <p:spPr>
          <a:xfrm>
            <a:off x="468313" y="1125538"/>
            <a:ext cx="8218487" cy="5732462"/>
          </a:xfrm>
        </p:spPr>
        <p:txBody>
          <a:bodyPr/>
          <a:lstStyle/>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dirty="0" smtClean="0">
                <a:solidFill>
                  <a:schemeClr val="tx1"/>
                </a:solidFill>
              </a:rPr>
              <a:t>   Zorganizowano </a:t>
            </a:r>
            <a:r>
              <a:rPr lang="pl-PL" altLang="pl-PL" b="1" u="sng" dirty="0">
                <a:solidFill>
                  <a:schemeClr val="tx1"/>
                </a:solidFill>
              </a:rPr>
              <a:t>2 giełdy pracy</a:t>
            </a:r>
            <a:r>
              <a:rPr lang="pl-PL" altLang="pl-PL" dirty="0">
                <a:solidFill>
                  <a:schemeClr val="tx1"/>
                </a:solidFill>
              </a:rPr>
              <a:t> </a:t>
            </a:r>
            <a:r>
              <a:rPr lang="pl-PL" altLang="pl-PL" dirty="0" smtClean="0">
                <a:solidFill>
                  <a:schemeClr val="tx1"/>
                </a:solidFill>
              </a:rPr>
              <a:t>na</a:t>
            </a:r>
            <a:br>
              <a:rPr lang="pl-PL" altLang="pl-PL" dirty="0" smtClean="0">
                <a:solidFill>
                  <a:schemeClr val="tx1"/>
                </a:solidFill>
              </a:rPr>
            </a:br>
            <a:r>
              <a:rPr lang="pl-PL" altLang="pl-PL" dirty="0" smtClean="0">
                <a:solidFill>
                  <a:schemeClr val="tx1"/>
                </a:solidFill>
              </a:rPr>
              <a:t>następujące </a:t>
            </a:r>
            <a:r>
              <a:rPr lang="pl-PL" altLang="pl-PL" dirty="0">
                <a:solidFill>
                  <a:schemeClr val="tx1"/>
                </a:solidFill>
              </a:rPr>
              <a:t>stanowiska:</a:t>
            </a:r>
          </a:p>
          <a:p>
            <a:pPr marL="338138" indent="-338138" eaLnBrk="1" hangingPunct="1">
              <a:spcBef>
                <a:spcPts val="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dirty="0">
                <a:solidFill>
                  <a:schemeClr val="tx1"/>
                </a:solidFill>
              </a:rPr>
              <a:t> </a:t>
            </a:r>
            <a:endParaRPr lang="pl-PL" altLang="pl-PL" dirty="0" smtClean="0">
              <a:solidFill>
                <a:schemeClr val="tx1"/>
              </a:solidFill>
            </a:endParaRPr>
          </a:p>
          <a:p>
            <a:pPr marL="457200" indent="-457200" eaLnBrk="1" hangingPunct="1">
              <a:spcBef>
                <a:spcPts val="700"/>
              </a:spcBef>
              <a:buFont typeface="Arial" panose="020B0604020202020204" pitchFamily="34"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dirty="0" smtClean="0">
                <a:solidFill>
                  <a:schemeClr val="tx1"/>
                </a:solidFill>
              </a:rPr>
              <a:t>magazynier/sprzedawca:</a:t>
            </a: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smtClean="0">
                <a:solidFill>
                  <a:schemeClr val="tx1"/>
                </a:solidFill>
              </a:rPr>
              <a:t> 	- liczba osób zaproszonych:	6</a:t>
            </a: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smtClean="0">
                <a:solidFill>
                  <a:schemeClr val="tx1"/>
                </a:solidFill>
              </a:rPr>
              <a:t>	- </a:t>
            </a:r>
            <a:r>
              <a:rPr lang="pl-PL" altLang="pl-PL" sz="2600" dirty="0">
                <a:solidFill>
                  <a:schemeClr val="tx1"/>
                </a:solidFill>
              </a:rPr>
              <a:t>liczba osób skierowanych:	3</a:t>
            </a: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a:solidFill>
                  <a:schemeClr val="tx1"/>
                </a:solidFill>
              </a:rPr>
              <a:t>	</a:t>
            </a:r>
            <a:r>
              <a:rPr lang="pl-PL" altLang="pl-PL" sz="2600" dirty="0" smtClean="0">
                <a:solidFill>
                  <a:schemeClr val="tx1"/>
                </a:solidFill>
              </a:rPr>
              <a:t>- </a:t>
            </a:r>
            <a:r>
              <a:rPr lang="pl-PL" altLang="pl-PL" sz="2600" dirty="0">
                <a:solidFill>
                  <a:schemeClr val="tx1"/>
                </a:solidFill>
              </a:rPr>
              <a:t>liczba osób, które odmówiły: </a:t>
            </a:r>
            <a:r>
              <a:rPr lang="pl-PL" altLang="pl-PL" sz="2600" dirty="0" smtClean="0">
                <a:solidFill>
                  <a:schemeClr val="tx1"/>
                </a:solidFill>
              </a:rPr>
              <a:t>0</a:t>
            </a: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pl-PL" altLang="pl-PL" sz="2600" dirty="0">
              <a:solidFill>
                <a:schemeClr val="tx1"/>
              </a:solidFill>
            </a:endParaRPr>
          </a:p>
          <a:p>
            <a:pPr marL="457200" indent="-457200" eaLnBrk="1" hangingPunct="1">
              <a:spcBef>
                <a:spcPts val="0"/>
              </a:spcBef>
              <a:buFont typeface="Arial" panose="020B0604020202020204" pitchFamily="34"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dirty="0" smtClean="0">
                <a:solidFill>
                  <a:schemeClr val="tx1"/>
                </a:solidFill>
              </a:rPr>
              <a:t>osoba sprzątająca</a:t>
            </a: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smtClean="0">
                <a:solidFill>
                  <a:schemeClr val="tx1"/>
                </a:solidFill>
              </a:rPr>
              <a:t>	- </a:t>
            </a:r>
            <a:r>
              <a:rPr lang="pl-PL" altLang="pl-PL" sz="2600" dirty="0">
                <a:solidFill>
                  <a:schemeClr val="tx1"/>
                </a:solidFill>
              </a:rPr>
              <a:t>liczba osób </a:t>
            </a:r>
            <a:r>
              <a:rPr lang="pl-PL" altLang="pl-PL" sz="2600" dirty="0" smtClean="0">
                <a:solidFill>
                  <a:schemeClr val="tx1"/>
                </a:solidFill>
              </a:rPr>
              <a:t>zaproszonych:	14</a:t>
            </a:r>
            <a:endParaRPr lang="pl-PL" altLang="pl-PL" sz="2600" dirty="0">
              <a:solidFill>
                <a:schemeClr val="tx1"/>
              </a:solidFill>
            </a:endParaRP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a:solidFill>
                  <a:schemeClr val="tx1"/>
                </a:solidFill>
              </a:rPr>
              <a:t> </a:t>
            </a:r>
            <a:r>
              <a:rPr lang="pl-PL" altLang="pl-PL" sz="2600" dirty="0" smtClean="0">
                <a:solidFill>
                  <a:schemeClr val="tx1"/>
                </a:solidFill>
              </a:rPr>
              <a:t>	- </a:t>
            </a:r>
            <a:r>
              <a:rPr lang="pl-PL" altLang="pl-PL" sz="2600" dirty="0">
                <a:solidFill>
                  <a:schemeClr val="tx1"/>
                </a:solidFill>
              </a:rPr>
              <a:t>liczba osób </a:t>
            </a:r>
            <a:r>
              <a:rPr lang="pl-PL" altLang="pl-PL" sz="2600" dirty="0" smtClean="0">
                <a:solidFill>
                  <a:schemeClr val="tx1"/>
                </a:solidFill>
              </a:rPr>
              <a:t>skierowanych:	  8</a:t>
            </a:r>
            <a:endParaRPr lang="pl-PL" altLang="pl-PL" sz="2600" dirty="0">
              <a:solidFill>
                <a:schemeClr val="tx1"/>
              </a:solidFill>
            </a:endParaRPr>
          </a:p>
          <a:p>
            <a:pPr marL="0" indent="0" eaLnBrk="1" hangingPunct="1">
              <a:spcBef>
                <a:spcPts val="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2600" dirty="0">
                <a:solidFill>
                  <a:schemeClr val="tx1"/>
                </a:solidFill>
              </a:rPr>
              <a:t>	</a:t>
            </a:r>
            <a:r>
              <a:rPr lang="pl-PL" altLang="pl-PL" sz="2600" dirty="0" smtClean="0">
                <a:solidFill>
                  <a:schemeClr val="tx1"/>
                </a:solidFill>
              </a:rPr>
              <a:t>- liczba osób, które odmówiły: 4</a:t>
            </a:r>
            <a:endParaRPr lang="pl-PL" altLang="pl-PL"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pl-PL" altLang="pl-PL" sz="2800" b="1" u="sng" smtClean="0">
                <a:solidFill>
                  <a:schemeClr val="tx1"/>
                </a:solidFill>
              </a:rPr>
              <a:t>Współpraca z pracodawcami - c.d.</a:t>
            </a:r>
          </a:p>
        </p:txBody>
      </p:sp>
      <p:sp>
        <p:nvSpPr>
          <p:cNvPr id="34818" name="Rectangle 3"/>
          <p:cNvSpPr>
            <a:spLocks noGrp="1" noChangeArrowheads="1"/>
          </p:cNvSpPr>
          <p:nvPr>
            <p:ph type="body" idx="1"/>
          </p:nvPr>
        </p:nvSpPr>
        <p:spPr>
          <a:xfrm>
            <a:off x="468313" y="1196975"/>
            <a:ext cx="8213725" cy="4924425"/>
          </a:xfrm>
        </p:spPr>
        <p:txBody>
          <a:bodyPr/>
          <a:lstStyle/>
          <a:p>
            <a:pPr eaLnBrk="1" hangingPunct="1"/>
            <a:r>
              <a:rPr lang="pl-PL" altLang="pl-PL" smtClean="0"/>
              <a:t>   W dniu </a:t>
            </a:r>
            <a:r>
              <a:rPr lang="pl-PL" altLang="pl-PL" b="1" u="sng" smtClean="0">
                <a:solidFill>
                  <a:schemeClr val="tx1"/>
                </a:solidFill>
              </a:rPr>
              <a:t>28.02.2014 r.</a:t>
            </a:r>
            <a:r>
              <a:rPr lang="pl-PL" altLang="pl-PL" smtClean="0">
                <a:solidFill>
                  <a:schemeClr val="tx1"/>
                </a:solidFill>
              </a:rPr>
              <a:t> w Hali Milenium przy ul. Łopuskiego 36-38 w Kołobrzegu </a:t>
            </a:r>
            <a:r>
              <a:rPr lang="pl-PL" altLang="pl-PL" smtClean="0"/>
              <a:t>odbyły się kolejne Targi Pracy zorganizowane przez </a:t>
            </a:r>
            <a:r>
              <a:rPr lang="pl-PL" altLang="pl-PL" b="1" u="sng" smtClean="0">
                <a:solidFill>
                  <a:schemeClr val="tx1"/>
                </a:solidFill>
              </a:rPr>
              <a:t>Powiatowy Urząd Pracy w Kołobrzegu.</a:t>
            </a:r>
            <a:r>
              <a:rPr lang="pl-PL" altLang="pl-PL" smtClean="0">
                <a:solidFill>
                  <a:schemeClr val="tx1"/>
                </a:solidFill>
              </a:rPr>
              <a:t> Honorowy patronat</a:t>
            </a:r>
            <a:r>
              <a:rPr lang="pl-PL" altLang="pl-PL" smtClean="0"/>
              <a:t> nad targami objęli  Członek Zarządu Województwa Zachodniopomorskiego </a:t>
            </a:r>
            <a:r>
              <a:rPr lang="pl-PL" altLang="pl-PL" b="1" u="sng" smtClean="0">
                <a:solidFill>
                  <a:schemeClr val="accent2"/>
                </a:solidFill>
              </a:rPr>
              <a:t>Pani Anna Mieczkowska</a:t>
            </a:r>
            <a:r>
              <a:rPr lang="pl-PL" altLang="pl-PL" smtClean="0"/>
              <a:t>, oraz  Starosta Kołobrzeski </a:t>
            </a:r>
            <a:r>
              <a:rPr lang="pl-PL" altLang="pl-PL" b="1" u="sng" smtClean="0">
                <a:solidFill>
                  <a:schemeClr val="accent2"/>
                </a:solidFill>
              </a:rPr>
              <a:t>Pan Tomasz Tamborski</a:t>
            </a:r>
            <a:r>
              <a:rPr lang="pl-PL" altLang="pl-PL" smtClean="0"/>
              <a:t>.  </a:t>
            </a:r>
          </a:p>
          <a:p>
            <a:pPr eaLnBrk="1" hangingPunct="1"/>
            <a:endParaRPr lang="pl-PL" altLang="pl-PL" smtClean="0"/>
          </a:p>
          <a:p>
            <a:pPr eaLnBrk="1" hangingPunct="1"/>
            <a:endParaRPr lang="pl-PL" altLang="pl-PL" smtClean="0"/>
          </a:p>
          <a:p>
            <a:pPr eaLnBrk="1" hangingPunct="1"/>
            <a:r>
              <a:rPr lang="pl-PL" altLang="pl-PL" smtClean="0"/>
              <a:t/>
            </a:r>
            <a:br>
              <a:rPr lang="pl-PL" altLang="pl-PL" smtClean="0"/>
            </a:br>
            <a:r>
              <a:rPr lang="pl-PL" altLang="pl-PL"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4144</TotalTime>
  <Words>2191</Words>
  <Application>Microsoft Office PowerPoint</Application>
  <PresentationFormat>Pokaz na ekranie (4:3)</PresentationFormat>
  <Paragraphs>226</Paragraphs>
  <Slides>34</Slides>
  <Notes>11</Notes>
  <HiddenSlides>0</HiddenSlides>
  <MMClips>0</MMClips>
  <ScaleCrop>false</ScaleCrop>
  <HeadingPairs>
    <vt:vector size="8" baseType="variant">
      <vt:variant>
        <vt:lpstr>Używane czcionki</vt:lpstr>
      </vt:variant>
      <vt:variant>
        <vt:i4>3</vt:i4>
      </vt:variant>
      <vt:variant>
        <vt:lpstr>Szablon projektu</vt:lpstr>
      </vt:variant>
      <vt:variant>
        <vt:i4>15</vt:i4>
      </vt:variant>
      <vt:variant>
        <vt:lpstr>Osadzone serwery OLE</vt:lpstr>
      </vt:variant>
      <vt:variant>
        <vt:i4>2</vt:i4>
      </vt:variant>
      <vt:variant>
        <vt:lpstr>Tytuły slajdów</vt:lpstr>
      </vt:variant>
      <vt:variant>
        <vt:i4>34</vt:i4>
      </vt:variant>
    </vt:vector>
  </HeadingPairs>
  <TitlesOfParts>
    <vt:vector size="54" baseType="lpstr">
      <vt:lpstr>Arial</vt:lpstr>
      <vt:lpstr>Times New Roman</vt:lpstr>
      <vt:lpstr>Book Antiqua</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Projekt domyślny</vt:lpstr>
      <vt:lpstr>Obraz programu Microsoft Word</vt:lpstr>
      <vt:lpstr>Wykres</vt:lpstr>
      <vt:lpstr>Powiatowy Urząd Pracy  w Kołobrzegu</vt:lpstr>
      <vt:lpstr>Stopa bezrobocia (stosunek osób bezrobotnych do ludności aktywnej zawodowo) na obszarze kraju, terenie Powiatu Kołobrzeskiego oraz Województwa Zachodniopomorskiego  styczeń – maj 2014r.</vt:lpstr>
      <vt:lpstr>Stopa bezrobocia w 2013r i 2014r.- c.d.</vt:lpstr>
      <vt:lpstr>Stopa bezrobocia w 2012r i 2013r.- c.d.</vt:lpstr>
      <vt:lpstr>    Liczba zarejestrowanych osób</vt:lpstr>
      <vt:lpstr>Bezrobotni będący w szczególnej sytuacji na rynku pracy</vt:lpstr>
      <vt:lpstr>Współpraca z pracodawcami </vt:lpstr>
      <vt:lpstr>Współpraca z pracodawcami - c.d.</vt:lpstr>
      <vt:lpstr>Współpraca z pracodawcami - c.d.</vt:lpstr>
      <vt:lpstr>Współpraca z pracodawcami c.d</vt:lpstr>
      <vt:lpstr>Współpraca z pracodawcami - c.d.</vt:lpstr>
      <vt:lpstr>Współpraca z pracodawcami c.d.</vt:lpstr>
      <vt:lpstr>Współpraca z pracodawcami c.d</vt:lpstr>
      <vt:lpstr>Współpraca z pracodawcami c.d</vt:lpstr>
      <vt:lpstr>Podjęcia pracy</vt:lpstr>
      <vt:lpstr>Środki przeznaczone na aktywizację osób bezrobotnych w 2014r.</vt:lpstr>
      <vt:lpstr>Pozostałe środki wydatkowane przez PUP                w Kołobrzegu w okresie styczeń – maj 2014r.</vt:lpstr>
      <vt:lpstr>nowelizacja ustawy o promocji zatrudnienia (…) - profilowanie osób bezrobotnych</vt:lpstr>
      <vt:lpstr>nowelizacja ustawy o promocji zatrudnienia (…) - profilowanie osób bezrobotnych</vt:lpstr>
      <vt:lpstr>Nowe instrumenty rynku pracy – nowelizacja ustawy     o promocji zatrudnienia (…)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vt:lpstr>
      <vt:lpstr>Nowe instrumenty rynku pracy – nowelizacja ustawy     o promocji zatrudnienia (…) skierowane dla osób do 30 roku życia</vt:lpstr>
      <vt:lpstr>Nowe instrumenty rynku pracy – nowelizacja ustawy     o promocji zatrudnienia (…) skierowane dla osób do 30 roku życia</vt:lpstr>
      <vt:lpstr>Nowe instrumenty rynku pracy – nowelizacja ustawy     o promocji zatrudnienia (…) skierowane dla osób do 30 roku życia</vt:lpstr>
      <vt:lpstr>Nowe instrumenty rynku pracy – nowelizacja ustawy     o promocji zatrudnienia (…) skierowane dla osób do 30 roku życia</vt:lpstr>
      <vt:lpstr>Nowe instrumenty rynku pracy – nowelizacja ustawy    o promocji zatrudnienia (…)</vt:lpstr>
      <vt:lpstr>Slajd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Powiatowy Urząd Pracy  w Kołobrzegu</dc:title>
  <dc:creator>PUP K-G</dc:creator>
  <cp:lastModifiedBy>PUP</cp:lastModifiedBy>
  <cp:revision>300</cp:revision>
  <cp:lastPrinted>2014-06-16T12:19:58Z</cp:lastPrinted>
  <dcterms:created xsi:type="dcterms:W3CDTF">2009-09-25T08:36:06Z</dcterms:created>
  <dcterms:modified xsi:type="dcterms:W3CDTF">2014-07-15T11:14:43Z</dcterms:modified>
</cp:coreProperties>
</file>