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6" r:id="rId2"/>
    <p:sldId id="257" r:id="rId3"/>
    <p:sldId id="258" r:id="rId4"/>
    <p:sldId id="282" r:id="rId5"/>
    <p:sldId id="283" r:id="rId6"/>
    <p:sldId id="286" r:id="rId7"/>
    <p:sldId id="287" r:id="rId8"/>
    <p:sldId id="259" r:id="rId9"/>
    <p:sldId id="261" r:id="rId10"/>
    <p:sldId id="264" r:id="rId11"/>
    <p:sldId id="265" r:id="rId12"/>
    <p:sldId id="279" r:id="rId13"/>
    <p:sldId id="281" r:id="rId14"/>
    <p:sldId id="266" r:id="rId15"/>
    <p:sldId id="284" r:id="rId16"/>
    <p:sldId id="268" r:id="rId17"/>
    <p:sldId id="269" r:id="rId18"/>
    <p:sldId id="285" r:id="rId19"/>
    <p:sldId id="270" r:id="rId20"/>
    <p:sldId id="271" r:id="rId21"/>
  </p:sldIdLst>
  <p:sldSz cx="9144000" cy="6858000" type="screen4x3"/>
  <p:notesSz cx="6624638" cy="9810750"/>
  <p:defaultTextStyle>
    <a:defPPr>
      <a:defRPr lang="en-GB"/>
    </a:defPPr>
    <a:lvl1pPr algn="l" defTabSz="449263" rtl="0" fontAlgn="base">
      <a:spcBef>
        <a:spcPct val="0"/>
      </a:spcBef>
      <a:spcAft>
        <a:spcPct val="0"/>
      </a:spcAft>
      <a:defRPr sz="2800" kern="1200">
        <a:solidFill>
          <a:schemeClr val="bg1"/>
        </a:solidFill>
        <a:latin typeface="Arial" charset="0"/>
        <a:ea typeface="+mn-ea"/>
        <a:cs typeface="Arial" charset="0"/>
      </a:defRPr>
    </a:lvl1pPr>
    <a:lvl2pPr marL="742950" indent="-285750" algn="l" defTabSz="449263" rtl="0" fontAlgn="base">
      <a:spcBef>
        <a:spcPct val="0"/>
      </a:spcBef>
      <a:spcAft>
        <a:spcPct val="0"/>
      </a:spcAft>
      <a:defRPr sz="2800"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sz="2800"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sz="2800"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sz="2800" kern="1200">
        <a:solidFill>
          <a:schemeClr val="bg1"/>
        </a:solidFill>
        <a:latin typeface="Arial" charset="0"/>
        <a:ea typeface="+mn-ea"/>
        <a:cs typeface="Arial" charset="0"/>
      </a:defRPr>
    </a:lvl5pPr>
    <a:lvl6pPr marL="2286000" algn="l" defTabSz="914400" rtl="0" eaLnBrk="1" latinLnBrk="0" hangingPunct="1">
      <a:defRPr sz="2800" kern="1200">
        <a:solidFill>
          <a:schemeClr val="bg1"/>
        </a:solidFill>
        <a:latin typeface="Arial" charset="0"/>
        <a:ea typeface="+mn-ea"/>
        <a:cs typeface="Arial" charset="0"/>
      </a:defRPr>
    </a:lvl6pPr>
    <a:lvl7pPr marL="2743200" algn="l" defTabSz="914400" rtl="0" eaLnBrk="1" latinLnBrk="0" hangingPunct="1">
      <a:defRPr sz="2800" kern="1200">
        <a:solidFill>
          <a:schemeClr val="bg1"/>
        </a:solidFill>
        <a:latin typeface="Arial" charset="0"/>
        <a:ea typeface="+mn-ea"/>
        <a:cs typeface="Arial" charset="0"/>
      </a:defRPr>
    </a:lvl7pPr>
    <a:lvl8pPr marL="3200400" algn="l" defTabSz="914400" rtl="0" eaLnBrk="1" latinLnBrk="0" hangingPunct="1">
      <a:defRPr sz="2800" kern="1200">
        <a:solidFill>
          <a:schemeClr val="bg1"/>
        </a:solidFill>
        <a:latin typeface="Arial" charset="0"/>
        <a:ea typeface="+mn-ea"/>
        <a:cs typeface="Arial" charset="0"/>
      </a:defRPr>
    </a:lvl8pPr>
    <a:lvl9pPr marL="3657600" algn="l" defTabSz="914400" rtl="0" eaLnBrk="1" latinLnBrk="0" hangingPunct="1">
      <a:defRPr sz="2800"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20" y="-8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24638" cy="9810750"/>
          </a:xfrm>
          <a:prstGeom prst="roundRect">
            <a:avLst>
              <a:gd name="adj" fmla="val 23"/>
            </a:avLst>
          </a:prstGeom>
          <a:solidFill>
            <a:srgbClr val="FFFFFF"/>
          </a:solidFill>
          <a:ln>
            <a:noFill/>
          </a:ln>
          <a:effectLst/>
          <a:extLst/>
        </p:spPr>
        <p:txBody>
          <a:bodyPr wrap="none" anchor="ctr"/>
          <a:lstStyle/>
          <a:p>
            <a:pPr algn="ctr" eaLnBrk="0" hangingPunct="0">
              <a:buClr>
                <a:srgbClr val="000000"/>
              </a:buClr>
              <a:buSzPct val="100000"/>
              <a:buFont typeface="Times New Roman" pitchFamily="18" charset="0"/>
              <a:buNone/>
              <a:defRPr/>
            </a:pPr>
            <a:endParaRPr lang="pl-PL">
              <a:cs typeface="+mn-cs"/>
            </a:endParaRPr>
          </a:p>
        </p:txBody>
      </p:sp>
      <p:sp>
        <p:nvSpPr>
          <p:cNvPr id="2050" name="AutoShape 2"/>
          <p:cNvSpPr>
            <a:spLocks noChangeArrowheads="1"/>
          </p:cNvSpPr>
          <p:nvPr/>
        </p:nvSpPr>
        <p:spPr bwMode="auto">
          <a:xfrm>
            <a:off x="0" y="0"/>
            <a:ext cx="6624638" cy="9810750"/>
          </a:xfrm>
          <a:prstGeom prst="roundRect">
            <a:avLst>
              <a:gd name="adj" fmla="val 23"/>
            </a:avLst>
          </a:prstGeom>
          <a:solidFill>
            <a:srgbClr val="FFFFFF"/>
          </a:solidFill>
          <a:ln>
            <a:noFill/>
          </a:ln>
          <a:effectLst/>
          <a:extLst/>
        </p:spPr>
        <p:txBody>
          <a:bodyPr wrap="none" anchor="ctr"/>
          <a:lstStyle/>
          <a:p>
            <a:pPr algn="ctr" eaLnBrk="0" hangingPunct="0">
              <a:buClr>
                <a:srgbClr val="000000"/>
              </a:buClr>
              <a:buSzPct val="100000"/>
              <a:buFont typeface="Times New Roman" pitchFamily="18" charset="0"/>
              <a:buNone/>
              <a:defRPr/>
            </a:pPr>
            <a:endParaRPr lang="pl-PL">
              <a:cs typeface="+mn-cs"/>
            </a:endParaRPr>
          </a:p>
        </p:txBody>
      </p:sp>
      <p:sp>
        <p:nvSpPr>
          <p:cNvPr id="2051" name="AutoShape 3"/>
          <p:cNvSpPr>
            <a:spLocks noChangeArrowheads="1"/>
          </p:cNvSpPr>
          <p:nvPr/>
        </p:nvSpPr>
        <p:spPr bwMode="auto">
          <a:xfrm>
            <a:off x="0" y="0"/>
            <a:ext cx="6624638" cy="9810750"/>
          </a:xfrm>
          <a:prstGeom prst="roundRect">
            <a:avLst>
              <a:gd name="adj" fmla="val 23"/>
            </a:avLst>
          </a:prstGeom>
          <a:solidFill>
            <a:srgbClr val="FFFFFF"/>
          </a:solidFill>
          <a:ln>
            <a:noFill/>
          </a:ln>
          <a:effectLst/>
          <a:extLst/>
        </p:spPr>
        <p:txBody>
          <a:bodyPr wrap="none" anchor="ctr"/>
          <a:lstStyle/>
          <a:p>
            <a:pPr algn="ctr" eaLnBrk="0" hangingPunct="0">
              <a:buClr>
                <a:srgbClr val="000000"/>
              </a:buClr>
              <a:buSzPct val="100000"/>
              <a:buFont typeface="Times New Roman" pitchFamily="18" charset="0"/>
              <a:buNone/>
              <a:defRPr/>
            </a:pPr>
            <a:endParaRPr lang="pl-PL">
              <a:cs typeface="+mn-cs"/>
            </a:endParaRPr>
          </a:p>
        </p:txBody>
      </p:sp>
      <p:sp>
        <p:nvSpPr>
          <p:cNvPr id="2052" name="Rectangle 4"/>
          <p:cNvSpPr>
            <a:spLocks noGrp="1" noChangeArrowheads="1"/>
          </p:cNvSpPr>
          <p:nvPr>
            <p:ph type="hdr"/>
          </p:nvPr>
        </p:nvSpPr>
        <p:spPr bwMode="auto">
          <a:xfrm>
            <a:off x="0" y="0"/>
            <a:ext cx="2865438" cy="485775"/>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mn-cs"/>
              </a:defRPr>
            </a:lvl1pPr>
          </a:lstStyle>
          <a:p>
            <a:pPr>
              <a:defRPr/>
            </a:pPr>
            <a:endParaRPr lang="pl-PL" altLang="pl-PL"/>
          </a:p>
        </p:txBody>
      </p:sp>
      <p:sp>
        <p:nvSpPr>
          <p:cNvPr id="2053" name="Rectangle 5"/>
          <p:cNvSpPr>
            <a:spLocks noGrp="1" noChangeArrowheads="1"/>
          </p:cNvSpPr>
          <p:nvPr>
            <p:ph type="dt"/>
          </p:nvPr>
        </p:nvSpPr>
        <p:spPr bwMode="auto">
          <a:xfrm>
            <a:off x="3751263" y="0"/>
            <a:ext cx="2865437" cy="485775"/>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mn-cs"/>
              </a:defRPr>
            </a:lvl1pPr>
          </a:lstStyle>
          <a:p>
            <a:pPr>
              <a:defRPr/>
            </a:pPr>
            <a:endParaRPr lang="pl-PL" altLang="pl-PL"/>
          </a:p>
        </p:txBody>
      </p:sp>
      <p:sp>
        <p:nvSpPr>
          <p:cNvPr id="16391" name="Rectangle 6"/>
          <p:cNvSpPr>
            <a:spLocks noGrp="1" noRot="1" noChangeAspect="1" noChangeArrowheads="1"/>
          </p:cNvSpPr>
          <p:nvPr>
            <p:ph type="sldImg"/>
          </p:nvPr>
        </p:nvSpPr>
        <p:spPr bwMode="auto">
          <a:xfrm>
            <a:off x="860425" y="736600"/>
            <a:ext cx="4897438" cy="3673475"/>
          </a:xfrm>
          <a:prstGeom prst="rect">
            <a:avLst/>
          </a:prstGeom>
          <a:solidFill>
            <a:srgbClr val="FFFFFF"/>
          </a:solidFill>
          <a:ln w="9360">
            <a:solidFill>
              <a:srgbClr val="000000"/>
            </a:solidFill>
            <a:miter lim="800000"/>
            <a:headEnd/>
            <a:tailEnd/>
          </a:ln>
        </p:spPr>
      </p:sp>
      <p:sp>
        <p:nvSpPr>
          <p:cNvPr id="2055" name="Rectangle 7"/>
          <p:cNvSpPr>
            <a:spLocks noGrp="1" noChangeArrowheads="1"/>
          </p:cNvSpPr>
          <p:nvPr>
            <p:ph type="body"/>
          </p:nvPr>
        </p:nvSpPr>
        <p:spPr bwMode="auto">
          <a:xfrm>
            <a:off x="661988" y="4660900"/>
            <a:ext cx="5294312" cy="4410075"/>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pl-PL" altLang="pl-PL" noProof="0" smtClean="0"/>
          </a:p>
        </p:txBody>
      </p:sp>
      <p:sp>
        <p:nvSpPr>
          <p:cNvPr id="2056" name="Rectangle 8"/>
          <p:cNvSpPr>
            <a:spLocks noGrp="1" noChangeArrowheads="1"/>
          </p:cNvSpPr>
          <p:nvPr>
            <p:ph type="ftr"/>
          </p:nvPr>
        </p:nvSpPr>
        <p:spPr bwMode="auto">
          <a:xfrm>
            <a:off x="0" y="9318625"/>
            <a:ext cx="2865438" cy="485775"/>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mn-cs"/>
              </a:defRPr>
            </a:lvl1pPr>
          </a:lstStyle>
          <a:p>
            <a:pPr>
              <a:defRPr/>
            </a:pPr>
            <a:endParaRPr lang="pl-PL" altLang="pl-PL"/>
          </a:p>
        </p:txBody>
      </p:sp>
      <p:sp>
        <p:nvSpPr>
          <p:cNvPr id="2057" name="Rectangle 9"/>
          <p:cNvSpPr>
            <a:spLocks noGrp="1" noChangeArrowheads="1"/>
          </p:cNvSpPr>
          <p:nvPr>
            <p:ph type="sldNum"/>
          </p:nvPr>
        </p:nvSpPr>
        <p:spPr bwMode="auto">
          <a:xfrm>
            <a:off x="3751263" y="9318625"/>
            <a:ext cx="2865437" cy="485775"/>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cs typeface="+mn-cs"/>
              </a:defRPr>
            </a:lvl1pPr>
          </a:lstStyle>
          <a:p>
            <a:pPr>
              <a:defRPr/>
            </a:pPr>
            <a:fld id="{C517F9E3-13D9-441D-85AF-4C90BBC3B35E}" type="slidenum">
              <a:rPr lang="pl-PL" altLang="pl-PL"/>
              <a:pPr>
                <a:defRPr/>
              </a:pPr>
              <a:t>‹#›</a:t>
            </a:fld>
            <a:endParaRPr lang="pl-PL" altLang="pl-PL"/>
          </a:p>
        </p:txBody>
      </p:sp>
    </p:spTree>
    <p:extLst>
      <p:ext uri="{BB962C8B-B14F-4D97-AF65-F5344CB8AC3E}">
        <p14:creationId xmlns:p14="http://schemas.microsoft.com/office/powerpoint/2010/main" val="355568980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a:ln>
            <a:miter lim="800000"/>
            <a:headEnd/>
            <a:tailEnd/>
          </a:ln>
        </p:spPr>
        <p:txBody>
          <a:bodyPr/>
          <a:lstStyle/>
          <a:p>
            <a:fld id="{12CA4E5D-94CB-42AE-A5FC-EB1DA1D38777}" type="slidenum">
              <a:rPr lang="pl-PL" altLang="pl-PL" smtClean="0">
                <a:cs typeface="Arial" charset="0"/>
              </a:rPr>
              <a:pPr/>
              <a:t>1</a:t>
            </a:fld>
            <a:endParaRPr lang="pl-PL" altLang="pl-PL" smtClean="0">
              <a:cs typeface="Arial" charset="0"/>
            </a:endParaRPr>
          </a:p>
        </p:txBody>
      </p:sp>
      <p:sp>
        <p:nvSpPr>
          <p:cNvPr id="19459" name="Rectangle 1"/>
          <p:cNvSpPr>
            <a:spLocks noGrp="1" noRot="1" noChangeAspect="1" noChangeArrowheads="1"/>
          </p:cNvSpPr>
          <p:nvPr>
            <p:ph type="sldImg"/>
          </p:nvPr>
        </p:nvSpPr>
        <p:spPr>
          <a:xfrm>
            <a:off x="860425" y="736600"/>
            <a:ext cx="4902200" cy="3678238"/>
          </a:xfrm>
          <a:ln/>
        </p:spPr>
      </p:sp>
      <p:sp>
        <p:nvSpPr>
          <p:cNvPr id="19460"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9"/>
          <p:cNvSpPr>
            <a:spLocks noGrp="1" noChangeArrowheads="1"/>
          </p:cNvSpPr>
          <p:nvPr>
            <p:ph type="sldNum" sz="quarter"/>
          </p:nvPr>
        </p:nvSpPr>
        <p:spPr>
          <a:noFill/>
          <a:ln>
            <a:miter lim="800000"/>
            <a:headEnd/>
            <a:tailEnd/>
          </a:ln>
        </p:spPr>
        <p:txBody>
          <a:bodyPr/>
          <a:lstStyle/>
          <a:p>
            <a:fld id="{553DFDE9-F4DF-436B-9B74-EC95FDDA89BC}" type="slidenum">
              <a:rPr lang="pl-PL" altLang="pl-PL" smtClean="0">
                <a:cs typeface="Arial" charset="0"/>
              </a:rPr>
              <a:pPr/>
              <a:t>17</a:t>
            </a:fld>
            <a:endParaRPr lang="pl-PL" altLang="pl-PL" smtClean="0">
              <a:cs typeface="Arial" charset="0"/>
            </a:endParaRPr>
          </a:p>
        </p:txBody>
      </p:sp>
      <p:sp>
        <p:nvSpPr>
          <p:cNvPr id="46083" name="Rectangle 1"/>
          <p:cNvSpPr>
            <a:spLocks noGrp="1" noRot="1" noChangeAspect="1" noChangeArrowheads="1"/>
          </p:cNvSpPr>
          <p:nvPr>
            <p:ph type="sldImg"/>
          </p:nvPr>
        </p:nvSpPr>
        <p:spPr>
          <a:xfrm>
            <a:off x="860425" y="736600"/>
            <a:ext cx="4902200" cy="3678238"/>
          </a:xfrm>
          <a:ln/>
        </p:spPr>
      </p:sp>
      <p:sp>
        <p:nvSpPr>
          <p:cNvPr id="46084"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9"/>
          <p:cNvSpPr>
            <a:spLocks noGrp="1" noChangeArrowheads="1"/>
          </p:cNvSpPr>
          <p:nvPr>
            <p:ph type="sldNum" sz="quarter"/>
          </p:nvPr>
        </p:nvSpPr>
        <p:spPr>
          <a:noFill/>
          <a:ln>
            <a:miter lim="800000"/>
            <a:headEnd/>
            <a:tailEnd/>
          </a:ln>
        </p:spPr>
        <p:txBody>
          <a:bodyPr/>
          <a:lstStyle/>
          <a:p>
            <a:fld id="{27EEBAC4-DE86-48DC-8482-0B1724F604A1}" type="slidenum">
              <a:rPr lang="pl-PL" altLang="pl-PL" smtClean="0">
                <a:cs typeface="Arial" charset="0"/>
              </a:rPr>
              <a:pPr/>
              <a:t>19</a:t>
            </a:fld>
            <a:endParaRPr lang="pl-PL" altLang="pl-PL" smtClean="0">
              <a:cs typeface="Arial" charset="0"/>
            </a:endParaRPr>
          </a:p>
        </p:txBody>
      </p:sp>
      <p:sp>
        <p:nvSpPr>
          <p:cNvPr id="49155" name="Rectangle 1"/>
          <p:cNvSpPr>
            <a:spLocks noGrp="1" noRot="1" noChangeAspect="1" noChangeArrowheads="1"/>
          </p:cNvSpPr>
          <p:nvPr>
            <p:ph type="sldImg"/>
          </p:nvPr>
        </p:nvSpPr>
        <p:spPr>
          <a:xfrm>
            <a:off x="860425" y="736600"/>
            <a:ext cx="4902200" cy="3678238"/>
          </a:xfrm>
          <a:ln/>
        </p:spPr>
      </p:sp>
      <p:sp>
        <p:nvSpPr>
          <p:cNvPr id="49156"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9"/>
          <p:cNvSpPr>
            <a:spLocks noGrp="1" noChangeArrowheads="1"/>
          </p:cNvSpPr>
          <p:nvPr>
            <p:ph type="sldNum" sz="quarter"/>
          </p:nvPr>
        </p:nvSpPr>
        <p:spPr>
          <a:noFill/>
          <a:ln>
            <a:miter lim="800000"/>
            <a:headEnd/>
            <a:tailEnd/>
          </a:ln>
        </p:spPr>
        <p:txBody>
          <a:bodyPr/>
          <a:lstStyle/>
          <a:p>
            <a:fld id="{E758F849-68EC-434A-A0B2-3B44F88054CA}" type="slidenum">
              <a:rPr lang="pl-PL" altLang="pl-PL" smtClean="0">
                <a:cs typeface="Arial" charset="0"/>
              </a:rPr>
              <a:pPr/>
              <a:t>20</a:t>
            </a:fld>
            <a:endParaRPr lang="pl-PL" altLang="pl-PL" smtClean="0">
              <a:cs typeface="Arial" charset="0"/>
            </a:endParaRPr>
          </a:p>
        </p:txBody>
      </p:sp>
      <p:sp>
        <p:nvSpPr>
          <p:cNvPr id="52227" name="Rectangle 1"/>
          <p:cNvSpPr>
            <a:spLocks noGrp="1" noRot="1" noChangeAspect="1" noChangeArrowheads="1"/>
          </p:cNvSpPr>
          <p:nvPr>
            <p:ph type="sldImg"/>
          </p:nvPr>
        </p:nvSpPr>
        <p:spPr>
          <a:xfrm>
            <a:off x="860425" y="736600"/>
            <a:ext cx="4902200" cy="3678238"/>
          </a:xfrm>
          <a:ln/>
        </p:spPr>
      </p:sp>
      <p:sp>
        <p:nvSpPr>
          <p:cNvPr id="52228"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a:ln>
            <a:miter lim="800000"/>
            <a:headEnd/>
            <a:tailEnd/>
          </a:ln>
        </p:spPr>
        <p:txBody>
          <a:bodyPr/>
          <a:lstStyle/>
          <a:p>
            <a:fld id="{0F9FA6B6-9934-4B20-A2A6-D0356584830D}" type="slidenum">
              <a:rPr lang="pl-PL" altLang="pl-PL" smtClean="0">
                <a:cs typeface="Arial" charset="0"/>
              </a:rPr>
              <a:pPr/>
              <a:t>2</a:t>
            </a:fld>
            <a:endParaRPr lang="pl-PL" altLang="pl-PL" smtClean="0">
              <a:cs typeface="Arial" charset="0"/>
            </a:endParaRPr>
          </a:p>
        </p:txBody>
      </p:sp>
      <p:sp>
        <p:nvSpPr>
          <p:cNvPr id="21507" name="Rectangle 1"/>
          <p:cNvSpPr>
            <a:spLocks noGrp="1" noRot="1" noChangeAspect="1" noChangeArrowheads="1"/>
          </p:cNvSpPr>
          <p:nvPr>
            <p:ph type="sldImg"/>
          </p:nvPr>
        </p:nvSpPr>
        <p:spPr>
          <a:xfrm>
            <a:off x="860425" y="736600"/>
            <a:ext cx="4902200" cy="3678238"/>
          </a:xfrm>
          <a:ln/>
        </p:spPr>
      </p:sp>
      <p:sp>
        <p:nvSpPr>
          <p:cNvPr id="21508"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p:cNvSpPr>
            <a:spLocks noGrp="1" noChangeArrowheads="1"/>
          </p:cNvSpPr>
          <p:nvPr>
            <p:ph type="sldNum" sz="quarter"/>
          </p:nvPr>
        </p:nvSpPr>
        <p:spPr>
          <a:noFill/>
          <a:ln>
            <a:miter lim="800000"/>
            <a:headEnd/>
            <a:tailEnd/>
          </a:ln>
        </p:spPr>
        <p:txBody>
          <a:bodyPr/>
          <a:lstStyle/>
          <a:p>
            <a:fld id="{31750F48-7269-4AF1-A7FA-51063C6397C4}" type="slidenum">
              <a:rPr lang="pl-PL" altLang="pl-PL" smtClean="0">
                <a:cs typeface="Arial" charset="0"/>
              </a:rPr>
              <a:pPr/>
              <a:t>3</a:t>
            </a:fld>
            <a:endParaRPr lang="pl-PL" altLang="pl-PL" smtClean="0">
              <a:cs typeface="Arial" charset="0"/>
            </a:endParaRPr>
          </a:p>
        </p:txBody>
      </p:sp>
      <p:sp>
        <p:nvSpPr>
          <p:cNvPr id="23555" name="Rectangle 1"/>
          <p:cNvSpPr>
            <a:spLocks noGrp="1" noRot="1" noChangeAspect="1" noChangeArrowheads="1"/>
          </p:cNvSpPr>
          <p:nvPr>
            <p:ph type="sldImg"/>
          </p:nvPr>
        </p:nvSpPr>
        <p:spPr>
          <a:xfrm>
            <a:off x="860425" y="736600"/>
            <a:ext cx="4902200" cy="3678238"/>
          </a:xfrm>
          <a:ln/>
        </p:spPr>
      </p:sp>
      <p:sp>
        <p:nvSpPr>
          <p:cNvPr id="23556"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a:ln>
            <a:miter lim="800000"/>
            <a:headEnd/>
            <a:tailEnd/>
          </a:ln>
        </p:spPr>
        <p:txBody>
          <a:bodyPr/>
          <a:lstStyle/>
          <a:p>
            <a:fld id="{91043E34-405F-4F19-BF94-F85CF6E42D81}" type="slidenum">
              <a:rPr lang="pl-PL" altLang="pl-PL" smtClean="0">
                <a:cs typeface="Arial" charset="0"/>
              </a:rPr>
              <a:pPr/>
              <a:t>8</a:t>
            </a:fld>
            <a:endParaRPr lang="pl-PL" altLang="pl-PL" smtClean="0">
              <a:cs typeface="Arial" charset="0"/>
            </a:endParaRPr>
          </a:p>
        </p:txBody>
      </p:sp>
      <p:sp>
        <p:nvSpPr>
          <p:cNvPr id="29699" name="Rectangle 1"/>
          <p:cNvSpPr>
            <a:spLocks noGrp="1" noRot="1" noChangeAspect="1" noChangeArrowheads="1"/>
          </p:cNvSpPr>
          <p:nvPr>
            <p:ph type="sldImg"/>
          </p:nvPr>
        </p:nvSpPr>
        <p:spPr>
          <a:xfrm>
            <a:off x="860425" y="736600"/>
            <a:ext cx="4902200" cy="3678238"/>
          </a:xfrm>
          <a:ln/>
        </p:spPr>
      </p:sp>
      <p:sp>
        <p:nvSpPr>
          <p:cNvPr id="29700"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9"/>
          <p:cNvSpPr>
            <a:spLocks noGrp="1" noChangeArrowheads="1"/>
          </p:cNvSpPr>
          <p:nvPr>
            <p:ph type="sldNum" sz="quarter"/>
          </p:nvPr>
        </p:nvSpPr>
        <p:spPr>
          <a:noFill/>
          <a:ln>
            <a:miter lim="800000"/>
            <a:headEnd/>
            <a:tailEnd/>
          </a:ln>
        </p:spPr>
        <p:txBody>
          <a:bodyPr/>
          <a:lstStyle/>
          <a:p>
            <a:fld id="{C0010FB8-5835-41BF-BEE0-FE4D49967ACE}" type="slidenum">
              <a:rPr lang="pl-PL" altLang="pl-PL" smtClean="0">
                <a:cs typeface="Arial" charset="0"/>
              </a:rPr>
              <a:pPr/>
              <a:t>9</a:t>
            </a:fld>
            <a:endParaRPr lang="pl-PL" altLang="pl-PL" smtClean="0">
              <a:cs typeface="Arial" charset="0"/>
            </a:endParaRPr>
          </a:p>
        </p:txBody>
      </p:sp>
      <p:sp>
        <p:nvSpPr>
          <p:cNvPr id="32771" name="Rectangle 1"/>
          <p:cNvSpPr>
            <a:spLocks noGrp="1" noRot="1" noChangeAspect="1" noChangeArrowheads="1"/>
          </p:cNvSpPr>
          <p:nvPr>
            <p:ph type="sldImg"/>
          </p:nvPr>
        </p:nvSpPr>
        <p:spPr>
          <a:xfrm>
            <a:off x="860425" y="736600"/>
            <a:ext cx="4902200" cy="3678238"/>
          </a:xfrm>
          <a:ln/>
        </p:spPr>
      </p:sp>
      <p:sp>
        <p:nvSpPr>
          <p:cNvPr id="32772"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9"/>
          <p:cNvSpPr>
            <a:spLocks noGrp="1" noChangeArrowheads="1"/>
          </p:cNvSpPr>
          <p:nvPr>
            <p:ph type="sldNum" sz="quarter"/>
          </p:nvPr>
        </p:nvSpPr>
        <p:spPr>
          <a:noFill/>
          <a:ln>
            <a:miter lim="800000"/>
            <a:headEnd/>
            <a:tailEnd/>
          </a:ln>
        </p:spPr>
        <p:txBody>
          <a:bodyPr/>
          <a:lstStyle/>
          <a:p>
            <a:fld id="{41BB8935-037F-4887-BF9D-5EB3F66D9847}" type="slidenum">
              <a:rPr lang="pl-PL" altLang="pl-PL" smtClean="0">
                <a:cs typeface="Arial" charset="0"/>
              </a:rPr>
              <a:pPr/>
              <a:t>10</a:t>
            </a:fld>
            <a:endParaRPr lang="pl-PL" altLang="pl-PL" smtClean="0">
              <a:cs typeface="Arial" charset="0"/>
            </a:endParaRPr>
          </a:p>
        </p:txBody>
      </p:sp>
      <p:sp>
        <p:nvSpPr>
          <p:cNvPr id="34819" name="Rectangle 1"/>
          <p:cNvSpPr>
            <a:spLocks noGrp="1" noRot="1" noChangeAspect="1" noChangeArrowheads="1"/>
          </p:cNvSpPr>
          <p:nvPr>
            <p:ph type="sldImg"/>
          </p:nvPr>
        </p:nvSpPr>
        <p:spPr>
          <a:xfrm>
            <a:off x="860425" y="736600"/>
            <a:ext cx="4902200" cy="3678238"/>
          </a:xfrm>
          <a:ln/>
        </p:spPr>
      </p:sp>
      <p:sp>
        <p:nvSpPr>
          <p:cNvPr id="34820"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9"/>
          <p:cNvSpPr>
            <a:spLocks noGrp="1" noChangeArrowheads="1"/>
          </p:cNvSpPr>
          <p:nvPr>
            <p:ph type="sldNum" sz="quarter"/>
          </p:nvPr>
        </p:nvSpPr>
        <p:spPr>
          <a:noFill/>
          <a:ln>
            <a:miter lim="800000"/>
            <a:headEnd/>
            <a:tailEnd/>
          </a:ln>
        </p:spPr>
        <p:txBody>
          <a:bodyPr/>
          <a:lstStyle/>
          <a:p>
            <a:fld id="{A17B0283-EC28-4130-846F-5C13244DC86D}" type="slidenum">
              <a:rPr lang="pl-PL" altLang="pl-PL" smtClean="0">
                <a:cs typeface="Arial" charset="0"/>
              </a:rPr>
              <a:pPr/>
              <a:t>11</a:t>
            </a:fld>
            <a:endParaRPr lang="pl-PL" altLang="pl-PL" smtClean="0">
              <a:cs typeface="Arial" charset="0"/>
            </a:endParaRPr>
          </a:p>
        </p:txBody>
      </p:sp>
      <p:sp>
        <p:nvSpPr>
          <p:cNvPr id="36867" name="Rectangle 1"/>
          <p:cNvSpPr>
            <a:spLocks noGrp="1" noRot="1" noChangeAspect="1" noChangeArrowheads="1"/>
          </p:cNvSpPr>
          <p:nvPr>
            <p:ph type="sldImg"/>
          </p:nvPr>
        </p:nvSpPr>
        <p:spPr>
          <a:xfrm>
            <a:off x="860425" y="736600"/>
            <a:ext cx="4902200" cy="3678238"/>
          </a:xfrm>
          <a:ln/>
        </p:spPr>
      </p:sp>
      <p:sp>
        <p:nvSpPr>
          <p:cNvPr id="36868"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9"/>
          <p:cNvSpPr>
            <a:spLocks noGrp="1" noChangeArrowheads="1"/>
          </p:cNvSpPr>
          <p:nvPr>
            <p:ph type="sldNum" sz="quarter"/>
          </p:nvPr>
        </p:nvSpPr>
        <p:spPr>
          <a:noFill/>
          <a:ln>
            <a:miter lim="800000"/>
            <a:headEnd/>
            <a:tailEnd/>
          </a:ln>
        </p:spPr>
        <p:txBody>
          <a:bodyPr/>
          <a:lstStyle/>
          <a:p>
            <a:fld id="{B1B798E7-0EF1-4F50-9708-61D152266857}" type="slidenum">
              <a:rPr lang="pl-PL" altLang="pl-PL" smtClean="0">
                <a:cs typeface="Arial" charset="0"/>
              </a:rPr>
              <a:pPr/>
              <a:t>14</a:t>
            </a:fld>
            <a:endParaRPr lang="pl-PL" altLang="pl-PL" smtClean="0">
              <a:cs typeface="Arial" charset="0"/>
            </a:endParaRPr>
          </a:p>
        </p:txBody>
      </p:sp>
      <p:sp>
        <p:nvSpPr>
          <p:cNvPr id="40963" name="Rectangle 1"/>
          <p:cNvSpPr>
            <a:spLocks noGrp="1" noRot="1" noChangeAspect="1" noChangeArrowheads="1"/>
          </p:cNvSpPr>
          <p:nvPr>
            <p:ph type="sldImg"/>
          </p:nvPr>
        </p:nvSpPr>
        <p:spPr>
          <a:xfrm>
            <a:off x="860425" y="736600"/>
            <a:ext cx="4902200" cy="3678238"/>
          </a:xfrm>
          <a:ln/>
        </p:spPr>
      </p:sp>
      <p:sp>
        <p:nvSpPr>
          <p:cNvPr id="40964"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9"/>
          <p:cNvSpPr>
            <a:spLocks noGrp="1" noChangeArrowheads="1"/>
          </p:cNvSpPr>
          <p:nvPr>
            <p:ph type="sldNum" sz="quarter"/>
          </p:nvPr>
        </p:nvSpPr>
        <p:spPr>
          <a:noFill/>
          <a:ln>
            <a:miter lim="800000"/>
            <a:headEnd/>
            <a:tailEnd/>
          </a:ln>
        </p:spPr>
        <p:txBody>
          <a:bodyPr/>
          <a:lstStyle/>
          <a:p>
            <a:fld id="{6D17051C-7385-49F8-8D86-AA65C0622C4D}" type="slidenum">
              <a:rPr lang="pl-PL" altLang="pl-PL" smtClean="0">
                <a:cs typeface="Arial" charset="0"/>
              </a:rPr>
              <a:pPr/>
              <a:t>16</a:t>
            </a:fld>
            <a:endParaRPr lang="pl-PL" altLang="pl-PL" smtClean="0">
              <a:cs typeface="Arial" charset="0"/>
            </a:endParaRPr>
          </a:p>
        </p:txBody>
      </p:sp>
      <p:sp>
        <p:nvSpPr>
          <p:cNvPr id="44035" name="Rectangle 1"/>
          <p:cNvSpPr>
            <a:spLocks noGrp="1" noRot="1" noChangeAspect="1" noChangeArrowheads="1"/>
          </p:cNvSpPr>
          <p:nvPr>
            <p:ph type="sldImg"/>
          </p:nvPr>
        </p:nvSpPr>
        <p:spPr>
          <a:xfrm>
            <a:off x="860425" y="736600"/>
            <a:ext cx="4902200" cy="3678238"/>
          </a:xfrm>
          <a:ln/>
        </p:spPr>
      </p:sp>
      <p:sp>
        <p:nvSpPr>
          <p:cNvPr id="44036" name="Rectangle 2"/>
          <p:cNvSpPr>
            <a:spLocks noGrp="1" noChangeArrowheads="1"/>
          </p:cNvSpPr>
          <p:nvPr>
            <p:ph type="body" idx="1"/>
          </p:nvPr>
        </p:nvSpPr>
        <p:spPr>
          <a:xfrm>
            <a:off x="661988" y="4660900"/>
            <a:ext cx="5295900" cy="4413250"/>
          </a:xfrm>
          <a:noFill/>
        </p:spPr>
        <p:txBody>
          <a:bodyPr wrap="none" anchor="ctr"/>
          <a:lstStyle/>
          <a:p>
            <a:endParaRPr lang="pl-PL" alt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7A7365F6-4DB1-4431-A01F-D4CA5AF3BAF9}" type="slidenum">
              <a:rPr lang="pl-PL" altLang="pl-PL"/>
              <a:pPr>
                <a:defRPr/>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D63BAE0D-17C0-4391-8254-12F4462B32FA}" type="slidenum">
              <a:rPr lang="pl-PL" altLang="pl-PL"/>
              <a:pPr>
                <a:defRPr/>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6225" y="128588"/>
            <a:ext cx="2055813" cy="59928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8588"/>
            <a:ext cx="6016625" cy="59928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06392132-43F1-4263-9C52-321AB4B8DD26}" type="slidenum">
              <a:rPr lang="pl-PL" altLang="pl-PL"/>
              <a:pPr>
                <a:defRPr/>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6904E517-1CFE-45C0-95E6-CB022960657D}" type="slidenum">
              <a:rPr lang="pl-PL" altLang="pl-PL"/>
              <a:pPr>
                <a:defRPr/>
              </a:pPr>
              <a:t>‹#›</a:t>
            </a:fld>
            <a:endParaRPr lang="pl-PL" alt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5425"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DB07A75A-9223-47C3-8CD3-FFBB3673E9A2}" type="slidenum">
              <a:rPr lang="pl-PL" altLang="pl-PL"/>
              <a:pPr>
                <a:defRPr/>
              </a:pPr>
              <a:t>‹#›</a:t>
            </a:fld>
            <a:endParaRPr lang="pl-PL" alt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4838" cy="4521200"/>
          </a:xfrm>
        </p:spPr>
        <p:txBody>
          <a:bodyPr/>
          <a:lstStyle/>
          <a:p>
            <a:pPr lvl="0"/>
            <a:endParaRPr lang="pl-PL" noProof="0"/>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C11D8F09-6758-43D9-995B-5A62EC584CD1}" type="slidenum">
              <a:rPr lang="pl-PL" altLang="pl-PL"/>
              <a:pPr>
                <a:defRPr/>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5475E5AE-37C3-46E5-AD43-43716EB7C180}" type="slidenum">
              <a:rPr lang="pl-PL" altLang="pl-PL"/>
              <a:pPr>
                <a:defRPr/>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3"/>
          <p:cNvSpPr>
            <a:spLocks noGrp="1" noChangeArrowheads="1"/>
          </p:cNvSpPr>
          <p:nvPr>
            <p:ph type="dt" idx="10"/>
          </p:nvPr>
        </p:nvSpPr>
        <p:spPr/>
        <p:txBody>
          <a:bodyPr/>
          <a:lstStyle>
            <a:lvl1pPr>
              <a:defRPr/>
            </a:lvl1pPr>
          </a:lstStyle>
          <a:p>
            <a:pPr>
              <a:defRPr/>
            </a:pPr>
            <a:endParaRPr lang="pl-PL" altLang="pl-PL"/>
          </a:p>
        </p:txBody>
      </p:sp>
      <p:sp>
        <p:nvSpPr>
          <p:cNvPr id="5" name="Rectangle 3"/>
          <p:cNvSpPr>
            <a:spLocks noGrp="1" noChangeArrowheads="1"/>
          </p:cNvSpPr>
          <p:nvPr>
            <p:ph type="dt" idx="11"/>
          </p:nvPr>
        </p:nvSpPr>
        <p:spPr/>
        <p:txBody>
          <a:bodyPr/>
          <a:lstStyle>
            <a:lvl1pPr>
              <a:defRPr/>
            </a:lvl1pPr>
          </a:lstStyle>
          <a:p>
            <a:pPr>
              <a:defRPr/>
            </a:pPr>
            <a:endParaRPr lang="pl-PL" altLang="pl-PL"/>
          </a:p>
        </p:txBody>
      </p:sp>
      <p:sp>
        <p:nvSpPr>
          <p:cNvPr id="6" name="Rectangle 4"/>
          <p:cNvSpPr>
            <a:spLocks noGrp="1" noChangeArrowheads="1"/>
          </p:cNvSpPr>
          <p:nvPr>
            <p:ph type="ftr" idx="12"/>
          </p:nvPr>
        </p:nvSpPr>
        <p:spPr/>
        <p:txBody>
          <a:bodyPr/>
          <a:lstStyle>
            <a:lvl1pPr>
              <a:defRPr/>
            </a:lvl1pPr>
          </a:lstStyle>
          <a:p>
            <a:pPr>
              <a:defRPr/>
            </a:pPr>
            <a:endParaRPr lang="pl-PL" altLang="pl-PL"/>
          </a:p>
        </p:txBody>
      </p:sp>
      <p:sp>
        <p:nvSpPr>
          <p:cNvPr id="7" name="Rectangle 5"/>
          <p:cNvSpPr>
            <a:spLocks noGrp="1" noChangeArrowheads="1"/>
          </p:cNvSpPr>
          <p:nvPr>
            <p:ph type="sldNum" idx="13"/>
          </p:nvPr>
        </p:nvSpPr>
        <p:spPr/>
        <p:txBody>
          <a:bodyPr/>
          <a:lstStyle>
            <a:lvl1pPr>
              <a:defRPr/>
            </a:lvl1pPr>
          </a:lstStyle>
          <a:p>
            <a:pPr>
              <a:defRPr/>
            </a:pPr>
            <a:fld id="{A9950D05-7F9E-46C6-872F-F875E75B43C2}" type="slidenum">
              <a:rPr lang="pl-PL" altLang="pl-PL"/>
              <a:pPr>
                <a:defRPr/>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EB42379D-EE2B-4323-9133-2713213E43A2}" type="slidenum">
              <a:rPr lang="pl-PL" altLang="pl-PL"/>
              <a:pPr>
                <a:defRPr/>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p:txBody>
          <a:bodyPr/>
          <a:lstStyle>
            <a:lvl1pPr>
              <a:defRPr/>
            </a:lvl1pPr>
          </a:lstStyle>
          <a:p>
            <a:pPr>
              <a:defRPr/>
            </a:pPr>
            <a:endParaRPr lang="pl-PL" altLang="pl-PL"/>
          </a:p>
        </p:txBody>
      </p:sp>
      <p:sp>
        <p:nvSpPr>
          <p:cNvPr id="8" name="Rectangle 3"/>
          <p:cNvSpPr>
            <a:spLocks noGrp="1" noChangeArrowheads="1"/>
          </p:cNvSpPr>
          <p:nvPr>
            <p:ph type="dt" idx="11"/>
          </p:nvPr>
        </p:nvSpPr>
        <p:spPr/>
        <p:txBody>
          <a:bodyPr/>
          <a:lstStyle>
            <a:lvl1pPr>
              <a:defRPr/>
            </a:lvl1pPr>
          </a:lstStyle>
          <a:p>
            <a:pPr>
              <a:defRPr/>
            </a:pPr>
            <a:endParaRPr lang="pl-PL" altLang="pl-PL"/>
          </a:p>
        </p:txBody>
      </p:sp>
      <p:sp>
        <p:nvSpPr>
          <p:cNvPr id="9" name="Rectangle 4"/>
          <p:cNvSpPr>
            <a:spLocks noGrp="1" noChangeArrowheads="1"/>
          </p:cNvSpPr>
          <p:nvPr>
            <p:ph type="ftr" idx="12"/>
          </p:nvPr>
        </p:nvSpPr>
        <p:spPr/>
        <p:txBody>
          <a:bodyPr/>
          <a:lstStyle>
            <a:lvl1pPr>
              <a:defRPr/>
            </a:lvl1pPr>
          </a:lstStyle>
          <a:p>
            <a:pPr>
              <a:defRPr/>
            </a:pPr>
            <a:endParaRPr lang="pl-PL" altLang="pl-PL"/>
          </a:p>
        </p:txBody>
      </p:sp>
      <p:sp>
        <p:nvSpPr>
          <p:cNvPr id="10" name="Rectangle 5"/>
          <p:cNvSpPr>
            <a:spLocks noGrp="1" noChangeArrowheads="1"/>
          </p:cNvSpPr>
          <p:nvPr>
            <p:ph type="sldNum" idx="13"/>
          </p:nvPr>
        </p:nvSpPr>
        <p:spPr/>
        <p:txBody>
          <a:bodyPr/>
          <a:lstStyle>
            <a:lvl1pPr>
              <a:defRPr/>
            </a:lvl1pPr>
          </a:lstStyle>
          <a:p>
            <a:pPr>
              <a:defRPr/>
            </a:pPr>
            <a:fld id="{C093FDFC-1E98-4400-B1F7-38DAEC7468EE}" type="slidenum">
              <a:rPr lang="pl-PL" altLang="pl-PL"/>
              <a:pPr>
                <a:defRPr/>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p:txBody>
          <a:bodyPr/>
          <a:lstStyle>
            <a:lvl1pPr>
              <a:defRPr/>
            </a:lvl1pPr>
          </a:lstStyle>
          <a:p>
            <a:pPr>
              <a:defRPr/>
            </a:pPr>
            <a:endParaRPr lang="pl-PL" altLang="pl-PL"/>
          </a:p>
        </p:txBody>
      </p:sp>
      <p:sp>
        <p:nvSpPr>
          <p:cNvPr id="4" name="Rectangle 3"/>
          <p:cNvSpPr>
            <a:spLocks noGrp="1" noChangeArrowheads="1"/>
          </p:cNvSpPr>
          <p:nvPr>
            <p:ph type="dt" idx="11"/>
          </p:nvPr>
        </p:nvSpPr>
        <p:spPr/>
        <p:txBody>
          <a:bodyPr/>
          <a:lstStyle>
            <a:lvl1pPr>
              <a:defRPr/>
            </a:lvl1pPr>
          </a:lstStyle>
          <a:p>
            <a:pPr>
              <a:defRPr/>
            </a:pPr>
            <a:endParaRPr lang="pl-PL" altLang="pl-PL"/>
          </a:p>
        </p:txBody>
      </p:sp>
      <p:sp>
        <p:nvSpPr>
          <p:cNvPr id="5" name="Rectangle 4"/>
          <p:cNvSpPr>
            <a:spLocks noGrp="1" noChangeArrowheads="1"/>
          </p:cNvSpPr>
          <p:nvPr>
            <p:ph type="ftr" idx="12"/>
          </p:nvPr>
        </p:nvSpPr>
        <p:spPr/>
        <p:txBody>
          <a:bodyPr/>
          <a:lstStyle>
            <a:lvl1pPr>
              <a:defRPr/>
            </a:lvl1pPr>
          </a:lstStyle>
          <a:p>
            <a:pPr>
              <a:defRPr/>
            </a:pPr>
            <a:endParaRPr lang="pl-PL" altLang="pl-PL"/>
          </a:p>
        </p:txBody>
      </p:sp>
      <p:sp>
        <p:nvSpPr>
          <p:cNvPr id="6" name="Rectangle 5"/>
          <p:cNvSpPr>
            <a:spLocks noGrp="1" noChangeArrowheads="1"/>
          </p:cNvSpPr>
          <p:nvPr>
            <p:ph type="sldNum" idx="13"/>
          </p:nvPr>
        </p:nvSpPr>
        <p:spPr/>
        <p:txBody>
          <a:bodyPr/>
          <a:lstStyle>
            <a:lvl1pPr>
              <a:defRPr/>
            </a:lvl1pPr>
          </a:lstStyle>
          <a:p>
            <a:pPr>
              <a:defRPr/>
            </a:pPr>
            <a:fld id="{38967B17-9B27-4353-A88D-33DB8C9E50B1}" type="slidenum">
              <a:rPr lang="pl-PL" altLang="pl-PL"/>
              <a:pPr>
                <a:defRPr/>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p:txBody>
          <a:bodyPr/>
          <a:lstStyle>
            <a:lvl1pPr>
              <a:defRPr/>
            </a:lvl1pPr>
          </a:lstStyle>
          <a:p>
            <a:pPr>
              <a:defRPr/>
            </a:pPr>
            <a:endParaRPr lang="pl-PL" altLang="pl-PL"/>
          </a:p>
        </p:txBody>
      </p:sp>
      <p:sp>
        <p:nvSpPr>
          <p:cNvPr id="3" name="Rectangle 3"/>
          <p:cNvSpPr>
            <a:spLocks noGrp="1" noChangeArrowheads="1"/>
          </p:cNvSpPr>
          <p:nvPr>
            <p:ph type="dt" idx="11"/>
          </p:nvPr>
        </p:nvSpPr>
        <p:spPr/>
        <p:txBody>
          <a:bodyPr/>
          <a:lstStyle>
            <a:lvl1pPr>
              <a:defRPr/>
            </a:lvl1pPr>
          </a:lstStyle>
          <a:p>
            <a:pPr>
              <a:defRPr/>
            </a:pPr>
            <a:endParaRPr lang="pl-PL" altLang="pl-PL"/>
          </a:p>
        </p:txBody>
      </p:sp>
      <p:sp>
        <p:nvSpPr>
          <p:cNvPr id="4" name="Rectangle 4"/>
          <p:cNvSpPr>
            <a:spLocks noGrp="1" noChangeArrowheads="1"/>
          </p:cNvSpPr>
          <p:nvPr>
            <p:ph type="ftr" idx="12"/>
          </p:nvPr>
        </p:nvSpPr>
        <p:spPr/>
        <p:txBody>
          <a:bodyPr/>
          <a:lstStyle>
            <a:lvl1pPr>
              <a:defRPr/>
            </a:lvl1pPr>
          </a:lstStyle>
          <a:p>
            <a:pPr>
              <a:defRPr/>
            </a:pPr>
            <a:endParaRPr lang="pl-PL" altLang="pl-PL"/>
          </a:p>
        </p:txBody>
      </p:sp>
      <p:sp>
        <p:nvSpPr>
          <p:cNvPr id="5" name="Rectangle 5"/>
          <p:cNvSpPr>
            <a:spLocks noGrp="1" noChangeArrowheads="1"/>
          </p:cNvSpPr>
          <p:nvPr>
            <p:ph type="sldNum" idx="13"/>
          </p:nvPr>
        </p:nvSpPr>
        <p:spPr/>
        <p:txBody>
          <a:bodyPr/>
          <a:lstStyle>
            <a:lvl1pPr>
              <a:defRPr/>
            </a:lvl1pPr>
          </a:lstStyle>
          <a:p>
            <a:pPr>
              <a:defRPr/>
            </a:pPr>
            <a:fld id="{7249D9BF-33B0-4FC2-BC28-36BE307CBDEB}" type="slidenum">
              <a:rPr lang="pl-PL" altLang="pl-PL"/>
              <a:pPr>
                <a:defRPr/>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47BC246F-BC0F-4E96-8756-36AB0C2CE97B}" type="slidenum">
              <a:rPr lang="pl-PL" altLang="pl-PL"/>
              <a:pPr>
                <a:defRPr/>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3"/>
          <p:cNvSpPr>
            <a:spLocks noGrp="1" noChangeArrowheads="1"/>
          </p:cNvSpPr>
          <p:nvPr>
            <p:ph type="dt" idx="10"/>
          </p:nvPr>
        </p:nvSpPr>
        <p:spPr/>
        <p:txBody>
          <a:bodyPr/>
          <a:lstStyle>
            <a:lvl1pPr>
              <a:defRPr/>
            </a:lvl1pPr>
          </a:lstStyle>
          <a:p>
            <a:pPr>
              <a:defRPr/>
            </a:pPr>
            <a:endParaRPr lang="pl-PL" altLang="pl-PL"/>
          </a:p>
        </p:txBody>
      </p:sp>
      <p:sp>
        <p:nvSpPr>
          <p:cNvPr id="6" name="Rectangle 3"/>
          <p:cNvSpPr>
            <a:spLocks noGrp="1" noChangeArrowheads="1"/>
          </p:cNvSpPr>
          <p:nvPr>
            <p:ph type="dt" idx="11"/>
          </p:nvPr>
        </p:nvSpPr>
        <p:spPr/>
        <p:txBody>
          <a:bodyPr/>
          <a:lstStyle>
            <a:lvl1pPr>
              <a:defRPr/>
            </a:lvl1pPr>
          </a:lstStyle>
          <a:p>
            <a:pPr>
              <a:defRPr/>
            </a:pPr>
            <a:endParaRPr lang="pl-PL" altLang="pl-PL"/>
          </a:p>
        </p:txBody>
      </p:sp>
      <p:sp>
        <p:nvSpPr>
          <p:cNvPr id="7" name="Rectangle 4"/>
          <p:cNvSpPr>
            <a:spLocks noGrp="1" noChangeArrowheads="1"/>
          </p:cNvSpPr>
          <p:nvPr>
            <p:ph type="ftr" idx="12"/>
          </p:nvPr>
        </p:nvSpPr>
        <p:spPr/>
        <p:txBody>
          <a:bodyPr/>
          <a:lstStyle>
            <a:lvl1pPr>
              <a:defRPr/>
            </a:lvl1pPr>
          </a:lstStyle>
          <a:p>
            <a:pPr>
              <a:defRPr/>
            </a:pPr>
            <a:endParaRPr lang="pl-PL" altLang="pl-PL"/>
          </a:p>
        </p:txBody>
      </p:sp>
      <p:sp>
        <p:nvSpPr>
          <p:cNvPr id="8" name="Rectangle 5"/>
          <p:cNvSpPr>
            <a:spLocks noGrp="1" noChangeArrowheads="1"/>
          </p:cNvSpPr>
          <p:nvPr>
            <p:ph type="sldNum" idx="13"/>
          </p:nvPr>
        </p:nvSpPr>
        <p:spPr/>
        <p:txBody>
          <a:bodyPr/>
          <a:lstStyle>
            <a:lvl1pPr>
              <a:defRPr/>
            </a:lvl1pPr>
          </a:lstStyle>
          <a:p>
            <a:pPr>
              <a:defRPr/>
            </a:pPr>
            <a:fld id="{1B30D9BD-7651-45FA-8C03-C40DC613AC03}" type="slidenum">
              <a:rPr lang="pl-PL" altLang="pl-PL"/>
              <a:pPr>
                <a:defRPr/>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4838" cy="1433512"/>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7" name="Rectangle 2"/>
          <p:cNvSpPr>
            <a:spLocks noGrp="1" noChangeArrowheads="1"/>
          </p:cNvSpPr>
          <p:nvPr>
            <p:ph type="body" idx="1"/>
          </p:nvPr>
        </p:nvSpPr>
        <p:spPr bwMode="auto">
          <a:xfrm>
            <a:off x="457200" y="1600200"/>
            <a:ext cx="8224838" cy="45212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2" name="Rectangle 3"/>
          <p:cNvSpPr>
            <a:spLocks noGrp="1" noChangeArrowheads="1"/>
          </p:cNvSpPr>
          <p:nvPr>
            <p:ph type="dt"/>
          </p:nvPr>
        </p:nvSpPr>
        <p:spPr bwMode="auto">
          <a:xfrm>
            <a:off x="457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3" name="Rectangle 3"/>
          <p:cNvSpPr>
            <a:spLocks noGrp="1" noChangeArrowheads="1"/>
          </p:cNvSpPr>
          <p:nvPr>
            <p:ph type="dt"/>
          </p:nvPr>
        </p:nvSpPr>
        <p:spPr bwMode="auto">
          <a:xfrm>
            <a:off x="457200" y="6245225"/>
            <a:ext cx="2128838" cy="471488"/>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8" name="Rectangle 4"/>
          <p:cNvSpPr>
            <a:spLocks noGrp="1" noChangeArrowheads="1"/>
          </p:cNvSpPr>
          <p:nvPr>
            <p:ph type="ftr"/>
          </p:nvPr>
        </p:nvSpPr>
        <p:spPr bwMode="auto">
          <a:xfrm>
            <a:off x="3124200" y="6245225"/>
            <a:ext cx="2890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endParaRPr lang="pl-PL" altLang="pl-PL"/>
          </a:p>
        </p:txBody>
      </p:sp>
      <p:sp>
        <p:nvSpPr>
          <p:cNvPr id="1029" name="Rectangle 5"/>
          <p:cNvSpPr>
            <a:spLocks noGrp="1" noChangeArrowheads="1"/>
          </p:cNvSpPr>
          <p:nvPr>
            <p:ph type="sldNum"/>
          </p:nvPr>
        </p:nvSpPr>
        <p:spPr bwMode="auto">
          <a:xfrm>
            <a:off x="6553200" y="6245225"/>
            <a:ext cx="2128838" cy="471488"/>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l" eaLnBrk="0" hangingPunct="0">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cs typeface="+mn-cs"/>
              </a:defRPr>
            </a:lvl1pPr>
          </a:lstStyle>
          <a:p>
            <a:pPr>
              <a:defRPr/>
            </a:pPr>
            <a:fld id="{0F9AD90D-925D-4232-8F85-B65DBD9E163E}"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1"/>
          <p:cNvSpPr>
            <a:spLocks noGrp="1" noChangeArrowheads="1"/>
          </p:cNvSpPr>
          <p:nvPr>
            <p:ph type="title"/>
          </p:nvPr>
        </p:nvSpPr>
        <p:spPr>
          <a:xfrm>
            <a:off x="715963" y="692150"/>
            <a:ext cx="7024687" cy="15843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b="1" smtClean="0">
                <a:latin typeface="Book Antiqua" pitchFamily="18" charset="0"/>
              </a:rPr>
              <a:t>Powiatowy Urząd Pracy </a:t>
            </a:r>
            <a:br>
              <a:rPr lang="pl-PL" altLang="pl-PL" b="1" smtClean="0">
                <a:latin typeface="Book Antiqua" pitchFamily="18" charset="0"/>
              </a:rPr>
            </a:br>
            <a:r>
              <a:rPr lang="pl-PL" altLang="pl-PL" b="1" smtClean="0">
                <a:latin typeface="Book Antiqua" pitchFamily="18" charset="0"/>
              </a:rPr>
              <a:t>w Kołobrzegu</a:t>
            </a:r>
          </a:p>
        </p:txBody>
      </p:sp>
      <p:sp>
        <p:nvSpPr>
          <p:cNvPr id="3094" name="Rectangle 2"/>
          <p:cNvSpPr>
            <a:spLocks noGrp="1" noChangeArrowheads="1"/>
          </p:cNvSpPr>
          <p:nvPr>
            <p:ph type="subTitle" idx="4294967295"/>
          </p:nvPr>
        </p:nvSpPr>
        <p:spPr>
          <a:xfrm>
            <a:off x="1042988" y="4724400"/>
            <a:ext cx="6337300" cy="936625"/>
          </a:xfrm>
        </p:spPr>
        <p:txBody>
          <a:bodyPr/>
          <a:lstStyle/>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smtClean="0">
                <a:solidFill>
                  <a:schemeClr val="tx1"/>
                </a:solidFill>
                <a:latin typeface="Book Antiqua" pitchFamily="18" charset="0"/>
              </a:rPr>
              <a:t>Sytuacja na kołobrzeskim rynku pracy </a:t>
            </a:r>
          </a:p>
          <a:p>
            <a:pPr marL="0" indent="0" algn="ctr" eaLnBrk="1" hangingPunct="1">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smtClean="0">
                <a:solidFill>
                  <a:schemeClr val="tx1"/>
                </a:solidFill>
                <a:latin typeface="Book Antiqua" pitchFamily="18" charset="0"/>
              </a:rPr>
              <a:t>Stan na dzień 31.12.2013r.</a:t>
            </a:r>
          </a:p>
        </p:txBody>
      </p:sp>
      <p:graphicFrame>
        <p:nvGraphicFramePr>
          <p:cNvPr id="3092" name="Object 20"/>
          <p:cNvGraphicFramePr>
            <a:graphicFrameLocks noChangeAspect="1"/>
          </p:cNvGraphicFramePr>
          <p:nvPr/>
        </p:nvGraphicFramePr>
        <p:xfrm>
          <a:off x="3708400" y="2636838"/>
          <a:ext cx="1512888" cy="1004887"/>
        </p:xfrm>
        <a:graphic>
          <a:graphicData uri="http://schemas.openxmlformats.org/presentationml/2006/ole">
            <mc:AlternateContent xmlns:mc="http://schemas.openxmlformats.org/markup-compatibility/2006">
              <mc:Choice xmlns:v="urn:schemas-microsoft-com:vml" Requires="v">
                <p:oleObj spid="_x0000_s3093" r:id="rId4" imgW="1372548" imgH="913481" progId="Word.Picture.8">
                  <p:embed/>
                </p:oleObj>
              </mc:Choice>
              <mc:Fallback>
                <p:oleObj r:id="rId4" imgW="1372548" imgH="913481" progId="Word.Picture.8">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2636838"/>
                        <a:ext cx="1512888" cy="10048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611188" y="260350"/>
            <a:ext cx="8086725" cy="88265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Współpraca z pracodawcami</a:t>
            </a:r>
            <a:br>
              <a:rPr lang="pl-PL" altLang="pl-PL" sz="2800" b="1" smtClean="0"/>
            </a:br>
            <a:endParaRPr lang="pl-PL" altLang="pl-PL" sz="2800" b="1" smtClean="0"/>
          </a:p>
        </p:txBody>
      </p:sp>
      <p:sp>
        <p:nvSpPr>
          <p:cNvPr id="33794" name="Rectangle 2"/>
          <p:cNvSpPr>
            <a:spLocks noGrp="1" noChangeArrowheads="1"/>
          </p:cNvSpPr>
          <p:nvPr>
            <p:ph type="body" idx="1"/>
          </p:nvPr>
        </p:nvSpPr>
        <p:spPr>
          <a:xfrm>
            <a:off x="360363" y="900113"/>
            <a:ext cx="8229600" cy="500380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smtClean="0">
                <a:solidFill>
                  <a:schemeClr val="tx1"/>
                </a:solidFill>
              </a:rPr>
              <a:t>   W okresie </a:t>
            </a:r>
            <a:r>
              <a:rPr lang="pl-PL" altLang="pl-PL" sz="2800" b="1" smtClean="0">
                <a:solidFill>
                  <a:schemeClr val="accent2"/>
                </a:solidFill>
              </a:rPr>
              <a:t>styczeń – grudzień 2013r.</a:t>
            </a:r>
            <a:r>
              <a:rPr lang="pl-PL" altLang="pl-PL" sz="2800" b="1" smtClean="0">
                <a:solidFill>
                  <a:schemeClr val="tx1"/>
                </a:solidFill>
              </a:rPr>
              <a:t> do Powiatowego Urzędu Pracy  w  Kołobrzegu wpłynęło </a:t>
            </a:r>
            <a:r>
              <a:rPr lang="pl-PL" altLang="pl-PL" sz="2800" b="1" smtClean="0">
                <a:solidFill>
                  <a:schemeClr val="accent2"/>
                </a:solidFill>
              </a:rPr>
              <a:t>1813</a:t>
            </a:r>
            <a:r>
              <a:rPr lang="pl-PL" altLang="pl-PL" sz="2800" smtClean="0">
                <a:solidFill>
                  <a:schemeClr val="accent2"/>
                </a:solidFill>
              </a:rPr>
              <a:t> oferty pracy.</a:t>
            </a:r>
            <a:r>
              <a:rPr lang="pl-PL" altLang="pl-PL" sz="2800" smtClean="0">
                <a:solidFill>
                  <a:schemeClr val="tx1"/>
                </a:solidFill>
              </a:rPr>
              <a:t> Najwięcej wolnych miejsc pracy wykazano w takich zawodach jak:</a:t>
            </a:r>
            <a:r>
              <a:rPr lang="pl-PL" altLang="pl-PL" sz="2800" smtClean="0">
                <a:solidFill>
                  <a:schemeClr val="accent2"/>
                </a:solidFill>
              </a:rPr>
              <a:t>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kelner</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pomoc kuchenna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pokojowa</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recepcjonista </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kucharz</a:t>
            </a:r>
          </a:p>
          <a:p>
            <a:pPr marL="338138" indent="-338138" eaLnBrk="1" hangingPunct="1">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sprzedawca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395288" y="0"/>
            <a:ext cx="8291512" cy="1417638"/>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Współpraca z pracodawcami - c.d.</a:t>
            </a:r>
          </a:p>
        </p:txBody>
      </p:sp>
      <p:sp>
        <p:nvSpPr>
          <p:cNvPr id="35842" name="Rectangle 2"/>
          <p:cNvSpPr>
            <a:spLocks noGrp="1" noChangeArrowheads="1"/>
          </p:cNvSpPr>
          <p:nvPr>
            <p:ph type="body" idx="1"/>
          </p:nvPr>
        </p:nvSpPr>
        <p:spPr>
          <a:xfrm>
            <a:off x="468313" y="1125538"/>
            <a:ext cx="8218487" cy="5248275"/>
          </a:xfrm>
        </p:spPr>
        <p:txBody>
          <a:bodyPr/>
          <a:lstStyle/>
          <a:p>
            <a:pPr marL="338138" indent="-338138" eaLnBrk="1" hangingPunct="1">
              <a:lnSpc>
                <a:spcPct val="90000"/>
              </a:lnSpc>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   W okresie </a:t>
            </a:r>
            <a:r>
              <a:rPr lang="pl-PL" altLang="pl-PL" b="1" smtClean="0">
                <a:solidFill>
                  <a:schemeClr val="accent2"/>
                </a:solidFill>
              </a:rPr>
              <a:t>styczeń – grudzień 2013 r.</a:t>
            </a:r>
            <a:r>
              <a:rPr lang="pl-PL" altLang="pl-PL" smtClean="0">
                <a:solidFill>
                  <a:schemeClr val="tx1"/>
                </a:solidFill>
              </a:rPr>
              <a:t> zorganizowano </a:t>
            </a:r>
            <a:r>
              <a:rPr lang="pl-PL" altLang="pl-PL" b="1" u="sng" smtClean="0">
                <a:solidFill>
                  <a:schemeClr val="accent2"/>
                </a:solidFill>
              </a:rPr>
              <a:t>10 giełd pracy</a:t>
            </a:r>
            <a:r>
              <a:rPr lang="pl-PL" altLang="pl-PL" smtClean="0">
                <a:solidFill>
                  <a:schemeClr val="tx1"/>
                </a:solidFill>
              </a:rPr>
              <a:t> na następujące stanowiska:</a:t>
            </a:r>
          </a:p>
          <a:p>
            <a:pPr marL="338138" indent="-338138" eaLnBrk="1" hangingPunct="1">
              <a:lnSpc>
                <a:spcPct val="9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pomoc kuchenna, kucharz</a:t>
            </a:r>
          </a:p>
          <a:p>
            <a:pPr marL="338138" indent="-338138" eaLnBrk="1" hangingPunct="1">
              <a:lnSpc>
                <a:spcPct val="9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kelner-barman, </a:t>
            </a:r>
          </a:p>
          <a:p>
            <a:pPr marL="338138" indent="-338138" eaLnBrk="1" hangingPunct="1">
              <a:lnSpc>
                <a:spcPct val="9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kasjer sprzedawca, z-ca kierownika sklepu</a:t>
            </a:r>
          </a:p>
          <a:p>
            <a:pPr marL="338138" indent="-338138" eaLnBrk="1" hangingPunct="1">
              <a:lnSpc>
                <a:spcPct val="9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magazynier, masarz</a:t>
            </a:r>
          </a:p>
          <a:p>
            <a:pPr marL="338138" indent="-338138" eaLnBrk="1" hangingPunct="1">
              <a:lnSpc>
                <a:spcPct val="9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pracownik restauracji, pracownik produkcji /przetwórca ryb/</a:t>
            </a:r>
          </a:p>
          <a:p>
            <a:pPr marL="338138" indent="-338138" eaLnBrk="1" hangingPunct="1">
              <a:lnSpc>
                <a:spcPct val="90000"/>
              </a:lnSpc>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mtClean="0">
                <a:solidFill>
                  <a:schemeClr val="tx1"/>
                </a:solidFill>
              </a:rPr>
              <a:t>pracownik ochrony, pracownik gosp. Rolnego.</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pl-PL" altLang="pl-PL" sz="3200" b="1" smtClean="0"/>
              <a:t>Współpraca z pracodawcami - c.d.</a:t>
            </a:r>
          </a:p>
        </p:txBody>
      </p:sp>
      <p:sp>
        <p:nvSpPr>
          <p:cNvPr id="37890" name="Rectangle 3"/>
          <p:cNvSpPr>
            <a:spLocks noGrp="1" noChangeArrowheads="1"/>
          </p:cNvSpPr>
          <p:nvPr>
            <p:ph type="body" idx="1"/>
          </p:nvPr>
        </p:nvSpPr>
        <p:spPr>
          <a:xfrm>
            <a:off x="468313" y="1268413"/>
            <a:ext cx="8213725" cy="4924425"/>
          </a:xfrm>
        </p:spPr>
        <p:txBody>
          <a:bodyPr/>
          <a:lstStyle/>
          <a:p>
            <a:r>
              <a:rPr lang="pl-PL" altLang="pl-PL" sz="2400" b="1" dirty="0" smtClean="0"/>
              <a:t>    </a:t>
            </a:r>
            <a:r>
              <a:rPr lang="pl-PL" altLang="pl-PL" sz="2400" dirty="0"/>
              <a:t>W dniu 15.03.2013r. w Hali Milenium odbyły się </a:t>
            </a:r>
            <a:r>
              <a:rPr lang="pl-PL" altLang="pl-PL" sz="2400" b="1" dirty="0"/>
              <a:t>Targi Pracy </a:t>
            </a:r>
            <a:r>
              <a:rPr lang="pl-PL" altLang="pl-PL" sz="2400" dirty="0"/>
              <a:t>zorganizowane przez Powiatowy Urząd Pracy        w Kołobrzegu, pod honorowym patronatem Członka Zarządu Województwa Zachodniopomorskiego               </a:t>
            </a:r>
            <a:r>
              <a:rPr lang="pl-PL" altLang="pl-PL" sz="2400" b="1" dirty="0">
                <a:solidFill>
                  <a:schemeClr val="tx1"/>
                </a:solidFill>
              </a:rPr>
              <a:t>Anny Mieczkowskiej</a:t>
            </a:r>
            <a:r>
              <a:rPr lang="pl-PL" altLang="pl-PL" sz="2400" dirty="0"/>
              <a:t> oraz Starosty Kołobrzeskiego               </a:t>
            </a:r>
            <a:r>
              <a:rPr lang="pl-PL" altLang="pl-PL" sz="2400" b="1" dirty="0"/>
              <a:t>Tomasza Tamborskiego</a:t>
            </a:r>
            <a:r>
              <a:rPr lang="pl-PL" altLang="pl-PL" sz="2400" dirty="0"/>
              <a:t>.</a:t>
            </a:r>
          </a:p>
          <a:p>
            <a:r>
              <a:rPr lang="pl-PL" altLang="pl-PL" sz="2400" dirty="0"/>
              <a:t>    W targach udział wzięło </a:t>
            </a:r>
            <a:r>
              <a:rPr lang="pl-PL" altLang="pl-PL" sz="2400" b="1" dirty="0">
                <a:solidFill>
                  <a:schemeClr val="accent2"/>
                </a:solidFill>
              </a:rPr>
              <a:t>64 wystawców</a:t>
            </a:r>
            <a:r>
              <a:rPr lang="pl-PL" altLang="pl-PL" sz="2400" dirty="0"/>
              <a:t>, w tym: </a:t>
            </a:r>
          </a:p>
          <a:p>
            <a:pPr>
              <a:buFont typeface="Times New Roman" pitchFamily="18" charset="0"/>
              <a:buChar char="•"/>
            </a:pPr>
            <a:r>
              <a:rPr lang="pl-PL" altLang="pl-PL" sz="2400" dirty="0"/>
              <a:t>pracodawcy z branży hotelarskiej, gastronomicznej, usługowej, wyposażenia wnętrz, </a:t>
            </a:r>
          </a:p>
          <a:p>
            <a:pPr>
              <a:buFont typeface="Times New Roman" pitchFamily="18" charset="0"/>
              <a:buChar char="•"/>
            </a:pPr>
            <a:r>
              <a:rPr lang="pl-PL" altLang="pl-PL" sz="2400" dirty="0"/>
              <a:t>uczelnie wyższe, jednostki szkoleniowe, Wojewódzki Urząd Pracy w Szczecinie, Powiatowy Urząd Pracy         w Świnoujściu, Państwowa Inspekcja Pracy;</a:t>
            </a:r>
          </a:p>
          <a:p>
            <a:pPr eaLnBrk="1" hangingPunct="1">
              <a:lnSpc>
                <a:spcPct val="90000"/>
              </a:lnSpc>
            </a:pPr>
            <a:endParaRPr lang="pl-PL" altLang="pl-PL" sz="2400" dirty="0" smtClean="0"/>
          </a:p>
          <a:p>
            <a:pPr eaLnBrk="1" hangingPunct="1">
              <a:lnSpc>
                <a:spcPct val="90000"/>
              </a:lnSpc>
            </a:pPr>
            <a:r>
              <a:rPr lang="pl-PL" altLang="pl-PL" sz="2400" dirty="0" smtClean="0"/>
              <a:t>    </a:t>
            </a:r>
            <a:endParaRPr lang="pl-PL" altLang="pl-PL" sz="24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128588"/>
            <a:ext cx="8224838" cy="1355725"/>
          </a:xfrm>
        </p:spPr>
        <p:txBody>
          <a:bodyPr/>
          <a:lstStyle/>
          <a:p>
            <a:pPr eaLnBrk="1" hangingPunct="1"/>
            <a:r>
              <a:rPr lang="pl-PL" altLang="pl-PL" sz="3600" b="1" smtClean="0"/>
              <a:t>Współpraca z pracodawcami - c.d.</a:t>
            </a:r>
          </a:p>
        </p:txBody>
      </p:sp>
      <p:sp>
        <p:nvSpPr>
          <p:cNvPr id="38914" name="Rectangle 3"/>
          <p:cNvSpPr>
            <a:spLocks noGrp="1" noChangeArrowheads="1"/>
          </p:cNvSpPr>
          <p:nvPr>
            <p:ph type="body" idx="1"/>
          </p:nvPr>
        </p:nvSpPr>
        <p:spPr>
          <a:xfrm>
            <a:off x="457200" y="1196975"/>
            <a:ext cx="8224838" cy="5184775"/>
          </a:xfrm>
        </p:spPr>
        <p:txBody>
          <a:bodyPr/>
          <a:lstStyle/>
          <a:p>
            <a:pPr eaLnBrk="1" hangingPunct="1"/>
            <a:r>
              <a:rPr lang="pl-PL" altLang="pl-PL" sz="2800" dirty="0" smtClean="0"/>
              <a:t>   </a:t>
            </a:r>
          </a:p>
        </p:txBody>
      </p:sp>
      <p:sp>
        <p:nvSpPr>
          <p:cNvPr id="38916" name="Rectangle 4"/>
          <p:cNvSpPr>
            <a:spLocks noChangeArrowheads="1"/>
          </p:cNvSpPr>
          <p:nvPr/>
        </p:nvSpPr>
        <p:spPr bwMode="auto">
          <a:xfrm>
            <a:off x="539750" y="1412875"/>
            <a:ext cx="7777163" cy="4222694"/>
          </a:xfrm>
          <a:prstGeom prst="rect">
            <a:avLst/>
          </a:prstGeom>
          <a:noFill/>
          <a:ln w="9525">
            <a:noFill/>
            <a:miter lim="800000"/>
            <a:headEnd/>
            <a:tailEnd/>
          </a:ln>
          <a:effectLst/>
        </p:spPr>
        <p:txBody>
          <a:bodyPr>
            <a:spAutoFit/>
          </a:bodyPr>
          <a:lstStyle/>
          <a:p>
            <a:pPr defTabSz="914400">
              <a:lnSpc>
                <a:spcPct val="90000"/>
              </a:lnSpc>
              <a:spcBef>
                <a:spcPts val="800"/>
              </a:spcBef>
              <a:buClr>
                <a:srgbClr val="000000"/>
              </a:buClr>
              <a:buSzPct val="100000"/>
              <a:buFont typeface="Times New Roman" pitchFamily="18" charset="0"/>
              <a:buNone/>
            </a:pPr>
            <a:r>
              <a:rPr lang="pl-PL" altLang="pl-PL" sz="2400" dirty="0">
                <a:solidFill>
                  <a:srgbClr val="002060"/>
                </a:solidFill>
              </a:rPr>
              <a:t>Ideą targów było dotarcie z jak najszerszą ofertą zatrudnienia, ofertą szkoleniową oraz edukacyjną do mieszkańców naszego regionu. Przedstawiciele firm mieli możliwość przeprowadzenia wstępnych rozmów kwalifikacyjnych oraz zebrania niezbędnych informacji na temat wykształcenia, doświadczenia zawodowego oraz indywidualnych predyspozycji osób zainteresowanych podjęciem zatrudnienia.</a:t>
            </a:r>
            <a:endParaRPr lang="pl-PL" altLang="pl-PL" sz="2400" dirty="0">
              <a:solidFill>
                <a:srgbClr val="002060"/>
              </a:solidFill>
            </a:endParaRPr>
          </a:p>
          <a:p>
            <a:pPr defTabSz="914400">
              <a:lnSpc>
                <a:spcPct val="90000"/>
              </a:lnSpc>
              <a:spcBef>
                <a:spcPts val="800"/>
              </a:spcBef>
              <a:buClr>
                <a:srgbClr val="000000"/>
              </a:buClr>
              <a:buSzPct val="100000"/>
              <a:buFont typeface="Times New Roman" pitchFamily="18" charset="0"/>
              <a:buNone/>
            </a:pPr>
            <a:endParaRPr lang="pl-PL" altLang="pl-PL" dirty="0">
              <a:solidFill>
                <a:srgbClr val="000000"/>
              </a:solidFill>
            </a:endParaRPr>
          </a:p>
          <a:p>
            <a:pPr defTabSz="914400">
              <a:lnSpc>
                <a:spcPct val="90000"/>
              </a:lnSpc>
              <a:spcBef>
                <a:spcPts val="800"/>
              </a:spcBef>
              <a:buClr>
                <a:srgbClr val="000000"/>
              </a:buClr>
              <a:buSzPct val="100000"/>
              <a:buFont typeface="Times New Roman" pitchFamily="18" charset="0"/>
              <a:buNone/>
            </a:pPr>
            <a:endParaRPr lang="pl-PL" altLang="pl-PL" dirty="0">
              <a:solidFill>
                <a:srgbClr val="000000"/>
              </a:solidFill>
            </a:endParaRPr>
          </a:p>
          <a:p>
            <a:pPr defTabSz="914400">
              <a:lnSpc>
                <a:spcPct val="90000"/>
              </a:lnSpc>
              <a:spcBef>
                <a:spcPts val="800"/>
              </a:spcBef>
              <a:buClr>
                <a:srgbClr val="000000"/>
              </a:buClr>
              <a:buSzPct val="100000"/>
              <a:buFont typeface="Times New Roman" pitchFamily="18" charset="0"/>
              <a:buNone/>
            </a:pPr>
            <a:endParaRPr lang="pl-PL" altLang="pl-PL"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Podjęcia pracy</a:t>
            </a:r>
          </a:p>
        </p:txBody>
      </p:sp>
      <p:sp>
        <p:nvSpPr>
          <p:cNvPr id="39938" name="Rectangle 2"/>
          <p:cNvSpPr>
            <a:spLocks noGrp="1" noChangeArrowheads="1"/>
          </p:cNvSpPr>
          <p:nvPr>
            <p:ph type="body" idx="1"/>
          </p:nvPr>
        </p:nvSpPr>
        <p:spPr>
          <a:xfrm>
            <a:off x="539750" y="1557338"/>
            <a:ext cx="8101013" cy="4535487"/>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W okresie </a:t>
            </a:r>
            <a:r>
              <a:rPr lang="pl-PL" altLang="pl-PL" sz="2800" b="1" smtClean="0">
                <a:solidFill>
                  <a:schemeClr val="accent2"/>
                </a:solidFill>
              </a:rPr>
              <a:t>styczeń – grudzień 2013r.</a:t>
            </a:r>
            <a:r>
              <a:rPr lang="pl-PL" altLang="pl-PL" sz="2800" smtClean="0">
                <a:solidFill>
                  <a:schemeClr val="tx1"/>
                </a:solidFill>
              </a:rPr>
              <a:t>                 </a:t>
            </a:r>
          </a:p>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    w Powiecie Kołobrzeskim pracę podjęły -           </a:t>
            </a:r>
            <a:r>
              <a:rPr lang="pl-PL" altLang="pl-PL" sz="2800" b="1" smtClean="0">
                <a:solidFill>
                  <a:schemeClr val="accent2"/>
                </a:solidFill>
              </a:rPr>
              <a:t>2759 osoby bezrobotne</a:t>
            </a:r>
            <a:r>
              <a:rPr lang="pl-PL" altLang="pl-PL" sz="2800" smtClean="0">
                <a:solidFill>
                  <a:schemeClr val="tx1"/>
                </a:solidFill>
              </a:rPr>
              <a:t>, z czego:</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pracę niesubsydiowaną </a:t>
            </a:r>
            <a:r>
              <a:rPr lang="pl-PL" altLang="pl-PL" sz="2800" b="1" smtClean="0">
                <a:solidFill>
                  <a:schemeClr val="tx1"/>
                </a:solidFill>
              </a:rPr>
              <a:t>– </a:t>
            </a:r>
            <a:r>
              <a:rPr lang="pl-PL" altLang="pl-PL" sz="2800" b="1" smtClean="0">
                <a:solidFill>
                  <a:schemeClr val="accent2"/>
                </a:solidFill>
              </a:rPr>
              <a:t>2388 osób</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pracę subsydiowaną </a:t>
            </a:r>
            <a:r>
              <a:rPr lang="pl-PL" altLang="pl-PL" sz="2800" b="1" smtClean="0">
                <a:solidFill>
                  <a:schemeClr val="tx1"/>
                </a:solidFill>
              </a:rPr>
              <a:t>– </a:t>
            </a:r>
            <a:r>
              <a:rPr lang="pl-PL" altLang="pl-PL" sz="2800" b="1" smtClean="0">
                <a:solidFill>
                  <a:schemeClr val="accent2"/>
                </a:solidFill>
              </a:rPr>
              <a:t>219 osób</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       </a:t>
            </a: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solidFill>
                <a:schemeClr val="tx1"/>
              </a:solidFill>
            </a:endParaRPr>
          </a:p>
          <a:p>
            <a:pPr marL="338138" indent="-338138" eaLnBrk="1" hangingPunct="1">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smtClean="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pl-PL" altLang="pl-PL" smtClean="0">
                <a:solidFill>
                  <a:schemeClr val="tx1"/>
                </a:solidFill>
              </a:rPr>
              <a:t>Zatrudnianie cudzoziemców</a:t>
            </a:r>
          </a:p>
        </p:txBody>
      </p:sp>
      <p:sp>
        <p:nvSpPr>
          <p:cNvPr id="41986" name="Rectangle 3"/>
          <p:cNvSpPr>
            <a:spLocks noGrp="1" noChangeArrowheads="1"/>
          </p:cNvSpPr>
          <p:nvPr>
            <p:ph type="body" idx="1"/>
          </p:nvPr>
        </p:nvSpPr>
        <p:spPr/>
        <p:txBody>
          <a:bodyPr/>
          <a:lstStyle/>
          <a:p>
            <a:pPr eaLnBrk="1" hangingPunct="1">
              <a:lnSpc>
                <a:spcPct val="90000"/>
              </a:lnSpc>
            </a:pPr>
            <a:r>
              <a:rPr lang="pl-PL" altLang="pl-PL" smtClean="0">
                <a:solidFill>
                  <a:srgbClr val="FF0000"/>
                </a:solidFill>
              </a:rPr>
              <a:t>   </a:t>
            </a:r>
            <a:r>
              <a:rPr lang="pl-PL" altLang="pl-PL" smtClean="0">
                <a:solidFill>
                  <a:schemeClr val="tx1"/>
                </a:solidFill>
              </a:rPr>
              <a:t>Ilość zarejestrowanych oświadczeń o zamiarze zatrudnienia cudzoziemca w okresie</a:t>
            </a:r>
            <a:r>
              <a:rPr lang="pl-PL" altLang="pl-PL" smtClean="0">
                <a:solidFill>
                  <a:srgbClr val="FF0000"/>
                </a:solidFill>
              </a:rPr>
              <a:t> </a:t>
            </a:r>
            <a:r>
              <a:rPr lang="pl-PL" altLang="pl-PL" b="1" smtClean="0">
                <a:solidFill>
                  <a:schemeClr val="accent2"/>
                </a:solidFill>
              </a:rPr>
              <a:t>styczeń – grudzień 2013 r. - 111</a:t>
            </a:r>
          </a:p>
          <a:p>
            <a:pPr eaLnBrk="1" hangingPunct="1">
              <a:lnSpc>
                <a:spcPct val="90000"/>
              </a:lnSpc>
            </a:pPr>
            <a:r>
              <a:rPr lang="pl-PL" altLang="pl-PL" smtClean="0">
                <a:solidFill>
                  <a:srgbClr val="FF0000"/>
                </a:solidFill>
              </a:rPr>
              <a:t>   </a:t>
            </a:r>
            <a:r>
              <a:rPr lang="pl-PL" altLang="pl-PL" smtClean="0">
                <a:solidFill>
                  <a:schemeClr val="tx1"/>
                </a:solidFill>
              </a:rPr>
              <a:t>Branże/zawody: kelner, kucharz, pomoc kuchenna, recepcjonista, pokojowa, kierowca, pracownik gospodarczy, sprzedawca, muzyk, osoba sprzątająca, cieśla, montażysta, specjalista ds. marketingu, muzyk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p:nvPr>
        </p:nvSpPr>
        <p:spPr>
          <a:xfrm>
            <a:off x="457200" y="274638"/>
            <a:ext cx="8229600" cy="1143000"/>
          </a:xfrm>
        </p:spPr>
        <p:txBody>
          <a:bodyPr/>
          <a:lstStyle/>
          <a:p>
            <a:pPr marL="838200" indent="-833438" eaLnBrk="1" hangingPunct="1">
              <a:buClrTx/>
              <a:buFontTx/>
              <a:buNone/>
              <a:tabLst>
                <a:tab pos="8382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pl-PL" altLang="pl-PL" sz="2800" b="1" smtClean="0">
                <a:latin typeface="Book Antiqua" pitchFamily="18" charset="0"/>
              </a:rPr>
              <a:t>Środki przeznaczone na aktywizację osób bezrobotnych w 2013r.</a:t>
            </a:r>
          </a:p>
        </p:txBody>
      </p:sp>
      <p:sp>
        <p:nvSpPr>
          <p:cNvPr id="43010" name="Rectangle 2"/>
          <p:cNvSpPr>
            <a:spLocks noGrp="1" noChangeArrowheads="1"/>
          </p:cNvSpPr>
          <p:nvPr>
            <p:ph type="body" idx="1"/>
          </p:nvPr>
        </p:nvSpPr>
        <p:spPr>
          <a:xfrm>
            <a:off x="457200" y="1600200"/>
            <a:ext cx="8229600" cy="4968875"/>
          </a:xfrm>
        </p:spPr>
        <p:txBody>
          <a:bodyPr/>
          <a:lstStyle/>
          <a:p>
            <a:pPr marL="338138" indent="-338138" eaLnBrk="1" hangingPunct="1">
              <a:lnSpc>
                <a:spcPct val="90000"/>
              </a:lnSpc>
              <a:spcBef>
                <a:spcPts val="700"/>
              </a:spcBef>
              <a:buFont typeface="Book Antiqua" pitchFamily="18"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    Łączna kwota przyznana dla Powiatu Kołobrzeskiego wynosi </a:t>
            </a:r>
            <a:r>
              <a:rPr lang="pl-PL" altLang="pl-PL" sz="2800" b="1" smtClean="0">
                <a:solidFill>
                  <a:schemeClr val="accent2"/>
                </a:solidFill>
                <a:latin typeface="Book Antiqua" pitchFamily="18" charset="0"/>
              </a:rPr>
              <a:t>4 681 500, w tym</a:t>
            </a: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Kwota Funduszu Pracy przeznaczona na realizację zadań w zakresie przeciwdziałania bezrobociu i promocji zatrudnienia w 2013r. wynosi </a:t>
            </a:r>
            <a:r>
              <a:rPr lang="pl-PL" altLang="pl-PL" sz="2800" b="1" smtClean="0">
                <a:solidFill>
                  <a:schemeClr val="accent2"/>
                </a:solidFill>
                <a:latin typeface="Book Antiqua" pitchFamily="18" charset="0"/>
              </a:rPr>
              <a:t>2 321 500; </a:t>
            </a: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latin typeface="Book Antiqua" pitchFamily="18" charset="0"/>
              </a:rPr>
              <a:t>na zadania współfinansowane ze środków POKL EFS – (Działanie 6.1, </a:t>
            </a:r>
            <a:r>
              <a:rPr lang="pl-PL" altLang="pl-PL" sz="2800" i="1" smtClean="0">
                <a:latin typeface="Book Antiqua" pitchFamily="18" charset="0"/>
              </a:rPr>
              <a:t>Poddziałanie 6.1.3</a:t>
            </a:r>
            <a:r>
              <a:rPr lang="pl-PL" altLang="pl-PL" sz="2800" smtClean="0">
                <a:latin typeface="Book Antiqua" pitchFamily="18" charset="0"/>
              </a:rPr>
              <a:t> </a:t>
            </a:r>
            <a:r>
              <a:rPr lang="pl-PL" altLang="pl-PL" sz="2800" i="1" smtClean="0">
                <a:latin typeface="Book Antiqua" pitchFamily="18" charset="0"/>
              </a:rPr>
              <a:t>Poprawa zdolności do zatrudnienia oraz podnoszenie poziomu aktywności zawodowej osób bezrobotnych) </a:t>
            </a:r>
            <a:r>
              <a:rPr lang="pl-PL" altLang="pl-PL" sz="2800" smtClean="0">
                <a:latin typeface="Book Antiqua" pitchFamily="18" charset="0"/>
              </a:rPr>
              <a:t>przeznaczona jest kwota </a:t>
            </a:r>
            <a:r>
              <a:rPr lang="pl-PL" altLang="pl-PL" sz="2800" b="1" smtClean="0">
                <a:solidFill>
                  <a:schemeClr val="tx1"/>
                </a:solidFill>
                <a:latin typeface="Book Antiqua" pitchFamily="18" charset="0"/>
              </a:rPr>
              <a:t>2 090 400;</a:t>
            </a:r>
          </a:p>
          <a:p>
            <a:pPr marL="338138" indent="-338138" eaLnBrk="1" hangingPunct="1">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latin typeface="Book Antiqua" pitchFamily="18" charset="0"/>
              </a:rPr>
              <a:t>Rezerwa Ministra MPiPS</a:t>
            </a:r>
            <a:r>
              <a:rPr lang="pl-PL" altLang="pl-PL" sz="2800" b="1" smtClean="0">
                <a:solidFill>
                  <a:schemeClr val="tx1"/>
                </a:solidFill>
                <a:latin typeface="Book Antiqua" pitchFamily="18" charset="0"/>
              </a:rPr>
              <a:t> </a:t>
            </a:r>
            <a:r>
              <a:rPr lang="pl-PL" altLang="pl-PL" sz="2800" smtClean="0">
                <a:solidFill>
                  <a:schemeClr val="tx1"/>
                </a:solidFill>
                <a:latin typeface="Book Antiqua" pitchFamily="18" charset="0"/>
              </a:rPr>
              <a:t>w</a:t>
            </a:r>
            <a:r>
              <a:rPr lang="pl-PL" altLang="pl-PL" sz="2800" smtClean="0">
                <a:solidFill>
                  <a:schemeClr val="tx1"/>
                </a:solidFill>
              </a:rPr>
              <a:t> wysokości</a:t>
            </a:r>
            <a:r>
              <a:rPr lang="pl-PL" altLang="pl-PL" sz="2800" b="1" smtClean="0">
                <a:solidFill>
                  <a:srgbClr val="FF0000"/>
                </a:solidFill>
                <a:latin typeface="Book Antiqua" pitchFamily="18" charset="0"/>
              </a:rPr>
              <a:t> </a:t>
            </a:r>
            <a:r>
              <a:rPr lang="pl-PL" altLang="pl-PL" sz="2800" b="1" smtClean="0">
                <a:solidFill>
                  <a:schemeClr val="accent2"/>
                </a:solidFill>
                <a:latin typeface="Book Antiqua" pitchFamily="18" charset="0"/>
              </a:rPr>
              <a:t>269 600;</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Grp="1" noChangeArrowheads="1"/>
          </p:cNvSpPr>
          <p:nvPr>
            <p:ph type="title"/>
          </p:nvPr>
        </p:nvSpPr>
        <p:spPr>
          <a:xfrm>
            <a:off x="323850" y="0"/>
            <a:ext cx="8224838" cy="1433513"/>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latin typeface="Book Antiqua" pitchFamily="18" charset="0"/>
              </a:rPr>
              <a:t>Środki zaangażowane na aktywizację osób bezrobotnych  wg form aktywizacji </a:t>
            </a:r>
            <a:r>
              <a:rPr lang="pl-PL" altLang="pl-PL" sz="2800" b="1" smtClean="0">
                <a:solidFill>
                  <a:schemeClr val="accent2"/>
                </a:solidFill>
                <a:latin typeface="BatangChe" pitchFamily="49" charset="-127"/>
              </a:rPr>
              <a:t>31.12.2013r.</a:t>
            </a:r>
            <a:r>
              <a:rPr lang="pl-PL" altLang="pl-PL" sz="2800" b="1" smtClean="0">
                <a:latin typeface="Book Antiqua" pitchFamily="18" charset="0"/>
              </a:rPr>
              <a:t> </a:t>
            </a:r>
          </a:p>
        </p:txBody>
      </p:sp>
      <p:graphicFrame>
        <p:nvGraphicFramePr>
          <p:cNvPr id="45092" name="Group 36"/>
          <p:cNvGraphicFramePr>
            <a:graphicFrameLocks noGrp="1"/>
          </p:cNvGraphicFramePr>
          <p:nvPr>
            <p:ph idx="1"/>
          </p:nvPr>
        </p:nvGraphicFramePr>
        <p:xfrm>
          <a:off x="611188" y="1196975"/>
          <a:ext cx="8353425" cy="4804410"/>
        </p:xfrm>
        <a:graphic>
          <a:graphicData uri="http://schemas.openxmlformats.org/drawingml/2006/table">
            <a:tbl>
              <a:tblPr/>
              <a:tblGrid>
                <a:gridCol w="1943100"/>
                <a:gridCol w="1512887"/>
                <a:gridCol w="1368425"/>
                <a:gridCol w="1854200"/>
                <a:gridCol w="1674813"/>
              </a:tblGrid>
              <a:tr h="100012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200" b="1" i="1"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rgbClr val="000000"/>
                          </a:solidFill>
                          <a:effectLst/>
                          <a:latin typeface="Arial" charset="0"/>
                          <a:cs typeface="Arial" charset="0"/>
                        </a:rPr>
                        <a:t>Kwota/ilość stanowisk/osób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tc hMerge="1">
                  <a:txBody>
                    <a:bodyPr/>
                    <a:lstStyle/>
                    <a:p>
                      <a:endParaRPr lang="pl-PL"/>
                    </a:p>
                  </a:txBody>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accent2"/>
                          </a:solidFill>
                          <a:effectLst/>
                          <a:latin typeface="Arial" charset="0"/>
                          <a:cs typeface="Arial" charset="0"/>
                        </a:rPr>
                        <a:t>Łączna kwota środków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accent2"/>
                          </a:solidFill>
                          <a:effectLst/>
                          <a:latin typeface="Arial" charset="0"/>
                          <a:cs typeface="Arial" charset="0"/>
                        </a:rPr>
                        <a:t>w 2013r.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0313">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tx1"/>
                          </a:solidFill>
                          <a:effectLst/>
                          <a:latin typeface="Arial" charset="0"/>
                          <a:cs typeface="Arial" charset="0"/>
                        </a:rPr>
                        <a:t>Staż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Fundusz Pracy</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479 389,00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42 osoby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EFS</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999 387,00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141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Rezerwa Ministra</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29 600,00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8 osób</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4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accent2"/>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accent2"/>
                          </a:solidFill>
                          <a:effectLst/>
                          <a:latin typeface="Arial" charset="0"/>
                          <a:cs typeface="Arial" charset="0"/>
                        </a:rPr>
                        <a:t>1 508 383 zł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tx1"/>
                          </a:solidFill>
                          <a:effectLst/>
                          <a:latin typeface="Arial" charset="0"/>
                          <a:cs typeface="Arial" charset="0"/>
                        </a:rPr>
                        <a:t>Szkolenia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Fundusz Pracy</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198 247,00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130 osób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/Klub Pracy/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tx1"/>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tx1"/>
                          </a:solidFill>
                          <a:effectLst/>
                          <a:latin typeface="Arial" charset="0"/>
                          <a:cs typeface="Arial" charset="0"/>
                        </a:rPr>
                        <a:t>-</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tx1"/>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tx1"/>
                          </a:solidFill>
                          <a:effectLst/>
                          <a:latin typeface="Arial" charset="0"/>
                          <a:cs typeface="Arial" charset="0"/>
                        </a:rPr>
                        <a:t>-</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accent2"/>
                          </a:solidFill>
                          <a:effectLst/>
                          <a:latin typeface="Arial" charset="0"/>
                          <a:cs typeface="Arial" charset="0"/>
                        </a:rPr>
                        <a:t>198 247 zł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4925">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tx1"/>
                          </a:solidFill>
                          <a:effectLst/>
                          <a:latin typeface="Arial" charset="0"/>
                          <a:cs typeface="Arial" charset="0"/>
                        </a:rPr>
                        <a:t>Prace interwencyjne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Fundusz Pracy</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150 253,00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26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400" b="1" i="1" u="none" strike="noStrike" cap="none" normalizeH="0" baseline="0" smtClean="0">
                        <a:ln>
                          <a:noFill/>
                        </a:ln>
                        <a:solidFill>
                          <a:schemeClr val="tx1"/>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tx1"/>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tx1"/>
                          </a:solidFill>
                          <a:effectLst/>
                          <a:latin typeface="Arial" charset="0"/>
                          <a:cs typeface="Arial" charset="0"/>
                        </a:rPr>
                        <a:t>-</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accent2"/>
                          </a:solidFill>
                          <a:effectLst/>
                          <a:latin typeface="Arial" charset="0"/>
                          <a:cs typeface="Arial" charset="0"/>
                        </a:rPr>
                        <a:t>150 254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accent2"/>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pl-PL" altLang="pl-PL" sz="2800" b="1" u="sng" smtClean="0">
                <a:latin typeface="Book Antiqua" pitchFamily="18" charset="0"/>
              </a:rPr>
              <a:t>Środki zaangażowane</a:t>
            </a:r>
            <a:r>
              <a:rPr lang="pl-PL" altLang="pl-PL" sz="2800" b="1" smtClean="0">
                <a:latin typeface="Book Antiqua" pitchFamily="18" charset="0"/>
              </a:rPr>
              <a:t> na aktywizację osób bezrobotnych  wg form aktywizacji </a:t>
            </a:r>
            <a:br>
              <a:rPr lang="pl-PL" altLang="pl-PL" sz="2800" b="1" smtClean="0">
                <a:latin typeface="Book Antiqua" pitchFamily="18" charset="0"/>
              </a:rPr>
            </a:br>
            <a:r>
              <a:rPr lang="pl-PL" altLang="pl-PL" sz="2800" b="1" smtClean="0">
                <a:solidFill>
                  <a:schemeClr val="tx1"/>
                </a:solidFill>
                <a:latin typeface="Book Antiqua" pitchFamily="18" charset="0"/>
              </a:rPr>
              <a:t>31.12.2013r c.d.</a:t>
            </a:r>
          </a:p>
        </p:txBody>
      </p:sp>
      <p:graphicFrame>
        <p:nvGraphicFramePr>
          <p:cNvPr id="70693" name="Group 37"/>
          <p:cNvGraphicFramePr>
            <a:graphicFrameLocks noGrp="1"/>
          </p:cNvGraphicFramePr>
          <p:nvPr>
            <p:ph idx="1"/>
          </p:nvPr>
        </p:nvGraphicFramePr>
        <p:xfrm>
          <a:off x="457200" y="1600200"/>
          <a:ext cx="8224838" cy="4782503"/>
        </p:xfrm>
        <a:graphic>
          <a:graphicData uri="http://schemas.openxmlformats.org/drawingml/2006/table">
            <a:tbl>
              <a:tblPr/>
              <a:tblGrid>
                <a:gridCol w="1644650"/>
                <a:gridCol w="1644650"/>
                <a:gridCol w="1646238"/>
                <a:gridCol w="1644650"/>
                <a:gridCol w="1644650"/>
              </a:tblGrid>
              <a:tr h="1506538">
                <a:tc>
                  <a:txBody>
                    <a:body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0" i="0" u="none" strike="noStrike" cap="none" normalizeH="0" baseline="0" smtClean="0">
                        <a:ln>
                          <a:noFill/>
                        </a:ln>
                        <a:solidFill>
                          <a:srgbClr val="00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400" b="1" i="1"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rgbClr val="000000"/>
                          </a:solidFill>
                          <a:effectLst/>
                          <a:latin typeface="Arial" charset="0"/>
                          <a:cs typeface="Arial" charset="0"/>
                        </a:rPr>
                        <a:t>Kwota/ilość stanowisk/osób</a:t>
                      </a:r>
                    </a:p>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l-PL"/>
                    </a:p>
                  </a:txBody>
                  <a:tcPr/>
                </a:tc>
                <a:tc hMerge="1">
                  <a:txBody>
                    <a:bodyPr/>
                    <a:lstStyle/>
                    <a:p>
                      <a:endParaRPr lang="pl-PL"/>
                    </a:p>
                  </a:txBody>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chemeClr val="accent2"/>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chemeClr val="accent2"/>
                          </a:solidFill>
                          <a:effectLst/>
                          <a:latin typeface="Arial" charset="0"/>
                          <a:cs typeface="Arial" charset="0"/>
                        </a:rPr>
                        <a:t>Łączna kwota środków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accent2"/>
                          </a:solidFill>
                          <a:effectLst/>
                          <a:latin typeface="Arial" charset="0"/>
                          <a:cs typeface="Arial" charset="0"/>
                        </a:rPr>
                        <a:t>w 2013r.</a:t>
                      </a:r>
                    </a:p>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0" u="none" strike="noStrike" cap="none" normalizeH="0" baseline="0" smtClean="0">
                          <a:ln>
                            <a:noFill/>
                          </a:ln>
                          <a:solidFill>
                            <a:schemeClr val="tx1"/>
                          </a:solidFill>
                          <a:effectLst/>
                          <a:latin typeface="Arial" charset="0"/>
                          <a:cs typeface="Arial" charset="0"/>
                        </a:rPr>
                        <a:t>Dotacje na rozpoczęcie działalności gospodarczej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Fundusz Pracy</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215 603,00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9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EFS</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882 000,00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50 osób</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Rezerwa Ministra</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180 000,00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9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0" u="none" strike="noStrike" cap="none" normalizeH="0" baseline="0" smtClean="0">
                        <a:ln>
                          <a:noFill/>
                        </a:ln>
                        <a:solidFill>
                          <a:schemeClr val="accent2"/>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0" u="none" strike="noStrike" cap="none" normalizeH="0" baseline="0" smtClean="0">
                          <a:ln>
                            <a:noFill/>
                          </a:ln>
                          <a:solidFill>
                            <a:schemeClr val="accent2"/>
                          </a:solidFill>
                          <a:effectLst/>
                          <a:latin typeface="Arial" charset="0"/>
                          <a:cs typeface="Arial" charset="0"/>
                        </a:rPr>
                        <a:t>1 277 603 zł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6538">
                <a:tc>
                  <a:txBody>
                    <a:body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0" u="none" strike="noStrike" cap="none" normalizeH="0" baseline="0" smtClean="0">
                          <a:ln>
                            <a:noFill/>
                          </a:ln>
                          <a:solidFill>
                            <a:schemeClr val="tx1"/>
                          </a:solidFill>
                          <a:effectLst/>
                          <a:latin typeface="Arial" charset="0"/>
                          <a:cs typeface="Arial" charset="0"/>
                        </a:rPr>
                        <a:t>Refundacje doposażenia stanowisk pracy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Fundusz Pracy</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1 074 486,00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59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EFS</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209 000,00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12 osób</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Rezerwa Ministra</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60 000,00 zł</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chemeClr val="tx1"/>
                          </a:solidFill>
                          <a:effectLst/>
                          <a:latin typeface="Arial" charset="0"/>
                          <a:cs typeface="Arial" charset="0"/>
                        </a:rPr>
                        <a:t>3 osoby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0" u="none" strike="noStrike" cap="none" normalizeH="0" baseline="0" smtClean="0">
                        <a:ln>
                          <a:noFill/>
                        </a:ln>
                        <a:solidFill>
                          <a:schemeClr val="accent2"/>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0" u="none" strike="noStrike" cap="none" normalizeH="0" baseline="0" smtClean="0">
                          <a:ln>
                            <a:noFill/>
                          </a:ln>
                          <a:solidFill>
                            <a:schemeClr val="accent2"/>
                          </a:solidFill>
                          <a:effectLst/>
                          <a:latin typeface="Arial" charset="0"/>
                          <a:cs typeface="Arial" charset="0"/>
                        </a:rPr>
                        <a:t>1 343 486 zł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Pozostałe środki wydatkowane przez PUP                w Kołobrzegu w okresie </a:t>
            </a:r>
            <a:br>
              <a:rPr lang="pl-PL" altLang="pl-PL" sz="2800" b="1" smtClean="0"/>
            </a:br>
            <a:r>
              <a:rPr lang="pl-PL" altLang="pl-PL" sz="2800" b="1" smtClean="0">
                <a:solidFill>
                  <a:schemeClr val="tx1"/>
                </a:solidFill>
              </a:rPr>
              <a:t>styczeń –grudzień 2013r.</a:t>
            </a:r>
          </a:p>
        </p:txBody>
      </p:sp>
      <p:sp>
        <p:nvSpPr>
          <p:cNvPr id="48130" name="Rectangle 2"/>
          <p:cNvSpPr>
            <a:spLocks noGrp="1" noChangeArrowheads="1"/>
          </p:cNvSpPr>
          <p:nvPr>
            <p:ph type="body" idx="1"/>
          </p:nvPr>
        </p:nvSpPr>
        <p:spPr>
          <a:xfrm>
            <a:off x="457200" y="1600200"/>
            <a:ext cx="8229600" cy="4525963"/>
          </a:xfrm>
        </p:spPr>
        <p:txBody>
          <a:bodyPr/>
          <a:lstStyle/>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wysokość wypłaconych zasiłków – </a:t>
            </a:r>
            <a:r>
              <a:rPr lang="pl-PL" altLang="pl-PL" sz="2800" b="1" smtClean="0">
                <a:solidFill>
                  <a:schemeClr val="accent2"/>
                </a:solidFill>
              </a:rPr>
              <a:t>7.043.922 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składka zdrowotna dla osób bez świadczeń, finansowana z budżetu Wojewody/ - </a:t>
            </a:r>
          </a:p>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smtClean="0">
                <a:solidFill>
                  <a:schemeClr val="accent2"/>
                </a:solidFill>
              </a:rPr>
              <a:t>   2.037.637,09 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składka zdrowotna dla osób pobierających świadczenie – </a:t>
            </a:r>
            <a:r>
              <a:rPr lang="pl-PL" altLang="pl-PL" sz="2800" b="1" smtClean="0">
                <a:solidFill>
                  <a:schemeClr val="accent2"/>
                </a:solidFill>
              </a:rPr>
              <a:t>474.283 zł</a:t>
            </a:r>
          </a:p>
          <a:p>
            <a:pPr marL="338138" indent="-338138" eaLnBrk="1" hangingPunct="1">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smtClean="0">
                <a:solidFill>
                  <a:schemeClr val="tx1"/>
                </a:solidFill>
              </a:rPr>
              <a:t>przeciętna liczba bezrobotnych, za które opłacono składkę zdrowotną w miesiącu – </a:t>
            </a:r>
          </a:p>
          <a:p>
            <a:pPr marL="338138" indent="-338138" eaLnBrk="1" hangingPunct="1">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smtClean="0">
                <a:solidFill>
                  <a:srgbClr val="FF0000"/>
                </a:solidFill>
              </a:rPr>
              <a:t>   </a:t>
            </a:r>
            <a:r>
              <a:rPr lang="pl-PL" altLang="pl-PL" sz="2800" b="1" smtClean="0">
                <a:solidFill>
                  <a:schemeClr val="accent2"/>
                </a:solidFill>
              </a:rPr>
              <a:t>3.122</a:t>
            </a:r>
            <a:r>
              <a:rPr lang="pl-PL" altLang="pl-PL" sz="2800" smtClean="0">
                <a:solidFill>
                  <a:schemeClr val="accent2"/>
                </a:solidFill>
              </a:rPr>
              <a:t> </a:t>
            </a:r>
            <a:r>
              <a:rPr lang="pl-PL" altLang="pl-PL" sz="2800" b="1" smtClean="0">
                <a:solidFill>
                  <a:schemeClr val="accent2"/>
                </a:solidFill>
              </a:rPr>
              <a:t>osoby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96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000" b="1" smtClean="0">
                <a:solidFill>
                  <a:schemeClr val="tx1"/>
                </a:solidFill>
              </a:rPr>
              <a:t>Stopa bezrobocia </a:t>
            </a:r>
            <a:r>
              <a:rPr lang="pl-PL" altLang="pl-PL" sz="2000" b="1" i="1" smtClean="0">
                <a:solidFill>
                  <a:schemeClr val="tx1"/>
                </a:solidFill>
              </a:rPr>
              <a:t>(stosunek osób bezrobotnych do ludności aktywnej zawodowo)</a:t>
            </a:r>
            <a:r>
              <a:rPr lang="pl-PL" altLang="pl-PL" sz="2000" b="1" smtClean="0">
                <a:solidFill>
                  <a:schemeClr val="tx1"/>
                </a:solidFill>
              </a:rPr>
              <a:t> na obszarze </a:t>
            </a:r>
            <a:r>
              <a:rPr lang="pl-PL" altLang="pl-PL" sz="2000" smtClean="0">
                <a:solidFill>
                  <a:schemeClr val="tx1"/>
                </a:solidFill>
              </a:rPr>
              <a:t>kraju, terenie Powiatu Kołobrzeskiego oraz Województwa Zachodniopomorskiego</a:t>
            </a:r>
            <a:r>
              <a:rPr lang="pl-PL" altLang="pl-PL" sz="2000" b="1" smtClean="0">
                <a:solidFill>
                  <a:schemeClr val="tx1"/>
                </a:solidFill>
              </a:rPr>
              <a:t> </a:t>
            </a:r>
            <a:br>
              <a:rPr lang="pl-PL" altLang="pl-PL" sz="2000" b="1" smtClean="0">
                <a:solidFill>
                  <a:schemeClr val="tx1"/>
                </a:solidFill>
              </a:rPr>
            </a:br>
            <a:r>
              <a:rPr lang="pl-PL" altLang="pl-PL" sz="2000" b="1" smtClean="0">
                <a:solidFill>
                  <a:schemeClr val="tx1"/>
                </a:solidFill>
              </a:rPr>
              <a:t>styczeń – listopad 2013r.</a:t>
            </a:r>
          </a:p>
        </p:txBody>
      </p:sp>
      <p:sp>
        <p:nvSpPr>
          <p:cNvPr id="20482" name="Rectangle 2"/>
          <p:cNvSpPr>
            <a:spLocks noGrp="1" noChangeArrowheads="1"/>
          </p:cNvSpPr>
          <p:nvPr>
            <p:ph type="body" idx="1"/>
          </p:nvPr>
        </p:nvSpPr>
        <p:spPr>
          <a:xfrm>
            <a:off x="457200" y="1600200"/>
            <a:ext cx="4038600" cy="4525963"/>
          </a:xfrm>
        </p:spPr>
        <p:txBody>
          <a:bodyPr/>
          <a:lstStyle/>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a:p>
            <a:pPr indent="-338138"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smtClean="0"/>
          </a:p>
        </p:txBody>
      </p:sp>
      <p:graphicFrame>
        <p:nvGraphicFramePr>
          <p:cNvPr id="4204" name="Group 108"/>
          <p:cNvGraphicFramePr>
            <a:graphicFrameLocks noGrp="1"/>
          </p:cNvGraphicFramePr>
          <p:nvPr/>
        </p:nvGraphicFramePr>
        <p:xfrm>
          <a:off x="900113" y="1557338"/>
          <a:ext cx="7632700" cy="4986337"/>
        </p:xfrm>
        <a:graphic>
          <a:graphicData uri="http://schemas.openxmlformats.org/drawingml/2006/table">
            <a:tbl>
              <a:tblPr/>
              <a:tblGrid>
                <a:gridCol w="2051050"/>
                <a:gridCol w="1765300"/>
                <a:gridCol w="1943100"/>
                <a:gridCol w="1873250"/>
              </a:tblGrid>
              <a:tr h="100806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Miesiąc</a:t>
                      </a:r>
                    </a:p>
                  </a:txBody>
                  <a:tcPr marL="90000" marR="90000" marT="145080"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Kraj</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Województwo Zachodnio-pomorskie</a:t>
                      </a:r>
                    </a:p>
                  </a:txBody>
                  <a:tcPr marL="90000" marR="90000" marT="145080"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Styczeń 2012</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13,8 %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chemeClr val="accent2"/>
                          </a:solidFill>
                          <a:effectLst/>
                          <a:latin typeface="Arial" charset="0"/>
                        </a:rPr>
                        <a:t>(4.022 osób)</a:t>
                      </a:r>
                      <a:r>
                        <a:rPr kumimoji="0" lang="pl-PL" altLang="pl-PL" sz="2800" b="0" i="0" u="none" strike="noStrike" cap="none" normalizeH="0" baseline="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13,2 %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18,5%</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Styczeń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13,3 %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chemeClr val="accent2"/>
                          </a:solidFill>
                          <a:effectLst/>
                          <a:latin typeface="Arial" charset="0"/>
                        </a:rPr>
                        <a:t>(3.843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14,2 %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19,1 %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8969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Luty 2012</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14,4 %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rgbClr val="000000"/>
                          </a:solidFill>
                          <a:effectLst/>
                          <a:latin typeface="Arial" charset="0"/>
                        </a:rPr>
                        <a:t>(4.241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13,4 %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18,8 %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6413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Luty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13,8 %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smtClean="0">
                          <a:ln>
                            <a:noFill/>
                          </a:ln>
                          <a:solidFill>
                            <a:srgbClr val="000000"/>
                          </a:solidFill>
                          <a:effectLst/>
                          <a:latin typeface="Arial" charset="0"/>
                        </a:rPr>
                        <a:t>(3.999 osób)</a:t>
                      </a:r>
                      <a:r>
                        <a:rPr kumimoji="0" lang="pl-PL" altLang="pl-PL" sz="2800" b="0" i="0" u="none" strike="noStrike" cap="none" normalizeH="0" baseline="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14,4 %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19,3 %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body"/>
          </p:nvPr>
        </p:nvSpPr>
        <p:spPr>
          <a:xfrm>
            <a:off x="755650" y="981075"/>
            <a:ext cx="7858125" cy="2232025"/>
          </a:xfrm>
          <a:extLst/>
        </p:spPr>
        <p:txBody>
          <a:bodyPr anchor="t"/>
          <a:lstStyle/>
          <a:p>
            <a:pPr marL="342900" indent="-338138" eaLnBrk="1" hangingPunct="1">
              <a:lnSpc>
                <a:spcPct val="90000"/>
              </a:lnSpc>
              <a:spcBef>
                <a:spcPts val="9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600" b="1" i="1"/>
              <a:t>Dziękuję za uwagę</a:t>
            </a:r>
          </a:p>
          <a:p>
            <a:pPr marL="342900" indent="-338138" eaLnBrk="1" hangingPunct="1">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800" b="1" i="1"/>
          </a:p>
          <a:p>
            <a:pPr marL="342900" indent="-338138" eaLnBrk="1" hangingPunct="1">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pl-PL" altLang="pl-PL" sz="2800" b="1" i="1"/>
          </a:p>
          <a:p>
            <a:pPr marL="342900" indent="-338138" eaLnBrk="1" hangingPunct="1">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pl-PL" altLang="pl-PL" sz="3200" b="1"/>
              <a:t>pupkolobrzeg.pl</a:t>
            </a:r>
          </a:p>
        </p:txBody>
      </p:sp>
      <p:graphicFrame>
        <p:nvGraphicFramePr>
          <p:cNvPr id="18450" name="Object 18"/>
          <p:cNvGraphicFramePr>
            <a:graphicFrameLocks noChangeAspect="1"/>
          </p:cNvGraphicFramePr>
          <p:nvPr/>
        </p:nvGraphicFramePr>
        <p:xfrm>
          <a:off x="3779838" y="4076700"/>
          <a:ext cx="1728787" cy="1150938"/>
        </p:xfrm>
        <a:graphic>
          <a:graphicData uri="http://schemas.openxmlformats.org/presentationml/2006/ole">
            <mc:AlternateContent xmlns:mc="http://schemas.openxmlformats.org/markup-compatibility/2006">
              <mc:Choice xmlns:v="urn:schemas-microsoft-com:vml" Requires="v">
                <p:oleObj spid="_x0000_s18451" r:id="rId4" imgW="1372548" imgH="913481" progId="Word.Picture.8">
                  <p:embed/>
                </p:oleObj>
              </mc:Choice>
              <mc:Fallback>
                <p:oleObj r:id="rId4" imgW="1372548" imgH="913481" progId="Word.Picture.8">
                  <p:embed/>
                  <p:pic>
                    <p:nvPicPr>
                      <p:cNvPr id="0" name="Picture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4076700"/>
                        <a:ext cx="1728787" cy="11509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274638"/>
            <a:ext cx="8229600" cy="63341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t>Stopa bezrobocia w 2012r i 2013r.- c.d.</a:t>
            </a:r>
          </a:p>
        </p:txBody>
      </p:sp>
      <p:graphicFrame>
        <p:nvGraphicFramePr>
          <p:cNvPr id="5465" name="Group 345"/>
          <p:cNvGraphicFramePr>
            <a:graphicFrameLocks noGrp="1"/>
          </p:cNvGraphicFramePr>
          <p:nvPr/>
        </p:nvGraphicFramePr>
        <p:xfrm>
          <a:off x="827088" y="908050"/>
          <a:ext cx="7777162" cy="5303838"/>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Marzec 2012</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14,2 %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chemeClr val="accent2"/>
                          </a:solidFill>
                          <a:effectLst/>
                          <a:latin typeface="Arial" charset="0"/>
                        </a:rPr>
                        <a:t>(4.173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13,3 %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18,5%</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Marzec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13,5 %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chemeClr val="accent2"/>
                          </a:solidFill>
                          <a:effectLst/>
                          <a:latin typeface="Arial" charset="0"/>
                        </a:rPr>
                        <a:t>(3.898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14,3 %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chemeClr val="accent2"/>
                          </a:solidFill>
                          <a:effectLst/>
                          <a:latin typeface="Arial" charset="0"/>
                        </a:rPr>
                        <a:t>18,9 %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Kwiecień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2012</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13,3 %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rgbClr val="000000"/>
                          </a:solidFill>
                          <a:effectLst/>
                          <a:latin typeface="Arial" charset="0"/>
                        </a:rPr>
                        <a:t>(3.863 osób)</a:t>
                      </a:r>
                      <a:r>
                        <a:rPr kumimoji="0" lang="pl-PL" altLang="pl-PL" sz="2800" b="1"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18 %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Kwiecień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2013</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800" b="1" i="0" u="none" strike="noStrike" cap="none" normalizeH="0" baseline="0" smtClean="0">
                        <a:ln>
                          <a:noFill/>
                        </a:ln>
                        <a:solidFill>
                          <a:srgbClr val="000000"/>
                        </a:solidFill>
                        <a:effectLst/>
                        <a:latin typeface="Arial" charset="0"/>
                      </a:endParaRP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12,9 %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smtClean="0">
                          <a:ln>
                            <a:noFill/>
                          </a:ln>
                          <a:solidFill>
                            <a:srgbClr val="000000"/>
                          </a:solidFill>
                          <a:effectLst/>
                          <a:latin typeface="Arial" charset="0"/>
                        </a:rPr>
                        <a:t>(3.695 osób)</a:t>
                      </a:r>
                      <a:r>
                        <a:rPr kumimoji="0" lang="pl-PL" altLang="pl-PL" sz="2800" b="1" i="0" u="none" strike="noStrike" cap="none" normalizeH="0" baseline="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14,0 %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smtClean="0">
                          <a:ln>
                            <a:noFill/>
                          </a:ln>
                          <a:solidFill>
                            <a:srgbClr val="000000"/>
                          </a:solidFill>
                          <a:effectLst/>
                          <a:latin typeface="Arial" charset="0"/>
                        </a:rPr>
                        <a:t>18,4%</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pl-PL" altLang="pl-PL" sz="3200" b="1" smtClean="0"/>
              <a:t>Stopa bezrobocia w 2012r i 2013r.- c.d.</a:t>
            </a:r>
          </a:p>
        </p:txBody>
      </p:sp>
      <p:graphicFrame>
        <p:nvGraphicFramePr>
          <p:cNvPr id="64587" name="Group 75"/>
          <p:cNvGraphicFramePr>
            <a:graphicFrameLocks noGrp="1"/>
          </p:cNvGraphicFramePr>
          <p:nvPr>
            <p:ph idx="1"/>
          </p:nvPr>
        </p:nvGraphicFramePr>
        <p:xfrm>
          <a:off x="457200" y="1600200"/>
          <a:ext cx="8224838" cy="4967288"/>
        </p:xfrm>
        <a:graphic>
          <a:graphicData uri="http://schemas.openxmlformats.org/drawingml/2006/table">
            <a:tbl>
              <a:tblPr/>
              <a:tblGrid>
                <a:gridCol w="2055813"/>
                <a:gridCol w="2057400"/>
                <a:gridCol w="2055812"/>
                <a:gridCol w="2055813"/>
              </a:tblGrid>
              <a:tr h="89217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dirty="0" smtClean="0">
                          <a:ln>
                            <a:noFill/>
                          </a:ln>
                          <a:solidFill>
                            <a:srgbClr val="000000"/>
                          </a:solidFill>
                          <a:effectLst/>
                          <a:latin typeface="Arial" charset="0"/>
                        </a:rPr>
                        <a:t>miesiąc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smtClean="0">
                          <a:ln>
                            <a:noFill/>
                          </a:ln>
                          <a:solidFill>
                            <a:srgbClr val="000000"/>
                          </a:solidFill>
                          <a:effectLst/>
                          <a:latin typeface="Arial" charset="0"/>
                        </a:rPr>
                        <a:t>Powiat Kołobrzeski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800" b="1" i="0" u="none" strike="noStrike" cap="none" normalizeH="0" baseline="0" smtClean="0">
                          <a:ln>
                            <a:noFill/>
                          </a:ln>
                          <a:solidFill>
                            <a:srgbClr val="000000"/>
                          </a:solidFill>
                          <a:effectLst/>
                          <a:latin typeface="Arial" charset="0"/>
                        </a:rPr>
                        <a:t>Kraj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pomorskie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rPr>
                        <a:t>Maj 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11,8 %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accent2"/>
                          </a:solidFill>
                          <a:effectLst/>
                          <a:latin typeface="Arial" charset="0"/>
                        </a:rPr>
                        <a:t>(3.349)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rPr>
                        <a:t>12,6 %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17,4 %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rPr>
                        <a:t>Maj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accent2"/>
                          </a:solidFill>
                          <a:effectLst/>
                          <a:latin typeface="Arial" charset="0"/>
                        </a:rPr>
                        <a:t>11,5 %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accent2"/>
                          </a:solidFill>
                          <a:effectLst/>
                          <a:latin typeface="Arial" charset="0"/>
                        </a:rPr>
                        <a:t>(3.248)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13,5 %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17,7 %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rPr>
                        <a:t>Czerwiec</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rPr>
                        <a:t>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tx1"/>
                          </a:solidFill>
                          <a:effectLst/>
                          <a:latin typeface="Arial" charset="0"/>
                        </a:rPr>
                        <a:t>10,4 %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tx1"/>
                          </a:solidFill>
                          <a:effectLst/>
                          <a:latin typeface="Arial" charset="0"/>
                        </a:rPr>
                        <a:t>(2.906)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rPr>
                        <a:t>12,4 %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16,7 %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rPr>
                        <a:t>Czerwiec</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rPr>
                        <a:t>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tx1"/>
                          </a:solidFill>
                          <a:effectLst/>
                          <a:latin typeface="Arial" charset="0"/>
                        </a:rPr>
                        <a:t>10,6 %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tx1"/>
                          </a:solidFill>
                          <a:effectLst/>
                          <a:latin typeface="Arial" charset="0"/>
                        </a:rPr>
                        <a:t>(2.978)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rPr>
                        <a:t>13,2 %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17,0 %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pl-PL" altLang="pl-PL" sz="3600" b="1" smtClean="0"/>
              <a:t>Stopa bezrobocia w 2012r i 2013r.- c.d.</a:t>
            </a:r>
          </a:p>
        </p:txBody>
      </p:sp>
      <p:graphicFrame>
        <p:nvGraphicFramePr>
          <p:cNvPr id="68728" name="Group 120"/>
          <p:cNvGraphicFramePr>
            <a:graphicFrameLocks noGrp="1"/>
          </p:cNvGraphicFramePr>
          <p:nvPr>
            <p:ph type="body" idx="1"/>
          </p:nvPr>
        </p:nvGraphicFramePr>
        <p:xfrm>
          <a:off x="457200" y="1600200"/>
          <a:ext cx="8224838" cy="4840288"/>
        </p:xfrm>
        <a:graphic>
          <a:graphicData uri="http://schemas.openxmlformats.org/drawingml/2006/table">
            <a:tbl>
              <a:tblPr/>
              <a:tblGrid>
                <a:gridCol w="2055813"/>
                <a:gridCol w="2057400"/>
                <a:gridCol w="2055812"/>
                <a:gridCol w="2055813"/>
              </a:tblGrid>
              <a:tr h="87630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dirty="0" smtClean="0">
                          <a:ln>
                            <a:noFill/>
                          </a:ln>
                          <a:solidFill>
                            <a:srgbClr val="000000"/>
                          </a:solidFill>
                          <a:effectLst/>
                          <a:latin typeface="Arial" charset="0"/>
                        </a:rPr>
                        <a:t>miesiąc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800" b="1" i="0" u="none" strike="noStrike" cap="none" normalizeH="0" baseline="0" smtClean="0">
                          <a:ln>
                            <a:noFill/>
                          </a:ln>
                          <a:solidFill>
                            <a:srgbClr val="000000"/>
                          </a:solidFill>
                          <a:effectLst/>
                          <a:latin typeface="Arial" charset="0"/>
                        </a:rPr>
                        <a:t>Kraj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pomorskie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rPr>
                        <a:t>Lipiec 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accent2"/>
                          </a:solidFill>
                          <a:effectLst/>
                          <a:latin typeface="Arial" charset="0"/>
                        </a:rPr>
                        <a:t>9,3 %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accent2"/>
                          </a:solidFill>
                          <a:effectLst/>
                          <a:latin typeface="Arial" charset="0"/>
                        </a:rPr>
                        <a:t>(2.568)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12,3 %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rPr>
                        <a:t>16,5 %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Lipiec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accent2"/>
                          </a:solidFill>
                          <a:effectLst/>
                          <a:latin typeface="Arial" charset="0"/>
                        </a:rPr>
                        <a:t>9,9 %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accent2"/>
                          </a:solidFill>
                          <a:effectLst/>
                          <a:latin typeface="Arial" charset="0"/>
                        </a:rPr>
                        <a:t>(2.740)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13,1 %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rPr>
                        <a:t>16,8 %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Sierpień 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tx1"/>
                          </a:solidFill>
                          <a:effectLst/>
                          <a:latin typeface="Arial" charset="0"/>
                        </a:rPr>
                        <a:t>9,1 %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tx1"/>
                          </a:solidFill>
                          <a:effectLst/>
                          <a:latin typeface="Arial" charset="0"/>
                        </a:rPr>
                        <a:t>(2.518)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12,4 %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16,5 %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Sierpień</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Tx/>
                        <a:buNone/>
                        <a:tabLst/>
                      </a:pPr>
                      <a:r>
                        <a:rPr kumimoji="0" lang="pl-PL" altLang="pl-PL" sz="2800" b="1" i="1" u="none" strike="noStrike" cap="none" normalizeH="0" baseline="0" dirty="0" smtClean="0">
                          <a:ln>
                            <a:noFill/>
                          </a:ln>
                          <a:solidFill>
                            <a:schemeClr val="tx1"/>
                          </a:solidFill>
                          <a:effectLst/>
                          <a:latin typeface="Arial" charset="0"/>
                        </a:rPr>
                        <a:t>10,2%</a:t>
                      </a:r>
                    </a:p>
                    <a:p>
                      <a:pPr marL="0" marR="0" lvl="0" indent="0" algn="ctr" defTabSz="449263" rtl="0" eaLnBrk="1" fontAlgn="base" latinLnBrk="0" hangingPunct="1">
                        <a:lnSpc>
                          <a:spcPct val="100000"/>
                        </a:lnSpc>
                        <a:spcBef>
                          <a:spcPts val="800"/>
                        </a:spcBef>
                        <a:spcAft>
                          <a:spcPct val="0"/>
                        </a:spcAft>
                        <a:buClr>
                          <a:srgbClr val="000000"/>
                        </a:buClr>
                        <a:buSzPct val="100000"/>
                        <a:buFontTx/>
                        <a:buNone/>
                        <a:tabLst/>
                      </a:pPr>
                      <a:r>
                        <a:rPr kumimoji="0" lang="pl-PL" altLang="pl-PL" sz="2000" b="0" i="1" u="none" strike="noStrike" cap="none" normalizeH="0" baseline="0" dirty="0" smtClean="0">
                          <a:ln>
                            <a:noFill/>
                          </a:ln>
                          <a:solidFill>
                            <a:schemeClr val="tx1"/>
                          </a:solidFill>
                          <a:effectLst/>
                          <a:latin typeface="Arial" charset="0"/>
                        </a:rPr>
                        <a:t>(2.792)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13 %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pl-PL" altLang="pl-PL" sz="3600" b="1" smtClean="0"/>
              <a:t>Stopa bezrobocia w 2012r i 2013r.</a:t>
            </a:r>
            <a:br>
              <a:rPr lang="pl-PL" altLang="pl-PL" sz="3600" b="1" smtClean="0"/>
            </a:br>
            <a:r>
              <a:rPr lang="pl-PL" altLang="pl-PL" sz="3600" b="1" smtClean="0"/>
              <a:t>- c.d.</a:t>
            </a:r>
          </a:p>
        </p:txBody>
      </p:sp>
      <p:graphicFrame>
        <p:nvGraphicFramePr>
          <p:cNvPr id="68728" name="Group 120"/>
          <p:cNvGraphicFramePr>
            <a:graphicFrameLocks noGrp="1"/>
          </p:cNvGraphicFramePr>
          <p:nvPr>
            <p:ph type="body" idx="1"/>
          </p:nvPr>
        </p:nvGraphicFramePr>
        <p:xfrm>
          <a:off x="457200" y="1600200"/>
          <a:ext cx="8224838" cy="4879975"/>
        </p:xfrm>
        <a:graphic>
          <a:graphicData uri="http://schemas.openxmlformats.org/drawingml/2006/table">
            <a:tbl>
              <a:tblPr/>
              <a:tblGrid>
                <a:gridCol w="2055813"/>
                <a:gridCol w="2057400"/>
                <a:gridCol w="2055812"/>
                <a:gridCol w="2055813"/>
              </a:tblGrid>
              <a:tr h="87630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dirty="0" smtClean="0">
                          <a:ln>
                            <a:noFill/>
                          </a:ln>
                          <a:solidFill>
                            <a:srgbClr val="000000"/>
                          </a:solidFill>
                          <a:effectLst/>
                          <a:latin typeface="Arial" charset="0"/>
                        </a:rPr>
                        <a:t>miesiąc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800" b="1" i="0" u="none" strike="noStrike" cap="none" normalizeH="0" baseline="0" smtClean="0">
                          <a:ln>
                            <a:noFill/>
                          </a:ln>
                          <a:solidFill>
                            <a:srgbClr val="000000"/>
                          </a:solidFill>
                          <a:effectLst/>
                          <a:latin typeface="Arial" charset="0"/>
                        </a:rPr>
                        <a:t>Kraj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pomorskie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Wrzesień</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solidFill>
                            <a:schemeClr val="accent2"/>
                          </a:solidFill>
                        </a:rPr>
                        <a:t>9,9%</a:t>
                      </a:r>
                    </a:p>
                    <a:p>
                      <a:pPr algn="ctr"/>
                      <a:r>
                        <a:rPr lang="pl-PL" sz="2000" i="1" dirty="0" smtClean="0">
                          <a:solidFill>
                            <a:schemeClr val="accent2"/>
                          </a:solidFill>
                        </a:rPr>
                        <a:t>(2.740)</a:t>
                      </a:r>
                      <a:endParaRPr lang="pl-PL" sz="2000" i="1" dirty="0">
                        <a:solidFill>
                          <a:schemeClr val="accent2"/>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solidFill>
                            <a:schemeClr val="accent2"/>
                          </a:solidFill>
                        </a:rPr>
                        <a:t>12,4%</a:t>
                      </a:r>
                      <a:endParaRPr lang="pl-PL" sz="2800" b="1" dirty="0">
                        <a:solidFill>
                          <a:schemeClr val="accent2"/>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solidFill>
                            <a:schemeClr val="accent2"/>
                          </a:solidFill>
                        </a:rPr>
                        <a:t>16,5%</a:t>
                      </a:r>
                      <a:endParaRPr lang="pl-PL" sz="2800" b="1" dirty="0">
                        <a:solidFill>
                          <a:schemeClr val="accent2"/>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2"/>
                          </a:solidFill>
                          <a:effectLst/>
                          <a:latin typeface="Arial" charset="0"/>
                        </a:rPr>
                        <a:t>Wrzesień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solidFill>
                            <a:schemeClr val="accent2"/>
                          </a:solidFill>
                        </a:rPr>
                        <a:t>11,3%</a:t>
                      </a:r>
                    </a:p>
                    <a:p>
                      <a:pPr algn="ctr"/>
                      <a:r>
                        <a:rPr lang="pl-PL" sz="2000" i="1" dirty="0" smtClean="0">
                          <a:solidFill>
                            <a:schemeClr val="accent2"/>
                          </a:solidFill>
                        </a:rPr>
                        <a:t>(3.143)</a:t>
                      </a:r>
                      <a:endParaRPr lang="pl-PL" sz="2000" i="1" dirty="0">
                        <a:solidFill>
                          <a:schemeClr val="accent2"/>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solidFill>
                            <a:schemeClr val="accent2"/>
                          </a:solidFill>
                        </a:rPr>
                        <a:t>13,0%</a:t>
                      </a:r>
                      <a:endParaRPr lang="pl-PL" sz="2800" b="1" dirty="0">
                        <a:solidFill>
                          <a:schemeClr val="accent2"/>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solidFill>
                            <a:schemeClr val="accent2"/>
                          </a:solidFill>
                        </a:rPr>
                        <a:t>16,9%</a:t>
                      </a:r>
                      <a:endParaRPr lang="pl-PL" sz="2800" b="1" dirty="0">
                        <a:solidFill>
                          <a:schemeClr val="accent2"/>
                        </a:solidFil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31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600" b="1" i="0" u="none" strike="noStrike" cap="none" normalizeH="0" baseline="0" dirty="0" smtClean="0">
                          <a:ln>
                            <a:noFill/>
                          </a:ln>
                          <a:solidFill>
                            <a:schemeClr val="tx1"/>
                          </a:solidFill>
                          <a:effectLst/>
                          <a:latin typeface="Arial" charset="0"/>
                        </a:rPr>
                        <a:t>Październik 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t>10,6%</a:t>
                      </a:r>
                    </a:p>
                    <a:p>
                      <a:pPr algn="ctr"/>
                      <a:r>
                        <a:rPr lang="pl-PL" i="1" dirty="0" smtClean="0"/>
                        <a:t>(2.960)</a:t>
                      </a:r>
                      <a:endParaRPr lang="pl-PL" i="1"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t>12,5%</a:t>
                      </a:r>
                      <a:endParaRPr lang="pl-PL" sz="2800" b="1"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pl-PL" sz="2800" b="1" dirty="0" smtClean="0"/>
                        <a:t>16,9%</a:t>
                      </a:r>
                      <a:endParaRPr lang="pl-PL" sz="2800" b="1"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600" b="1" i="0" u="none" strike="noStrike" cap="none" normalizeH="0" baseline="0" dirty="0" smtClean="0">
                          <a:ln>
                            <a:noFill/>
                          </a:ln>
                          <a:solidFill>
                            <a:schemeClr val="tx1"/>
                          </a:solidFill>
                          <a:effectLst/>
                          <a:latin typeface="Arial" charset="0"/>
                        </a:rPr>
                        <a:t>Październik</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600" b="1" i="0" u="none" strike="noStrike" cap="none" normalizeH="0" baseline="0" dirty="0" smtClean="0">
                          <a:ln>
                            <a:noFill/>
                          </a:ln>
                          <a:solidFill>
                            <a:schemeClr val="tx1"/>
                          </a:solidFill>
                          <a:effectLst/>
                          <a:latin typeface="Arial" charset="0"/>
                        </a:rPr>
                        <a:t>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Tx/>
                        <a:buNone/>
                        <a:tabLst/>
                      </a:pPr>
                      <a:r>
                        <a:rPr kumimoji="0" lang="pl-PL" altLang="pl-PL" sz="2800" b="1" i="1" u="none" strike="noStrike" cap="none" normalizeH="0" baseline="0" dirty="0" smtClean="0">
                          <a:ln>
                            <a:noFill/>
                          </a:ln>
                          <a:solidFill>
                            <a:schemeClr val="tx1"/>
                          </a:solidFill>
                          <a:effectLst/>
                          <a:latin typeface="Arial" charset="0"/>
                        </a:rPr>
                        <a:t>12,1%</a:t>
                      </a:r>
                    </a:p>
                    <a:p>
                      <a:pPr marL="0" marR="0" lvl="0" indent="0" algn="ctr" defTabSz="449263" rtl="0" eaLnBrk="1" fontAlgn="base" latinLnBrk="0" hangingPunct="1">
                        <a:lnSpc>
                          <a:spcPct val="100000"/>
                        </a:lnSpc>
                        <a:spcBef>
                          <a:spcPts val="800"/>
                        </a:spcBef>
                        <a:spcAft>
                          <a:spcPct val="0"/>
                        </a:spcAft>
                        <a:buClr>
                          <a:srgbClr val="000000"/>
                        </a:buClr>
                        <a:buSzPct val="100000"/>
                        <a:buFontTx/>
                        <a:buNone/>
                        <a:tabLst/>
                      </a:pPr>
                      <a:r>
                        <a:rPr kumimoji="0" lang="pl-PL" altLang="pl-PL" sz="2000" b="0" i="1" u="none" strike="noStrike" cap="none" normalizeH="0" baseline="0" dirty="0" smtClean="0">
                          <a:ln>
                            <a:noFill/>
                          </a:ln>
                          <a:solidFill>
                            <a:schemeClr val="tx1"/>
                          </a:solidFill>
                          <a:effectLst/>
                          <a:latin typeface="Arial" charset="0"/>
                        </a:rPr>
                        <a:t>(3.389)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17,0%</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pl-PL" altLang="pl-PL" sz="3600" b="1" smtClean="0"/>
              <a:t>Stopa bezrobocia w 2012r i 2013r.- c.d.</a:t>
            </a:r>
          </a:p>
        </p:txBody>
      </p:sp>
      <p:graphicFrame>
        <p:nvGraphicFramePr>
          <p:cNvPr id="27683" name="Group 35"/>
          <p:cNvGraphicFramePr>
            <a:graphicFrameLocks noGrp="1"/>
          </p:cNvGraphicFramePr>
          <p:nvPr>
            <p:ph type="body" idx="1"/>
          </p:nvPr>
        </p:nvGraphicFramePr>
        <p:xfrm>
          <a:off x="457200" y="1600200"/>
          <a:ext cx="8224838" cy="5042853"/>
        </p:xfrm>
        <a:graphic>
          <a:graphicData uri="http://schemas.openxmlformats.org/drawingml/2006/table">
            <a:tbl>
              <a:tblPr/>
              <a:tblGrid>
                <a:gridCol w="2055813"/>
                <a:gridCol w="2057400"/>
                <a:gridCol w="2055812"/>
                <a:gridCol w="2055813"/>
              </a:tblGrid>
              <a:tr h="87630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000" b="1" i="0"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smtClean="0">
                          <a:ln>
                            <a:noFill/>
                          </a:ln>
                          <a:solidFill>
                            <a:srgbClr val="000000"/>
                          </a:solidFill>
                          <a:effectLst/>
                          <a:latin typeface="Arial" charset="0"/>
                          <a:cs typeface="Arial" charset="0"/>
                        </a:rPr>
                        <a:t>miesiąc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smtClean="0">
                          <a:ln>
                            <a:noFill/>
                          </a:ln>
                          <a:solidFill>
                            <a:srgbClr val="000000"/>
                          </a:solidFill>
                          <a:effectLst/>
                          <a:latin typeface="Arial" charset="0"/>
                          <a:cs typeface="Arial" charset="0"/>
                        </a:rPr>
                        <a:t>Powiat Kołobrzeski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800" b="1" i="0" u="none" strike="noStrike" cap="none" normalizeH="0" baseline="0" smtClean="0">
                        <a:ln>
                          <a:noFill/>
                        </a:ln>
                        <a:solidFill>
                          <a:srgbClr val="000000"/>
                        </a:solidFill>
                        <a:effectLst/>
                        <a:latin typeface="Arial" charset="0"/>
                        <a:cs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800" b="1" i="0" u="none" strike="noStrike" cap="none" normalizeH="0" baseline="0" smtClean="0">
                          <a:ln>
                            <a:noFill/>
                          </a:ln>
                          <a:solidFill>
                            <a:srgbClr val="000000"/>
                          </a:solidFill>
                          <a:effectLst/>
                          <a:latin typeface="Arial" charset="0"/>
                          <a:cs typeface="Arial" charset="0"/>
                        </a:rPr>
                        <a:t>Kraj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cs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cs typeface="Arial" charset="0"/>
                        </a:rPr>
                        <a:t>pomorskie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75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Listopad</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11,5%</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smtClean="0">
                          <a:ln>
                            <a:noFill/>
                          </a:ln>
                          <a:solidFill>
                            <a:schemeClr val="accent2"/>
                          </a:solidFill>
                          <a:effectLst/>
                          <a:latin typeface="Arial" charset="0"/>
                          <a:cs typeface="Arial" charset="0"/>
                        </a:rPr>
                        <a:t>(3.248)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12,9%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17,4%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Listopad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smtClean="0">
                          <a:ln>
                            <a:noFill/>
                          </a:ln>
                          <a:solidFill>
                            <a:schemeClr val="accent2"/>
                          </a:solidFill>
                          <a:effectLst/>
                          <a:latin typeface="Arial" charset="0"/>
                          <a:cs typeface="Arial" charset="0"/>
                        </a:rPr>
                        <a:t>12,5%</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smtClean="0">
                          <a:ln>
                            <a:noFill/>
                          </a:ln>
                          <a:solidFill>
                            <a:schemeClr val="accent2"/>
                          </a:solidFill>
                          <a:effectLst/>
                          <a:latin typeface="Arial" charset="0"/>
                          <a:cs typeface="Arial" charset="0"/>
                        </a:rPr>
                        <a:t>(3.529)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13,2%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accent2"/>
                          </a:solidFill>
                          <a:effectLst/>
                          <a:latin typeface="Arial" charset="0"/>
                          <a:cs typeface="Arial" charset="0"/>
                        </a:rPr>
                        <a:t>17,4%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Grudzień</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2012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smtClean="0">
                          <a:ln>
                            <a:noFill/>
                          </a:ln>
                          <a:solidFill>
                            <a:schemeClr val="tx1"/>
                          </a:solidFill>
                          <a:effectLst/>
                          <a:latin typeface="Arial" charset="0"/>
                          <a:cs typeface="Arial" charset="0"/>
                        </a:rPr>
                        <a:t>11,9%</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0" i="1" u="none" strike="noStrike" cap="none" normalizeH="0" baseline="0" smtClean="0">
                          <a:ln>
                            <a:noFill/>
                          </a:ln>
                          <a:solidFill>
                            <a:schemeClr val="tx1"/>
                          </a:solidFill>
                          <a:effectLst/>
                          <a:latin typeface="Arial" charset="0"/>
                          <a:cs typeface="Arial" charset="0"/>
                        </a:rPr>
                        <a:t>(3.308)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18,2%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7113">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Grudzień</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smtClean="0">
                          <a:ln>
                            <a:noFill/>
                          </a:ln>
                          <a:solidFill>
                            <a:schemeClr val="tx1"/>
                          </a:solidFill>
                          <a:effectLst/>
                          <a:latin typeface="Arial" charset="0"/>
                          <a:cs typeface="Arial" charset="0"/>
                        </a:rPr>
                        <a:t>13 %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0" i="1" u="none" strike="noStrike" cap="none" normalizeH="0" baseline="0" smtClean="0">
                          <a:ln>
                            <a:noFill/>
                          </a:ln>
                          <a:solidFill>
                            <a:schemeClr val="tx1"/>
                          </a:solidFill>
                          <a:effectLst/>
                          <a:latin typeface="Arial" charset="0"/>
                          <a:cs typeface="Arial" charset="0"/>
                        </a:rPr>
                        <a:t>(3.673)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13,4 %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539750" y="-663575"/>
            <a:ext cx="8158163" cy="1571625"/>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400" b="1" smtClean="0"/>
              <a:t/>
            </a:r>
            <a:br>
              <a:rPr lang="pl-PL" altLang="pl-PL" sz="2400" b="1" smtClean="0"/>
            </a:br>
            <a:r>
              <a:rPr lang="pl-PL" altLang="pl-PL" sz="2800" b="1" smtClean="0"/>
              <a:t>Liczba zarejestrowanych osób</a:t>
            </a:r>
          </a:p>
        </p:txBody>
      </p:sp>
      <p:sp>
        <p:nvSpPr>
          <p:cNvPr id="28674" name="Rectangle 2"/>
          <p:cNvSpPr>
            <a:spLocks noGrp="1" noChangeArrowheads="1"/>
          </p:cNvSpPr>
          <p:nvPr>
            <p:ph type="body" idx="1"/>
          </p:nvPr>
        </p:nvSpPr>
        <p:spPr>
          <a:xfrm>
            <a:off x="539750" y="1412875"/>
            <a:ext cx="8229600" cy="4525963"/>
          </a:xfrm>
        </p:spPr>
        <p:txBody>
          <a:bodyPr/>
          <a:lstStyle/>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u="sng" smtClean="0">
                <a:solidFill>
                  <a:schemeClr val="accent2"/>
                </a:solidFill>
              </a:rPr>
              <a:t>na dzień 31.12.2013r</a:t>
            </a:r>
            <a:r>
              <a:rPr lang="pl-PL" altLang="pl-PL" sz="2400" smtClean="0">
                <a:solidFill>
                  <a:schemeClr val="accent2"/>
                </a:solidFill>
              </a:rPr>
              <a:t>.</a:t>
            </a:r>
            <a:r>
              <a:rPr lang="pl-PL" altLang="pl-PL" sz="2400" smtClean="0"/>
              <a:t> zarejestrowanych było </a:t>
            </a:r>
            <a:r>
              <a:rPr lang="pl-PL" altLang="pl-PL" sz="2400" b="1" smtClean="0">
                <a:solidFill>
                  <a:schemeClr val="accent2"/>
                </a:solidFill>
              </a:rPr>
              <a:t>3.673 osoby</a:t>
            </a:r>
            <a:r>
              <a:rPr lang="pl-PL" altLang="pl-PL" sz="2400" smtClean="0">
                <a:solidFill>
                  <a:schemeClr val="tx1"/>
                </a:solidFill>
              </a:rPr>
              <a:t>, w tym </a:t>
            </a:r>
            <a:r>
              <a:rPr lang="pl-PL" altLang="pl-PL" sz="2400" b="1" smtClean="0">
                <a:solidFill>
                  <a:schemeClr val="accent2"/>
                </a:solidFill>
              </a:rPr>
              <a:t>1.790</a:t>
            </a:r>
            <a:r>
              <a:rPr lang="pl-PL" altLang="pl-PL" sz="2400" smtClean="0">
                <a:solidFill>
                  <a:schemeClr val="tx1"/>
                </a:solidFill>
              </a:rPr>
              <a:t> kobiet. </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smtClean="0">
                <a:solidFill>
                  <a:schemeClr val="tx1"/>
                </a:solidFill>
              </a:rPr>
              <a:t>    </a:t>
            </a:r>
            <a:r>
              <a:rPr lang="pl-PL" altLang="pl-PL" sz="2400" i="1" smtClean="0">
                <a:solidFill>
                  <a:schemeClr val="tx1"/>
                </a:solidFill>
              </a:rPr>
              <a:t>dla porównania</a:t>
            </a:r>
            <a:r>
              <a:rPr lang="pl-PL" altLang="pl-PL" sz="2400" smtClean="0">
                <a:solidFill>
                  <a:schemeClr val="tx1"/>
                </a:solidFill>
              </a:rPr>
              <a:t>: </a:t>
            </a:r>
            <a:r>
              <a:rPr lang="pl-PL" altLang="pl-PL" sz="2400" b="1" smtClean="0">
                <a:solidFill>
                  <a:schemeClr val="accent2"/>
                </a:solidFill>
              </a:rPr>
              <a:t>31.12.2012r.</a:t>
            </a:r>
            <a:r>
              <a:rPr lang="pl-PL" altLang="pl-PL" sz="2400" smtClean="0">
                <a:solidFill>
                  <a:schemeClr val="tx1"/>
                </a:solidFill>
              </a:rPr>
              <a:t> zarejestrowanych było </a:t>
            </a:r>
            <a:r>
              <a:rPr lang="pl-PL" altLang="pl-PL" sz="2400" b="1" smtClean="0">
                <a:solidFill>
                  <a:schemeClr val="accent2"/>
                </a:solidFill>
              </a:rPr>
              <a:t>3.308 osób</a:t>
            </a:r>
            <a:r>
              <a:rPr lang="pl-PL" altLang="pl-PL" sz="2400" smtClean="0">
                <a:solidFill>
                  <a:schemeClr val="accent2"/>
                </a:solidFill>
              </a:rPr>
              <a:t> – </a:t>
            </a:r>
            <a:r>
              <a:rPr lang="pl-PL" altLang="pl-PL" sz="2400" b="1" smtClean="0">
                <a:solidFill>
                  <a:schemeClr val="accent2"/>
                </a:solidFill>
              </a:rPr>
              <a:t>nastąpił wzrost o</a:t>
            </a:r>
            <a:r>
              <a:rPr lang="pl-PL" altLang="pl-PL" sz="2400" smtClean="0">
                <a:solidFill>
                  <a:schemeClr val="accent2"/>
                </a:solidFill>
              </a:rPr>
              <a:t> </a:t>
            </a:r>
            <a:r>
              <a:rPr lang="pl-PL" altLang="pl-PL" sz="2400" b="1" smtClean="0">
                <a:solidFill>
                  <a:schemeClr val="accent2"/>
                </a:solidFill>
              </a:rPr>
              <a:t>365 osoby</a:t>
            </a:r>
            <a:r>
              <a:rPr lang="pl-PL" altLang="pl-PL" sz="2400" smtClean="0">
                <a:solidFill>
                  <a:schemeClr val="accent2"/>
                </a:solidFill>
              </a:rPr>
              <a:t>;</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accent2"/>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smtClean="0">
                <a:solidFill>
                  <a:schemeClr val="accent2"/>
                </a:solidFill>
              </a:rPr>
              <a:t>2.948 osób (80% ogółu)</a:t>
            </a:r>
            <a:r>
              <a:rPr lang="pl-PL" altLang="pl-PL" sz="2400" smtClean="0">
                <a:solidFill>
                  <a:schemeClr val="tx1"/>
                </a:solidFill>
              </a:rPr>
              <a:t> stanowiły osoby poprzednio pracujące, </a:t>
            </a:r>
            <a:r>
              <a:rPr lang="pl-PL" altLang="pl-PL" sz="2400" b="1" smtClean="0">
                <a:solidFill>
                  <a:schemeClr val="accent2"/>
                </a:solidFill>
              </a:rPr>
              <a:t>214 osób</a:t>
            </a:r>
            <a:r>
              <a:rPr lang="pl-PL" altLang="pl-PL" sz="2400" smtClean="0">
                <a:solidFill>
                  <a:schemeClr val="tx1"/>
                </a:solidFill>
              </a:rPr>
              <a:t> w tej grupie to osoby zwolnione             z przyczyn dotyczących zakładu pracy;</a:t>
            </a:r>
          </a:p>
          <a:p>
            <a:pPr marL="338138" indent="-338138" eaLnBrk="1" hangingPunct="1">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a:p>
            <a:pPr marL="338138" indent="-338138" eaLnBrk="1" hangingPunct="1">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smtClean="0">
                <a:solidFill>
                  <a:schemeClr val="accent2"/>
                </a:solidFill>
              </a:rPr>
              <a:t>158 osób (4% ogółu)</a:t>
            </a:r>
            <a:r>
              <a:rPr lang="pl-PL" altLang="pl-PL" sz="2400" smtClean="0">
                <a:solidFill>
                  <a:schemeClr val="tx1"/>
                </a:solidFill>
              </a:rPr>
              <a:t> stanowiły osoby niepełnosprawne; nastąpił wzrost w stosunku do ubiegłego roku o </a:t>
            </a:r>
            <a:r>
              <a:rPr lang="pl-PL" altLang="pl-PL" sz="2400" b="1" smtClean="0">
                <a:solidFill>
                  <a:schemeClr val="accent2"/>
                </a:solidFill>
              </a:rPr>
              <a:t>14 osób;</a:t>
            </a:r>
          </a:p>
          <a:p>
            <a:pPr marL="338138" indent="-338138" eaLnBrk="1" hangingPunct="1">
              <a:lnSpc>
                <a:spcPct val="80000"/>
              </a:lnSpc>
              <a:spcBef>
                <a:spcPts val="6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 name="Rectangle 1"/>
          <p:cNvSpPr>
            <a:spLocks noGrp="1" noChangeArrowheads="1"/>
          </p:cNvSpPr>
          <p:nvPr>
            <p:ph type="title"/>
          </p:nvPr>
        </p:nvSpPr>
        <p:spPr>
          <a:xfrm>
            <a:off x="468313" y="-242888"/>
            <a:ext cx="8229600" cy="1368426"/>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smtClean="0">
                <a:solidFill>
                  <a:schemeClr val="tx1"/>
                </a:solidFill>
              </a:rPr>
              <a:t>Bezrobotni będący w szczególnej sytuacji na rynku pracy</a:t>
            </a:r>
          </a:p>
        </p:txBody>
      </p:sp>
      <p:sp>
        <p:nvSpPr>
          <p:cNvPr id="8218" name="Rectangle 2"/>
          <p:cNvSpPr>
            <a:spLocks noGrp="1" noChangeArrowheads="1"/>
          </p:cNvSpPr>
          <p:nvPr>
            <p:ph type="body" idx="1"/>
          </p:nvPr>
        </p:nvSpPr>
        <p:spPr>
          <a:xfrm>
            <a:off x="468313" y="1125538"/>
            <a:ext cx="8229600" cy="5543550"/>
          </a:xfrm>
        </p:spPr>
        <p:txBody>
          <a:bodyPr/>
          <a:lstStyle/>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1) bez wykształcenia średniego – </a:t>
            </a:r>
            <a:r>
              <a:rPr lang="pl-PL" altLang="pl-PL" sz="1800" b="1" smtClean="0">
                <a:solidFill>
                  <a:schemeClr val="accent2"/>
                </a:solidFill>
              </a:rPr>
              <a:t>2206 osób</a:t>
            </a:r>
            <a:r>
              <a:rPr lang="pl-PL" altLang="pl-PL" sz="1800" smtClean="0"/>
              <a:t> z ogółu osób bezrobotnych</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2) długotrwale bezrobotni – </a:t>
            </a:r>
            <a:r>
              <a:rPr lang="pl-PL" altLang="pl-PL" sz="1800" b="1" smtClean="0">
                <a:solidFill>
                  <a:schemeClr val="accent2"/>
                </a:solidFill>
              </a:rPr>
              <a:t>1356 osób</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3) powyżej 50 roku życia – </a:t>
            </a:r>
            <a:r>
              <a:rPr lang="pl-PL" altLang="pl-PL" sz="1800" b="1" smtClean="0">
                <a:solidFill>
                  <a:schemeClr val="accent2"/>
                </a:solidFill>
              </a:rPr>
              <a:t>1134 osoby</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4) bez doświadczenia zawodowego – </a:t>
            </a:r>
            <a:r>
              <a:rPr lang="pl-PL" altLang="pl-PL" sz="1800" b="1" smtClean="0">
                <a:solidFill>
                  <a:schemeClr val="accent2"/>
                </a:solidFill>
              </a:rPr>
              <a:t>945 osoby</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5) kobiety, które po urodzeniu dziecka nie podjęły zatrudnienia - </a:t>
            </a:r>
            <a:r>
              <a:rPr lang="pl-PL" altLang="pl-PL" sz="1800" b="1" smtClean="0">
                <a:solidFill>
                  <a:schemeClr val="accent2"/>
                </a:solidFill>
              </a:rPr>
              <a:t>390 osób</a:t>
            </a:r>
          </a:p>
          <a:p>
            <a:pPr marL="338138" indent="-338138" eaLnBrk="1" hangingPunct="1">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smtClean="0"/>
              <a:t>6) samotnie wychowujący co najmniej 1 dziecko do 18 roku życia – </a:t>
            </a:r>
            <a:r>
              <a:rPr lang="pl-PL" altLang="pl-PL" sz="1800" b="1" smtClean="0">
                <a:solidFill>
                  <a:schemeClr val="accent2"/>
                </a:solidFill>
              </a:rPr>
              <a:t>491 osób</a:t>
            </a:r>
          </a:p>
          <a:p>
            <a:pPr marL="338138" indent="-338138" eaLnBrk="1" hangingPunct="1">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1800" b="1" smtClean="0">
              <a:solidFill>
                <a:schemeClr val="accent2"/>
              </a:solidFill>
            </a:endParaRPr>
          </a:p>
        </p:txBody>
      </p:sp>
      <p:sp>
        <p:nvSpPr>
          <p:cNvPr id="8219" name="Rectangle 3"/>
          <p:cNvSpPr>
            <a:spLocks noChangeArrowheads="1"/>
          </p:cNvSpPr>
          <p:nvPr/>
        </p:nvSpPr>
        <p:spPr bwMode="auto">
          <a:xfrm>
            <a:off x="0" y="2109788"/>
            <a:ext cx="9144000" cy="1587"/>
          </a:xfrm>
          <a:prstGeom prst="rect">
            <a:avLst/>
          </a:prstGeom>
          <a:noFill/>
          <a:ln w="9525">
            <a:noFill/>
            <a:miter lim="800000"/>
            <a:headEnd/>
            <a:tailEnd/>
          </a:ln>
        </p:spPr>
        <p:txBody>
          <a:bodyPr wrap="none" anchor="ctr"/>
          <a:lstStyle/>
          <a:p>
            <a:pPr algn="ctr" eaLnBrk="0" hangingPunct="0">
              <a:buClr>
                <a:srgbClr val="000000"/>
              </a:buClr>
              <a:buSzPct val="100000"/>
              <a:buFont typeface="Times New Roman" pitchFamily="18" charset="0"/>
              <a:buNone/>
            </a:pPr>
            <a:endParaRPr lang="pl-PL"/>
          </a:p>
        </p:txBody>
      </p:sp>
      <p:graphicFrame>
        <p:nvGraphicFramePr>
          <p:cNvPr id="8216" name="Object 24"/>
          <p:cNvGraphicFramePr>
            <a:graphicFrameLocks noChangeAspect="1"/>
          </p:cNvGraphicFramePr>
          <p:nvPr/>
        </p:nvGraphicFramePr>
        <p:xfrm>
          <a:off x="812800" y="3111500"/>
          <a:ext cx="5499100" cy="3949700"/>
        </p:xfrm>
        <a:graphic>
          <a:graphicData uri="http://schemas.openxmlformats.org/presentationml/2006/ole">
            <mc:AlternateContent xmlns:mc="http://schemas.openxmlformats.org/markup-compatibility/2006">
              <mc:Choice xmlns:v="urn:schemas-microsoft-com:vml" Requires="v">
                <p:oleObj spid="_x0000_s8217" name="Wykres" r:id="rId4" imgW="4581436" imgH="3295619" progId="MSGraph.Chart.8">
                  <p:embed followColorScheme="full"/>
                </p:oleObj>
              </mc:Choice>
              <mc:Fallback>
                <p:oleObj name="Wykres" r:id="rId4" imgW="4581436" imgH="3295619" progId="MSGraph.Chart.8">
                  <p:embed followColorScheme="full"/>
                  <p:pic>
                    <p:nvPicPr>
                      <p:cNvPr id="0" name="Picture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800" y="3111500"/>
                        <a:ext cx="5499100" cy="394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4129</TotalTime>
  <Words>1172</Words>
  <Application>Microsoft Office PowerPoint</Application>
  <PresentationFormat>Pokaz na ekranie (4:3)</PresentationFormat>
  <Paragraphs>327</Paragraphs>
  <Slides>20</Slides>
  <Notes>12</Notes>
  <HiddenSlides>0</HiddenSlides>
  <MMClips>0</MMClips>
  <ScaleCrop>false</ScaleCrop>
  <HeadingPairs>
    <vt:vector size="6" baseType="variant">
      <vt:variant>
        <vt:lpstr>Motyw</vt:lpstr>
      </vt:variant>
      <vt:variant>
        <vt:i4>1</vt:i4>
      </vt:variant>
      <vt:variant>
        <vt:lpstr>Osadzone serwery OLE</vt:lpstr>
      </vt:variant>
      <vt:variant>
        <vt:i4>2</vt:i4>
      </vt:variant>
      <vt:variant>
        <vt:lpstr>Tytuły slajdów</vt:lpstr>
      </vt:variant>
      <vt:variant>
        <vt:i4>20</vt:i4>
      </vt:variant>
    </vt:vector>
  </HeadingPairs>
  <TitlesOfParts>
    <vt:vector size="23" baseType="lpstr">
      <vt:lpstr>Projekt domyślny</vt:lpstr>
      <vt:lpstr>Microsoft Word Picture</vt:lpstr>
      <vt:lpstr>Wykres</vt:lpstr>
      <vt:lpstr>Powiatowy Urząd Pracy  w Kołobrzegu</vt:lpstr>
      <vt:lpstr>Stopa bezrobocia (stosunek osób bezrobotnych do ludności aktywnej zawodowo) na obszarze kraju, terenie Powiatu Kołobrzeskiego oraz Województwa Zachodniopomorskiego  styczeń – listopad 2013r.</vt:lpstr>
      <vt:lpstr>Stopa bezrobocia w 2012r i 2013r.- c.d.</vt:lpstr>
      <vt:lpstr>Stopa bezrobocia w 2012r i 2013r.- c.d.</vt:lpstr>
      <vt:lpstr>Stopa bezrobocia w 2012r i 2013r.- c.d.</vt:lpstr>
      <vt:lpstr>Stopa bezrobocia w 2012r i 2013r. - c.d.</vt:lpstr>
      <vt:lpstr>Stopa bezrobocia w 2012r i 2013r.- c.d.</vt:lpstr>
      <vt:lpstr>    Liczba zarejestrowanych osób</vt:lpstr>
      <vt:lpstr>Bezrobotni będący w szczególnej sytuacji na rynku pracy</vt:lpstr>
      <vt:lpstr>Współpraca z pracodawcami </vt:lpstr>
      <vt:lpstr>Współpraca z pracodawcami - c.d.</vt:lpstr>
      <vt:lpstr>Współpraca z pracodawcami - c.d.</vt:lpstr>
      <vt:lpstr>Współpraca z pracodawcami - c.d.</vt:lpstr>
      <vt:lpstr>Podjęcia pracy</vt:lpstr>
      <vt:lpstr>Zatrudnianie cudzoziemców</vt:lpstr>
      <vt:lpstr>Środki przeznaczone na aktywizację osób bezrobotnych w 2013r.</vt:lpstr>
      <vt:lpstr>Środki zaangażowane na aktywizację osób bezrobotnych  wg form aktywizacji 31.12.2013r. </vt:lpstr>
      <vt:lpstr>Środki zaangażowane na aktywizację osób bezrobotnych  wg form aktywizacji  31.12.2013r c.d.</vt:lpstr>
      <vt:lpstr>Pozostałe środki wydatkowane przez PUP                w Kołobrzegu w okresie  styczeń –grudzień 2013r.</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Powiatowy Urząd Pracy  w Kołobrzegu</dc:title>
  <dc:creator>PUP K-G</dc:creator>
  <cp:lastModifiedBy> </cp:lastModifiedBy>
  <cp:revision>288</cp:revision>
  <cp:lastPrinted>2014-01-20T11:54:57Z</cp:lastPrinted>
  <dcterms:created xsi:type="dcterms:W3CDTF">2009-09-25T08:36:06Z</dcterms:created>
  <dcterms:modified xsi:type="dcterms:W3CDTF">2014-04-17T05:50:42Z</dcterms:modified>
</cp:coreProperties>
</file>